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5" r:id="rId2"/>
  </p:sldMasterIdLst>
  <p:notesMasterIdLst>
    <p:notesMasterId r:id="rId21"/>
  </p:notesMasterIdLst>
  <p:sldIdLst>
    <p:sldId id="256" r:id="rId3"/>
    <p:sldId id="257" r:id="rId4"/>
    <p:sldId id="262" r:id="rId5"/>
    <p:sldId id="264" r:id="rId6"/>
    <p:sldId id="265" r:id="rId7"/>
    <p:sldId id="268" r:id="rId8"/>
    <p:sldId id="275" r:id="rId9"/>
    <p:sldId id="276" r:id="rId10"/>
    <p:sldId id="282" r:id="rId11"/>
    <p:sldId id="284" r:id="rId12"/>
    <p:sldId id="287" r:id="rId13"/>
    <p:sldId id="289" r:id="rId14"/>
    <p:sldId id="294" r:id="rId15"/>
    <p:sldId id="302" r:id="rId16"/>
    <p:sldId id="315" r:id="rId17"/>
    <p:sldId id="317" r:id="rId18"/>
    <p:sldId id="323" r:id="rId19"/>
    <p:sldId id="329"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1" roundtripDataSignature="AMtx7mhhIJ06Be8Put/cfdp8Fl5XkHqW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85"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8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82"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8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galjobs.io/blog/money-laundering-statistic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lawinsider.in/columns/money-laundering-and-related-laws-in-indi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Swis721 Cn BT" panose="020B0506020202030204" pitchFamily="34" charset="0"/>
                <a:ea typeface="Arial"/>
                <a:cs typeface="Arial"/>
                <a:sym typeface="Arial"/>
              </a:rPr>
              <a:t>Note for the trainer: start the day with enthusiasm. Your enthusiasm should reflect in your tone of voice and body language. </a:t>
            </a:r>
            <a:endParaRPr b="1" dirty="0">
              <a:latin typeface="Swis721 Cn BT" panose="020B0506020202030204" pitchFamily="34" charset="0"/>
              <a:ea typeface="Arial"/>
              <a:cs typeface="Arial"/>
              <a:sym typeface="Arial"/>
            </a:endParaRPr>
          </a:p>
          <a:p>
            <a:pPr marL="0" lvl="0" indent="0" algn="l" rtl="0">
              <a:spcBef>
                <a:spcPts val="0"/>
              </a:spcBef>
              <a:spcAft>
                <a:spcPts val="0"/>
              </a:spcAft>
              <a:buNone/>
            </a:pPr>
            <a:endParaRPr b="1" dirty="0">
              <a:latin typeface="Swis721 Cn BT" panose="020B0506020202030204" pitchFamily="34" charset="0"/>
              <a:ea typeface="Arial"/>
              <a:cs typeface="Arial"/>
              <a:sym typeface="Arial"/>
            </a:endParaRPr>
          </a:p>
          <a:p>
            <a:pPr marL="0" lvl="0" indent="0" algn="l" rtl="0">
              <a:lnSpc>
                <a:spcPct val="107000"/>
              </a:lnSpc>
              <a:spcBef>
                <a:spcPts val="0"/>
              </a:spcBef>
              <a:spcAft>
                <a:spcPts val="0"/>
              </a:spcAft>
              <a:buNone/>
            </a:pPr>
            <a:r>
              <a:rPr lang="en-US" sz="1800" dirty="0">
                <a:solidFill>
                  <a:srgbClr val="374151"/>
                </a:solidFill>
                <a:latin typeface="Swis721 Cn BT" panose="020B0506020202030204" pitchFamily="34" charset="0"/>
                <a:ea typeface="Arial"/>
                <a:cs typeface="Arial"/>
                <a:sym typeface="Arial"/>
              </a:rPr>
              <a:t>Good morning everyone!</a:t>
            </a:r>
            <a:endParaRPr dirty="0"/>
          </a:p>
          <a:p>
            <a:pPr marL="0" lvl="0" indent="0" algn="l" rtl="0">
              <a:lnSpc>
                <a:spcPct val="107000"/>
              </a:lnSpc>
              <a:spcBef>
                <a:spcPts val="800"/>
              </a:spcBef>
              <a:spcAft>
                <a:spcPts val="0"/>
              </a:spcAft>
              <a:buNone/>
            </a:pPr>
            <a:endParaRPr sz="1800" dirty="0">
              <a:latin typeface="Swis721 Cn BT" panose="020B0506020202030204" pitchFamily="34" charset="0"/>
              <a:ea typeface="Arial"/>
              <a:cs typeface="Arial"/>
              <a:sym typeface="Arial"/>
            </a:endParaRPr>
          </a:p>
          <a:p>
            <a:pPr marL="0" lvl="0" indent="0" algn="l" rtl="0">
              <a:lnSpc>
                <a:spcPct val="107000"/>
              </a:lnSpc>
              <a:spcBef>
                <a:spcPts val="800"/>
              </a:spcBef>
              <a:spcAft>
                <a:spcPts val="0"/>
              </a:spcAft>
              <a:buNone/>
            </a:pPr>
            <a:r>
              <a:rPr lang="en-US" sz="1800" dirty="0">
                <a:solidFill>
                  <a:srgbClr val="374151"/>
                </a:solidFill>
                <a:latin typeface="Swis721 Cn BT" panose="020B0506020202030204" pitchFamily="34" charset="0"/>
                <a:ea typeface="Arial"/>
                <a:cs typeface="Arial"/>
                <a:sym typeface="Arial"/>
              </a:rPr>
              <a:t>How are you today.  Are you ready to dive into a day of learning, growth, and transformation? I know I am!</a:t>
            </a:r>
            <a:endParaRPr dirty="0"/>
          </a:p>
          <a:p>
            <a:pPr marL="0" lvl="0" indent="0" algn="l" rtl="0">
              <a:lnSpc>
                <a:spcPct val="107000"/>
              </a:lnSpc>
              <a:spcBef>
                <a:spcPts val="800"/>
              </a:spcBef>
              <a:spcAft>
                <a:spcPts val="0"/>
              </a:spcAft>
              <a:buNone/>
            </a:pPr>
            <a:endParaRPr sz="1800" dirty="0">
              <a:latin typeface="Swis721 Cn BT" panose="020B0506020202030204" pitchFamily="34" charset="0"/>
              <a:ea typeface="Arial"/>
              <a:cs typeface="Arial"/>
              <a:sym typeface="Arial"/>
            </a:endParaRPr>
          </a:p>
          <a:p>
            <a:pPr marL="0" lvl="0" indent="0" algn="l" rtl="0">
              <a:lnSpc>
                <a:spcPct val="107000"/>
              </a:lnSpc>
              <a:spcBef>
                <a:spcPts val="800"/>
              </a:spcBef>
              <a:spcAft>
                <a:spcPts val="0"/>
              </a:spcAft>
              <a:buNone/>
            </a:pPr>
            <a:r>
              <a:rPr lang="en-US" sz="1800" dirty="0">
                <a:latin typeface="Swis721 Cn BT" panose="020B0506020202030204" pitchFamily="34" charset="0"/>
                <a:ea typeface="Arial"/>
                <a:cs typeface="Arial"/>
                <a:sym typeface="Arial"/>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endParaRPr dirty="0"/>
          </a:p>
          <a:p>
            <a:pPr marL="0" lvl="0" indent="0" algn="l" rtl="0">
              <a:lnSpc>
                <a:spcPct val="107000"/>
              </a:lnSpc>
              <a:spcBef>
                <a:spcPts val="800"/>
              </a:spcBef>
              <a:spcAft>
                <a:spcPts val="0"/>
              </a:spcAft>
              <a:buNone/>
            </a:pPr>
            <a:endParaRPr sz="1800" dirty="0">
              <a:latin typeface="Swis721 Cn BT" panose="020B0506020202030204" pitchFamily="34" charset="0"/>
              <a:ea typeface="Arial"/>
              <a:cs typeface="Arial"/>
              <a:sym typeface="Arial"/>
            </a:endParaRPr>
          </a:p>
          <a:p>
            <a:pPr marL="0" lvl="0" indent="0" algn="l" rtl="0">
              <a:lnSpc>
                <a:spcPct val="107000"/>
              </a:lnSpc>
              <a:spcBef>
                <a:spcPts val="800"/>
              </a:spcBef>
              <a:spcAft>
                <a:spcPts val="0"/>
              </a:spcAft>
              <a:buNone/>
            </a:pPr>
            <a:r>
              <a:rPr lang="en-US" sz="1800" dirty="0">
                <a:latin typeface="Swis721 Cn BT" panose="020B0506020202030204" pitchFamily="34" charset="0"/>
                <a:ea typeface="Arial"/>
                <a:cs typeface="Arial"/>
                <a:sym typeface="Arial"/>
              </a:rPr>
              <a:t>But this isn't going to be a passive experience. This isn't a lecture where you sit back and listen to someone else talk. This is an interactive, dynamic, and engaging workshop that requires your full participation, your curiosity, and your willingness to learn.</a:t>
            </a:r>
            <a:endParaRPr dirty="0"/>
          </a:p>
          <a:p>
            <a:pPr marL="0" lvl="0" indent="0" algn="l" rtl="0">
              <a:lnSpc>
                <a:spcPct val="107000"/>
              </a:lnSpc>
              <a:spcBef>
                <a:spcPts val="800"/>
              </a:spcBef>
              <a:spcAft>
                <a:spcPts val="0"/>
              </a:spcAft>
              <a:buNone/>
            </a:pPr>
            <a:endParaRPr sz="1800" dirty="0">
              <a:latin typeface="Swis721 Cn BT" panose="020B0506020202030204" pitchFamily="34" charset="0"/>
              <a:ea typeface="Arial"/>
              <a:cs typeface="Arial"/>
              <a:sym typeface="Arial"/>
            </a:endParaRPr>
          </a:p>
          <a:p>
            <a:pPr marL="0" lvl="0" indent="0" algn="l" rtl="0">
              <a:lnSpc>
                <a:spcPct val="107000"/>
              </a:lnSpc>
              <a:spcBef>
                <a:spcPts val="800"/>
              </a:spcBef>
              <a:spcAft>
                <a:spcPts val="0"/>
              </a:spcAft>
              <a:buNone/>
            </a:pPr>
            <a:r>
              <a:rPr lang="en-US" sz="1800" dirty="0">
                <a:latin typeface="Swis721 Cn BT" panose="020B0506020202030204" pitchFamily="34" charset="0"/>
                <a:ea typeface="Arial"/>
                <a:cs typeface="Arial"/>
                <a:sym typeface="Arial"/>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endParaRPr dirty="0"/>
          </a:p>
          <a:p>
            <a:pPr marL="0" lvl="0" indent="0" algn="l" rtl="0">
              <a:lnSpc>
                <a:spcPct val="107000"/>
              </a:lnSpc>
              <a:spcBef>
                <a:spcPts val="800"/>
              </a:spcBef>
              <a:spcAft>
                <a:spcPts val="0"/>
              </a:spcAft>
              <a:buNone/>
            </a:pPr>
            <a:endParaRPr sz="1800" dirty="0">
              <a:latin typeface="Swis721 Cn BT" panose="020B0506020202030204" pitchFamily="34" charset="0"/>
              <a:ea typeface="Arial"/>
              <a:cs typeface="Arial"/>
              <a:sym typeface="Arial"/>
            </a:endParaRPr>
          </a:p>
          <a:p>
            <a:pPr marL="0" lvl="0" indent="0" algn="l" rtl="0">
              <a:lnSpc>
                <a:spcPct val="107000"/>
              </a:lnSpc>
              <a:spcBef>
                <a:spcPts val="800"/>
              </a:spcBef>
              <a:spcAft>
                <a:spcPts val="0"/>
              </a:spcAft>
              <a:buNone/>
            </a:pPr>
            <a:r>
              <a:rPr lang="en-US" sz="1800" dirty="0">
                <a:latin typeface="Swis721 Cn BT" panose="020B0506020202030204" pitchFamily="34" charset="0"/>
                <a:ea typeface="Arial"/>
                <a:cs typeface="Arial"/>
                <a:sym typeface="Arial"/>
              </a:rPr>
              <a:t>So, are you ready to embrace this day with open hearts and open minds? Are you ready to learn, grow, and transform? I know I am, and I can't wait to see what we'll achieve together.</a:t>
            </a:r>
            <a:endParaRPr dirty="0"/>
          </a:p>
          <a:p>
            <a:pPr marL="0" lvl="0" indent="0" algn="l" rtl="0">
              <a:lnSpc>
                <a:spcPct val="107000"/>
              </a:lnSpc>
              <a:spcBef>
                <a:spcPts val="800"/>
              </a:spcBef>
              <a:spcAft>
                <a:spcPts val="0"/>
              </a:spcAft>
              <a:buNone/>
            </a:pPr>
            <a:endParaRPr sz="1800" dirty="0">
              <a:latin typeface="Swis721 Cn BT" panose="020B0506020202030204" pitchFamily="34" charset="0"/>
              <a:ea typeface="Arial"/>
              <a:cs typeface="Arial"/>
              <a:sym typeface="Arial"/>
            </a:endParaRPr>
          </a:p>
          <a:p>
            <a:pPr marL="0" lvl="0" indent="0" algn="l" rtl="0">
              <a:lnSpc>
                <a:spcPct val="107000"/>
              </a:lnSpc>
              <a:spcBef>
                <a:spcPts val="800"/>
              </a:spcBef>
              <a:spcAft>
                <a:spcPts val="0"/>
              </a:spcAft>
              <a:buNone/>
            </a:pPr>
            <a:r>
              <a:rPr lang="en-US" sz="1800" dirty="0">
                <a:latin typeface="Swis721 Cn BT" panose="020B0506020202030204" pitchFamily="34" charset="0"/>
                <a:ea typeface="Arial"/>
                <a:cs typeface="Arial"/>
                <a:sym typeface="Arial"/>
              </a:rPr>
              <a:t>Let's get started!</a:t>
            </a:r>
            <a:endParaRPr dirty="0"/>
          </a:p>
          <a:p>
            <a:pPr marL="0" lvl="0" indent="0" algn="l" rtl="0">
              <a:spcBef>
                <a:spcPts val="800"/>
              </a:spcBef>
              <a:spcAft>
                <a:spcPts val="0"/>
              </a:spcAft>
              <a:buNone/>
            </a:pPr>
            <a:endParaRPr b="1" dirty="0">
              <a:latin typeface="Swis721 Cn BT" panose="020B0506020202030204" pitchFamily="34" charset="0"/>
              <a:ea typeface="Arial"/>
              <a:cs typeface="Arial"/>
              <a:sym typeface="Arial"/>
            </a:endParaRPr>
          </a:p>
        </p:txBody>
      </p:sp>
      <p:sp>
        <p:nvSpPr>
          <p:cNvPr id="310" name="Google Shape;3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a:t>
            </a:fld>
            <a:endParaRPr dirty="0">
              <a:latin typeface="Swis721 Cn BT" panose="020B05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Indian Examples- banks and financial institutions fined for money Laundering</a:t>
            </a:r>
            <a:endParaRPr/>
          </a:p>
          <a:p>
            <a:pPr marL="0" lvl="0" indent="0" algn="l" rtl="0">
              <a:spcBef>
                <a:spcPts val="0"/>
              </a:spcBef>
              <a:spcAft>
                <a:spcPts val="0"/>
              </a:spcAft>
              <a:buNone/>
            </a:pPr>
            <a:endParaRPr/>
          </a:p>
        </p:txBody>
      </p:sp>
      <p:sp>
        <p:nvSpPr>
          <p:cNvPr id="623" name="Google Shape;62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10</a:t>
            </a:fld>
            <a:endParaRPr dirty="0">
              <a:latin typeface="Swis721 Cn BT" panose="020B05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374151"/>
                </a:solidFill>
                <a:latin typeface="Swis721 Cn BT" panose="020B0506020202030204" pitchFamily="34" charset="0"/>
                <a:ea typeface="Arial"/>
                <a:cs typeface="Arial"/>
                <a:sym typeface="Arial"/>
              </a:rPr>
              <a:t>The Prevention of Money Laundering Act, 2002 (PMLA) is an Indian legislation enacted to prevent and control money laundering activities in the country. The Act was introduced to combat the illicit generation and circulation of funds derived from criminal activities and to confiscate and seize the proceeds of crime. Here are the key features and provisions of the PMLA:</a:t>
            </a:r>
            <a:endParaRPr dirty="0"/>
          </a:p>
          <a:p>
            <a:pPr marL="0" lvl="0" indent="0" algn="l" rtl="0">
              <a:spcBef>
                <a:spcPts val="0"/>
              </a:spcBef>
              <a:spcAft>
                <a:spcPts val="0"/>
              </a:spcAft>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Money Laundering Offense: </a:t>
            </a:r>
            <a:r>
              <a:rPr lang="en-US" b="0" i="0" dirty="0">
                <a:solidFill>
                  <a:srgbClr val="374151"/>
                </a:solidFill>
                <a:latin typeface="Swis721 Cn BT" panose="020B0506020202030204" pitchFamily="34" charset="0"/>
                <a:ea typeface="Arial"/>
                <a:cs typeface="Arial"/>
                <a:sym typeface="Arial"/>
              </a:rPr>
              <a:t>The PMLA defines money laundering as the process of converting, concealing, or possessing proceeds of crime by knowingly indulging in activities that assist in projecting such proceeds as untainted property. It criminalizes the act of money laundering and establishes punishment for offenders.</a:t>
            </a:r>
            <a:endParaRPr dirty="0"/>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Scheduled Offenses: </a:t>
            </a:r>
            <a:r>
              <a:rPr lang="en-US" b="0" i="0" dirty="0">
                <a:solidFill>
                  <a:srgbClr val="374151"/>
                </a:solidFill>
                <a:latin typeface="Swis721 Cn BT" panose="020B0506020202030204" pitchFamily="34" charset="0"/>
                <a:ea typeface="Arial"/>
                <a:cs typeface="Arial"/>
                <a:sym typeface="Arial"/>
              </a:rPr>
              <a:t>The PMLA identifies a list of offenses known as "scheduled offenses," which include a range of predicate offenses such as drug trafficking, human trafficking, corruption, fraud, counterfeiting, arms smuggling, and terrorism-related activities. Money laundering charges can be brought against individuals involved in these scheduled offenses.</a:t>
            </a:r>
            <a:endParaRPr dirty="0"/>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Appointed Authorities: </a:t>
            </a:r>
            <a:r>
              <a:rPr lang="en-US" b="0" i="0" dirty="0">
                <a:solidFill>
                  <a:srgbClr val="374151"/>
                </a:solidFill>
                <a:latin typeface="Swis721 Cn BT" panose="020B0506020202030204" pitchFamily="34" charset="0"/>
                <a:ea typeface="Arial"/>
                <a:cs typeface="Arial"/>
                <a:sym typeface="Arial"/>
              </a:rPr>
              <a:t>The Act designates specific authorities responsible for the implementation and enforcement of the PMLA. These authorities include the Director of Enforcement Directorate (ED) and other officers appointed by the central government.</a:t>
            </a:r>
            <a:endParaRPr dirty="0"/>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Investigation and Enforcement: </a:t>
            </a:r>
            <a:r>
              <a:rPr lang="en-US" b="0" i="0" dirty="0">
                <a:solidFill>
                  <a:srgbClr val="374151"/>
                </a:solidFill>
                <a:latin typeface="Swis721 Cn BT" panose="020B0506020202030204" pitchFamily="34" charset="0"/>
                <a:ea typeface="Arial"/>
                <a:cs typeface="Arial"/>
                <a:sym typeface="Arial"/>
              </a:rPr>
              <a:t>The ED is empowered to investigate cases of money laundering and initiate legal proceedings against individuals or entities involved. The agency has powers similar to those of a civil court, such as summoning witnesses, examining them under oath, and compelling the production of documents.</a:t>
            </a:r>
            <a:endParaRPr dirty="0"/>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Attachment and Confiscation of Property: </a:t>
            </a:r>
            <a:r>
              <a:rPr lang="en-US" b="0" i="0" dirty="0">
                <a:solidFill>
                  <a:srgbClr val="374151"/>
                </a:solidFill>
                <a:latin typeface="Swis721 Cn BT" panose="020B0506020202030204" pitchFamily="34" charset="0"/>
                <a:ea typeface="Arial"/>
                <a:cs typeface="Arial"/>
                <a:sym typeface="Arial"/>
              </a:rPr>
              <a:t>The PMLA allows for the attachment and confiscation of property that represents the proceeds of crime or is involved in money laundering. The ED can issue provisional attachment orders, and after due process, the adjudicating authority can order the confiscation of the tainted property.</a:t>
            </a:r>
            <a:endParaRPr dirty="0"/>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Obligations of Reporting Entities: </a:t>
            </a:r>
            <a:r>
              <a:rPr lang="en-US" b="0" i="0" dirty="0">
                <a:solidFill>
                  <a:srgbClr val="374151"/>
                </a:solidFill>
                <a:latin typeface="Swis721 Cn BT" panose="020B0506020202030204" pitchFamily="34" charset="0"/>
                <a:ea typeface="Arial"/>
                <a:cs typeface="Arial"/>
                <a:sym typeface="Arial"/>
              </a:rPr>
              <a:t>The PMLA imposes obligations on various entities, including banks, financial institutions, intermediaries, and professionals such as chartered accountants and lawyers, to maintain records, report suspicious transactions, and comply with customer due diligence requirements. Non-compliance with these obligations can attract penalties and legal consequences.</a:t>
            </a:r>
            <a:endParaRPr dirty="0"/>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International Cooperation: </a:t>
            </a:r>
            <a:r>
              <a:rPr lang="en-US" b="0" i="0" dirty="0">
                <a:solidFill>
                  <a:srgbClr val="374151"/>
                </a:solidFill>
                <a:latin typeface="Swis721 Cn BT" panose="020B0506020202030204" pitchFamily="34" charset="0"/>
                <a:ea typeface="Arial"/>
                <a:cs typeface="Arial"/>
                <a:sym typeface="Arial"/>
              </a:rPr>
              <a:t>The Act facilitates international cooperation in combating money laundering by providing mechanisms for the exchange of information, mutual legal assistance, and extradition of offenders.</a:t>
            </a:r>
            <a:endParaRPr dirty="0"/>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Penalties and Punishments: </a:t>
            </a:r>
            <a:r>
              <a:rPr lang="en-US" b="0" i="0" dirty="0">
                <a:solidFill>
                  <a:srgbClr val="374151"/>
                </a:solidFill>
                <a:latin typeface="Swis721 Cn BT" panose="020B0506020202030204" pitchFamily="34" charset="0"/>
                <a:ea typeface="Arial"/>
                <a:cs typeface="Arial"/>
                <a:sym typeface="Arial"/>
              </a:rPr>
              <a:t>The PMLA prescribes penalties and punishments for offenses related to money laundering. These include imprisonment for a term ranging from three years to seven years and fines. Repeat offenders may face enhanced penalties.</a:t>
            </a:r>
            <a:endParaRPr dirty="0"/>
          </a:p>
          <a:p>
            <a:pPr marL="0" lvl="0" indent="0" algn="l" rtl="0">
              <a:spcBef>
                <a:spcPts val="0"/>
              </a:spcBef>
              <a:spcAft>
                <a:spcPts val="0"/>
              </a:spcAft>
              <a:buNone/>
            </a:pPr>
            <a:endParaRPr dirty="0"/>
          </a:p>
        </p:txBody>
      </p:sp>
      <p:sp>
        <p:nvSpPr>
          <p:cNvPr id="646" name="Google Shape;64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11</a:t>
            </a:fld>
            <a:endParaRPr dirty="0">
              <a:latin typeface="Swis721 Cn BT" panose="020B05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374151"/>
                </a:solidFill>
                <a:latin typeface="Swis721 Cn BT" panose="020B0506020202030204" pitchFamily="34" charset="0"/>
                <a:ea typeface="Arial"/>
                <a:cs typeface="Arial"/>
                <a:sym typeface="Arial"/>
              </a:rPr>
              <a:t>Under the anti-money laundering framework in India, banks and other reporting entities are required to report certain transactions to the Financial Intelligence Unit-India (FIU-IND). The reporting timelines and steps involved in reporting are as follows:</a:t>
            </a:r>
            <a:endParaRPr dirty="0"/>
          </a:p>
          <a:p>
            <a:pPr marL="0" lvl="0" indent="0" algn="l" rtl="0">
              <a:spcBef>
                <a:spcPts val="0"/>
              </a:spcBef>
              <a:spcAft>
                <a:spcPts val="0"/>
              </a:spcAft>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Threshold for Reporting: </a:t>
            </a:r>
            <a:r>
              <a:rPr lang="en-US" b="0" i="0" dirty="0">
                <a:solidFill>
                  <a:srgbClr val="374151"/>
                </a:solidFill>
                <a:latin typeface="Swis721 Cn BT" panose="020B0506020202030204" pitchFamily="34" charset="0"/>
                <a:ea typeface="Arial"/>
                <a:cs typeface="Arial"/>
                <a:sym typeface="Arial"/>
              </a:rPr>
              <a:t>Banks are required to report transactions that meet certain monetary thresholds specified by the regulatory authorities. The thresholds may vary depending on the type of transaction and the customer involved. For example, cash transactions above a specified amount, suspicious transactions, and cross-border transactions are subject to reporting requirements.</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Identification of Suspicious Transactions: </a:t>
            </a:r>
            <a:r>
              <a:rPr lang="en-US" b="0" i="0" dirty="0">
                <a:solidFill>
                  <a:srgbClr val="374151"/>
                </a:solidFill>
                <a:latin typeface="Swis721 Cn BT" panose="020B0506020202030204" pitchFamily="34" charset="0"/>
                <a:ea typeface="Arial"/>
                <a:cs typeface="Arial"/>
                <a:sym typeface="Arial"/>
              </a:rPr>
              <a:t>Banks need to establish robust customer due diligence processes to identify and monitor suspicious transactions. This involves ongoing monitoring of customer transactions, assessing the risks associated with the transactions, and identifying any red flags or unusual activities that may indicate potential money laundering or terrorist financing.</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Suspicious Transaction Report (STR): </a:t>
            </a:r>
            <a:r>
              <a:rPr lang="en-US" b="0" i="0" dirty="0">
                <a:solidFill>
                  <a:srgbClr val="374151"/>
                </a:solidFill>
                <a:latin typeface="Swis721 Cn BT" panose="020B0506020202030204" pitchFamily="34" charset="0"/>
                <a:ea typeface="Arial"/>
                <a:cs typeface="Arial"/>
                <a:sym typeface="Arial"/>
              </a:rPr>
              <a:t>When a bank identifies a transaction or activity that is deemed suspicious, it must file a Suspicious Transaction Report (STR) with the FIU-IND. The STR contains relevant information about the transaction, including the nature of the suspicious activity, the individuals or entities involved, and any supporting documentation or evidence.</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Immediate Reporting: </a:t>
            </a:r>
            <a:r>
              <a:rPr lang="en-US" b="0" i="0" dirty="0">
                <a:solidFill>
                  <a:srgbClr val="374151"/>
                </a:solidFill>
                <a:latin typeface="Swis721 Cn BT" panose="020B0506020202030204" pitchFamily="34" charset="0"/>
                <a:ea typeface="Arial"/>
                <a:cs typeface="Arial"/>
                <a:sym typeface="Arial"/>
              </a:rPr>
              <a:t>If a bank suspects that a transaction may be related to terrorism financing or if there are reasonable grounds to believe that it may have a bearing on the integrity or security of India, it must report the transaction immediately to the Director of FIU-IND, bypassing the normal reporting channels.</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Timelines for Reporting: </a:t>
            </a:r>
            <a:r>
              <a:rPr lang="en-US" b="0" i="0" dirty="0">
                <a:solidFill>
                  <a:srgbClr val="374151"/>
                </a:solidFill>
                <a:latin typeface="Swis721 Cn BT" panose="020B0506020202030204" pitchFamily="34" charset="0"/>
                <a:ea typeface="Arial"/>
                <a:cs typeface="Arial"/>
                <a:sym typeface="Arial"/>
              </a:rPr>
              <a:t>For transactions other than those requiring immediate reporting, banks are required to file the STR within a specific timeline. As per the guidelines issued by the regulatory authorities, banks generally have seven working days from the date of detection of a suspicious transaction to file the STR with the FIU-IND.</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Online Reporting System: </a:t>
            </a:r>
            <a:r>
              <a:rPr lang="en-US" b="0" i="0" dirty="0">
                <a:solidFill>
                  <a:srgbClr val="374151"/>
                </a:solidFill>
                <a:latin typeface="Swis721 Cn BT" panose="020B0506020202030204" pitchFamily="34" charset="0"/>
                <a:ea typeface="Arial"/>
                <a:cs typeface="Arial"/>
                <a:sym typeface="Arial"/>
              </a:rPr>
              <a:t>Banks report suspicious transactions electronically through the online reporting system provided by the FIU-IND. The system enables banks to securely submit the required information and documentation related to the suspicious transactions.</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Confidentiality and Non-Disclosure: </a:t>
            </a:r>
            <a:r>
              <a:rPr lang="en-US" b="0" i="0" dirty="0">
                <a:solidFill>
                  <a:srgbClr val="374151"/>
                </a:solidFill>
                <a:latin typeface="Swis721 Cn BT" panose="020B0506020202030204" pitchFamily="34" charset="0"/>
                <a:ea typeface="Arial"/>
                <a:cs typeface="Arial"/>
                <a:sym typeface="Arial"/>
              </a:rPr>
              <a:t>Banks must ensure the confidentiality and non-disclosure of the reporting process and any information related to suspicious transactions. The reporting is done in compliance with legal requirements and regulations, and the information is shared only with authorized entities involved in the investigation and prevention of money laundering and terrorist financing.</a:t>
            </a:r>
            <a:endParaRPr dirty="0"/>
          </a:p>
          <a:p>
            <a:pPr marL="0" lvl="0" indent="0" algn="l" rtl="0">
              <a:spcBef>
                <a:spcPts val="0"/>
              </a:spcBef>
              <a:spcAft>
                <a:spcPts val="0"/>
              </a:spcAft>
              <a:buNone/>
            </a:pPr>
            <a:endParaRPr dirty="0"/>
          </a:p>
        </p:txBody>
      </p:sp>
      <p:sp>
        <p:nvSpPr>
          <p:cNvPr id="664" name="Google Shape;66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12</a:t>
            </a:fld>
            <a:endParaRPr dirty="0">
              <a:latin typeface="Swis721 Cn BT" panose="020B05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000000"/>
              </a:buClr>
              <a:buSzPts val="1200"/>
              <a:buFont typeface="Calibri"/>
              <a:buAutoNum type="arabicPeriod"/>
            </a:pPr>
            <a:r>
              <a:rPr lang="en-US" b="1" i="0" dirty="0">
                <a:solidFill>
                  <a:srgbClr val="000000"/>
                </a:solidFill>
                <a:latin typeface="Swis721 Cn BT" panose="020B0506020202030204" pitchFamily="34" charset="0"/>
                <a:ea typeface="Arial"/>
                <a:cs typeface="Arial"/>
                <a:sym typeface="Arial"/>
              </a:rPr>
              <a:t>Customer Due Diligence (CDD): </a:t>
            </a:r>
            <a:r>
              <a:rPr lang="en-US" b="0" i="0" dirty="0">
                <a:solidFill>
                  <a:srgbClr val="000000"/>
                </a:solidFill>
                <a:latin typeface="Swis721 Cn BT" panose="020B0506020202030204" pitchFamily="34" charset="0"/>
                <a:ea typeface="Arial"/>
                <a:cs typeface="Arial"/>
                <a:sym typeface="Arial"/>
              </a:rPr>
              <a:t>Financial institutions and other entities subject to AML regulations are required to conduct due diligence on their customers to verify their identities, understand their financial activities, and assess the risks associated with the business relationship. CDD measures involve obtaining and verifying customer identification documents, conducting background checks, and monitoring customer transactions for suspicious activities.</a:t>
            </a:r>
            <a:endParaRPr dirty="0"/>
          </a:p>
          <a:p>
            <a:pPr marL="0" lvl="0" indent="0" algn="l" rtl="0">
              <a:spcBef>
                <a:spcPts val="0"/>
              </a:spcBef>
              <a:spcAft>
                <a:spcPts val="0"/>
              </a:spcAft>
              <a:buClr>
                <a:schemeClr val="dk1"/>
              </a:buClr>
              <a:buSzPts val="1200"/>
              <a:buFont typeface="Calibri"/>
              <a:buNone/>
            </a:pPr>
            <a:endParaRPr b="0" i="0" dirty="0">
              <a:solidFill>
                <a:srgbClr val="000000"/>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1" i="0" dirty="0">
                <a:solidFill>
                  <a:srgbClr val="000000"/>
                </a:solidFill>
                <a:latin typeface="Swis721 Cn BT" panose="020B0506020202030204" pitchFamily="34" charset="0"/>
                <a:ea typeface="Arial"/>
                <a:cs typeface="Arial"/>
                <a:sym typeface="Arial"/>
              </a:rPr>
              <a:t>Know Your Customer (KYC): </a:t>
            </a:r>
            <a:r>
              <a:rPr lang="en-US" b="0" i="0" dirty="0">
                <a:solidFill>
                  <a:srgbClr val="000000"/>
                </a:solidFill>
                <a:latin typeface="Swis721 Cn BT" panose="020B0506020202030204" pitchFamily="34" charset="0"/>
                <a:ea typeface="Arial"/>
                <a:cs typeface="Arial"/>
                <a:sym typeface="Arial"/>
              </a:rPr>
              <a:t>KYC procedures involve obtaining and verifying information about the identity, occupation, source of funds, and purpose of transactions of customers. KYC requirements enable financial institutions to assess the legitimacy of customer relationships and identify any potential risks or red flags.</a:t>
            </a:r>
            <a:endParaRPr dirty="0"/>
          </a:p>
          <a:p>
            <a:pPr marL="0" lvl="0" indent="0" algn="l" rtl="0">
              <a:spcBef>
                <a:spcPts val="0"/>
              </a:spcBef>
              <a:spcAft>
                <a:spcPts val="0"/>
              </a:spcAft>
              <a:buClr>
                <a:schemeClr val="dk1"/>
              </a:buClr>
              <a:buSzPts val="1200"/>
              <a:buFont typeface="Calibri"/>
              <a:buNone/>
            </a:pPr>
            <a:endParaRPr b="0" i="0" dirty="0">
              <a:solidFill>
                <a:srgbClr val="000000"/>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1" i="0" dirty="0">
                <a:solidFill>
                  <a:srgbClr val="000000"/>
                </a:solidFill>
                <a:latin typeface="Swis721 Cn BT" panose="020B0506020202030204" pitchFamily="34" charset="0"/>
                <a:ea typeface="Arial"/>
                <a:cs typeface="Arial"/>
                <a:sym typeface="Arial"/>
              </a:rPr>
              <a:t>Suspicious Transaction Reporting: </a:t>
            </a:r>
            <a:r>
              <a:rPr lang="en-US" b="0" i="0" dirty="0">
                <a:solidFill>
                  <a:srgbClr val="000000"/>
                </a:solidFill>
                <a:latin typeface="Swis721 Cn BT" panose="020B0506020202030204" pitchFamily="34" charset="0"/>
                <a:ea typeface="Arial"/>
                <a:cs typeface="Arial"/>
                <a:sym typeface="Arial"/>
              </a:rPr>
              <a:t>Financial institutions are obligated to report suspicious transactions to the designated authorities, such as the financial intelligence unit, when there are reasonable grounds to suspect that the transaction is related to money laundering or terrorist financing. Suspicious transaction reports (STRs) provide valuable information for further investigation and enforcement actions.</a:t>
            </a:r>
            <a:endParaRPr dirty="0"/>
          </a:p>
          <a:p>
            <a:pPr marL="0" lvl="0" indent="0" algn="l" rtl="0">
              <a:spcBef>
                <a:spcPts val="0"/>
              </a:spcBef>
              <a:spcAft>
                <a:spcPts val="0"/>
              </a:spcAft>
              <a:buClr>
                <a:schemeClr val="dk1"/>
              </a:buClr>
              <a:buSzPts val="1200"/>
              <a:buFont typeface="Calibri"/>
              <a:buNone/>
            </a:pPr>
            <a:endParaRPr b="0" i="0" dirty="0">
              <a:solidFill>
                <a:srgbClr val="000000"/>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1" i="0" dirty="0">
                <a:solidFill>
                  <a:srgbClr val="000000"/>
                </a:solidFill>
                <a:latin typeface="Swis721 Cn BT" panose="020B0506020202030204" pitchFamily="34" charset="0"/>
                <a:ea typeface="Arial"/>
                <a:cs typeface="Arial"/>
                <a:sym typeface="Arial"/>
              </a:rPr>
              <a:t>Transaction Monitoring: </a:t>
            </a:r>
            <a:r>
              <a:rPr lang="en-US" b="0" i="0" dirty="0">
                <a:solidFill>
                  <a:srgbClr val="000000"/>
                </a:solidFill>
                <a:latin typeface="Swis721 Cn BT" panose="020B0506020202030204" pitchFamily="34" charset="0"/>
                <a:ea typeface="Arial"/>
                <a:cs typeface="Arial"/>
                <a:sym typeface="Arial"/>
              </a:rPr>
              <a:t>Financial institutions employ automated systems and manual processes to monitor customer transactions in real-time. Transaction monitoring involves analyzing transaction patterns, detecting unusual activities, and identifying potential red flags that may indicate money laundering or other illicit activities.</a:t>
            </a:r>
            <a:endParaRPr dirty="0"/>
          </a:p>
          <a:p>
            <a:pPr marL="0" lvl="0" indent="0" algn="l" rtl="0">
              <a:spcBef>
                <a:spcPts val="0"/>
              </a:spcBef>
              <a:spcAft>
                <a:spcPts val="0"/>
              </a:spcAft>
              <a:buClr>
                <a:schemeClr val="dk1"/>
              </a:buClr>
              <a:buSzPts val="1200"/>
              <a:buFont typeface="Calibri"/>
              <a:buNone/>
            </a:pPr>
            <a:endParaRPr b="0" i="0" dirty="0">
              <a:solidFill>
                <a:srgbClr val="000000"/>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1" i="0" dirty="0">
                <a:solidFill>
                  <a:srgbClr val="000000"/>
                </a:solidFill>
                <a:latin typeface="Swis721 Cn BT" panose="020B0506020202030204" pitchFamily="34" charset="0"/>
                <a:ea typeface="Arial"/>
                <a:cs typeface="Arial"/>
                <a:sym typeface="Arial"/>
              </a:rPr>
              <a:t>Record Keeping: </a:t>
            </a:r>
            <a:r>
              <a:rPr lang="en-US" b="0" i="0" dirty="0">
                <a:solidFill>
                  <a:srgbClr val="000000"/>
                </a:solidFill>
                <a:latin typeface="Swis721 Cn BT" panose="020B0506020202030204" pitchFamily="34" charset="0"/>
                <a:ea typeface="Arial"/>
                <a:cs typeface="Arial"/>
                <a:sym typeface="Arial"/>
              </a:rPr>
              <a:t>AML regulations require financial institutions to maintain comprehensive records of customer transactions, including account opening documents, transaction records, and supporting documentation. These records should be retained for a specified period and be readily accessible for regulatory examinations and law enforcement investigations.</a:t>
            </a:r>
            <a:endParaRPr dirty="0"/>
          </a:p>
          <a:p>
            <a:pPr marL="0" lvl="0" indent="0" algn="l" rtl="0">
              <a:spcBef>
                <a:spcPts val="0"/>
              </a:spcBef>
              <a:spcAft>
                <a:spcPts val="0"/>
              </a:spcAft>
              <a:buClr>
                <a:schemeClr val="dk1"/>
              </a:buClr>
              <a:buSzPts val="1200"/>
              <a:buFont typeface="Calibri"/>
              <a:buNone/>
            </a:pPr>
            <a:endParaRPr b="0" i="0" dirty="0">
              <a:solidFill>
                <a:srgbClr val="000000"/>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1" i="0" dirty="0">
                <a:solidFill>
                  <a:srgbClr val="000000"/>
                </a:solidFill>
                <a:latin typeface="Swis721 Cn BT" panose="020B0506020202030204" pitchFamily="34" charset="0"/>
                <a:ea typeface="Arial"/>
                <a:cs typeface="Arial"/>
                <a:sym typeface="Arial"/>
              </a:rPr>
              <a:t>Staff Training and Awareness: </a:t>
            </a:r>
            <a:r>
              <a:rPr lang="en-US" b="0" i="0" dirty="0">
                <a:solidFill>
                  <a:srgbClr val="000000"/>
                </a:solidFill>
                <a:latin typeface="Swis721 Cn BT" panose="020B0506020202030204" pitchFamily="34" charset="0"/>
                <a:ea typeface="Arial"/>
                <a:cs typeface="Arial"/>
                <a:sym typeface="Arial"/>
              </a:rPr>
              <a:t>AML programs emphasize the importance of educating employees about money laundering risks, detection techniques, and reporting obligations. Regular training programs and awareness initiatives help employees stay vigilant and maintain a strong culture of compliance within the organization.</a:t>
            </a:r>
            <a:endParaRPr dirty="0"/>
          </a:p>
          <a:p>
            <a:pPr marL="0" lvl="0" indent="0" algn="l" rtl="0">
              <a:spcBef>
                <a:spcPts val="0"/>
              </a:spcBef>
              <a:spcAft>
                <a:spcPts val="0"/>
              </a:spcAft>
              <a:buClr>
                <a:schemeClr val="dk1"/>
              </a:buClr>
              <a:buSzPts val="1200"/>
              <a:buFont typeface="Calibri"/>
              <a:buNone/>
            </a:pPr>
            <a:endParaRPr b="0" i="0" dirty="0">
              <a:solidFill>
                <a:srgbClr val="000000"/>
              </a:solidFill>
              <a:latin typeface="Swis721 Cn BT" panose="020B0506020202030204" pitchFamily="34" charset="0"/>
              <a:ea typeface="Arial"/>
              <a:cs typeface="Arial"/>
              <a:sym typeface="Arial"/>
            </a:endParaRPr>
          </a:p>
          <a:p>
            <a:pPr marL="0" lvl="0" indent="0" algn="l" rtl="0">
              <a:spcBef>
                <a:spcPts val="0"/>
              </a:spcBef>
              <a:spcAft>
                <a:spcPts val="0"/>
              </a:spcAft>
              <a:buNone/>
            </a:pPr>
            <a:endParaRPr dirty="0">
              <a:latin typeface="Swis721 Cn BT" panose="020B0506020202030204" pitchFamily="34" charset="0"/>
              <a:ea typeface="Arial"/>
              <a:cs typeface="Arial"/>
              <a:sym typeface="Arial"/>
            </a:endParaRPr>
          </a:p>
        </p:txBody>
      </p:sp>
      <p:sp>
        <p:nvSpPr>
          <p:cNvPr id="718" name="Google Shape;71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13</a:t>
            </a:fld>
            <a:endParaRPr dirty="0">
              <a:latin typeface="Swis721 Cn BT" panose="020B05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000000"/>
              </a:buClr>
              <a:buSzPts val="1200"/>
              <a:buFont typeface="Calibri"/>
              <a:buAutoNum type="arabicPeriod"/>
            </a:pPr>
            <a:r>
              <a:rPr lang="en-US" b="1" i="0" dirty="0">
                <a:solidFill>
                  <a:srgbClr val="000000"/>
                </a:solidFill>
                <a:latin typeface="Swis721 Cn BT" panose="020B0506020202030204" pitchFamily="34" charset="0"/>
                <a:ea typeface="Arial"/>
                <a:cs typeface="Arial"/>
                <a:sym typeface="Arial"/>
              </a:rPr>
              <a:t>Customer Identity:</a:t>
            </a:r>
            <a:r>
              <a:rPr lang="en-US" b="0" i="0" dirty="0">
                <a:solidFill>
                  <a:srgbClr val="000000"/>
                </a:solidFill>
                <a:latin typeface="Swis721 Cn BT" panose="020B0506020202030204" pitchFamily="34" charset="0"/>
                <a:ea typeface="Arial"/>
                <a:cs typeface="Arial"/>
                <a:sym typeface="Arial"/>
              </a:rPr>
              <a:t> This component of KYC focuses on establishing the customer's identity. It typically includes collecting and verifying the following information:</a:t>
            </a:r>
            <a:endParaRPr dirty="0"/>
          </a:p>
          <a:p>
            <a:pPr marL="742950" lvl="1" indent="-285750" algn="l" rtl="0">
              <a:spcBef>
                <a:spcPts val="0"/>
              </a:spcBef>
              <a:spcAft>
                <a:spcPts val="0"/>
              </a:spcAft>
              <a:buClr>
                <a:srgbClr val="000000"/>
              </a:buClr>
              <a:buSzPts val="1200"/>
              <a:buFont typeface="Calibri"/>
              <a:buAutoNum type="arabicPeriod"/>
            </a:pPr>
            <a:r>
              <a:rPr lang="en-US" b="0" i="0" dirty="0">
                <a:solidFill>
                  <a:srgbClr val="000000"/>
                </a:solidFill>
                <a:latin typeface="Swis721 Cn BT" panose="020B0506020202030204" pitchFamily="34" charset="0"/>
                <a:ea typeface="Arial"/>
                <a:cs typeface="Arial"/>
                <a:sym typeface="Arial"/>
              </a:rPr>
              <a:t>Name</a:t>
            </a:r>
            <a:endParaRPr dirty="0"/>
          </a:p>
          <a:p>
            <a:pPr marL="742950" lvl="1" indent="-285750" algn="l" rtl="0">
              <a:spcBef>
                <a:spcPts val="0"/>
              </a:spcBef>
              <a:spcAft>
                <a:spcPts val="0"/>
              </a:spcAft>
              <a:buClr>
                <a:srgbClr val="000000"/>
              </a:buClr>
              <a:buSzPts val="1200"/>
              <a:buFont typeface="Calibri"/>
              <a:buAutoNum type="arabicPeriod"/>
            </a:pPr>
            <a:r>
              <a:rPr lang="en-US" b="0" i="0" dirty="0">
                <a:solidFill>
                  <a:srgbClr val="000000"/>
                </a:solidFill>
                <a:latin typeface="Swis721 Cn BT" panose="020B0506020202030204" pitchFamily="34" charset="0"/>
                <a:ea typeface="Arial"/>
                <a:cs typeface="Arial"/>
                <a:sym typeface="Arial"/>
              </a:rPr>
              <a:t>Date of Birth</a:t>
            </a:r>
            <a:endParaRPr dirty="0"/>
          </a:p>
          <a:p>
            <a:pPr marL="742950" lvl="1" indent="-285750" algn="l" rtl="0">
              <a:spcBef>
                <a:spcPts val="0"/>
              </a:spcBef>
              <a:spcAft>
                <a:spcPts val="0"/>
              </a:spcAft>
              <a:buClr>
                <a:srgbClr val="000000"/>
              </a:buClr>
              <a:buSzPts val="1200"/>
              <a:buFont typeface="Calibri"/>
              <a:buAutoNum type="arabicPeriod"/>
            </a:pPr>
            <a:r>
              <a:rPr lang="en-US" b="0" i="0" dirty="0">
                <a:solidFill>
                  <a:srgbClr val="000000"/>
                </a:solidFill>
                <a:latin typeface="Swis721 Cn BT" panose="020B0506020202030204" pitchFamily="34" charset="0"/>
                <a:ea typeface="Arial"/>
                <a:cs typeface="Arial"/>
                <a:sym typeface="Arial"/>
              </a:rPr>
              <a:t>Photograph</a:t>
            </a:r>
            <a:endParaRPr dirty="0"/>
          </a:p>
          <a:p>
            <a:pPr marL="742950" lvl="1" indent="-285750" algn="l" rtl="0">
              <a:spcBef>
                <a:spcPts val="0"/>
              </a:spcBef>
              <a:spcAft>
                <a:spcPts val="0"/>
              </a:spcAft>
              <a:buClr>
                <a:srgbClr val="000000"/>
              </a:buClr>
              <a:buSzPts val="1200"/>
              <a:buFont typeface="Calibri"/>
              <a:buAutoNum type="arabicPeriod"/>
            </a:pPr>
            <a:r>
              <a:rPr lang="en-US" b="0" i="0" dirty="0">
                <a:solidFill>
                  <a:srgbClr val="000000"/>
                </a:solidFill>
                <a:latin typeface="Swis721 Cn BT" panose="020B0506020202030204" pitchFamily="34" charset="0"/>
                <a:ea typeface="Arial"/>
                <a:cs typeface="Arial"/>
                <a:sym typeface="Arial"/>
              </a:rPr>
              <a:t>Official identification documents, such as passports, driver's licenses, or identity cards</a:t>
            </a:r>
            <a:endParaRPr dirty="0"/>
          </a:p>
          <a:p>
            <a:pPr marL="457200" lvl="1" indent="0" algn="l" rtl="0">
              <a:spcBef>
                <a:spcPts val="0"/>
              </a:spcBef>
              <a:spcAft>
                <a:spcPts val="0"/>
              </a:spcAft>
              <a:buClr>
                <a:schemeClr val="dk1"/>
              </a:buClr>
              <a:buSzPts val="1200"/>
              <a:buFont typeface="Calibri"/>
              <a:buNone/>
            </a:pPr>
            <a:endParaRPr b="0" i="0" dirty="0">
              <a:solidFill>
                <a:srgbClr val="000000"/>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1" i="0" dirty="0">
                <a:solidFill>
                  <a:srgbClr val="000000"/>
                </a:solidFill>
                <a:latin typeface="Swis721 Cn BT" panose="020B0506020202030204" pitchFamily="34" charset="0"/>
                <a:ea typeface="Arial"/>
                <a:cs typeface="Arial"/>
                <a:sym typeface="Arial"/>
              </a:rPr>
              <a:t>Address Verification:</a:t>
            </a:r>
            <a:r>
              <a:rPr lang="en-US" b="0" i="0" dirty="0">
                <a:solidFill>
                  <a:srgbClr val="000000"/>
                </a:solidFill>
                <a:latin typeface="Swis721 Cn BT" panose="020B0506020202030204" pitchFamily="34" charset="0"/>
                <a:ea typeface="Arial"/>
                <a:cs typeface="Arial"/>
                <a:sym typeface="Arial"/>
              </a:rPr>
              <a:t> In addition to verifying the customer's identity, KYC also requires obtaining and validating the customer's address. This involves collecting documents that confirm the customer's residential or business address, such as utility bills, bank statements, or rental agreements.</a:t>
            </a:r>
            <a:endParaRPr dirty="0"/>
          </a:p>
          <a:p>
            <a:pPr marL="0" lvl="0" indent="0" algn="l" rtl="0">
              <a:spcBef>
                <a:spcPts val="0"/>
              </a:spcBef>
              <a:spcAft>
                <a:spcPts val="0"/>
              </a:spcAft>
              <a:buNone/>
            </a:pPr>
            <a:endParaRPr dirty="0"/>
          </a:p>
        </p:txBody>
      </p:sp>
      <p:sp>
        <p:nvSpPr>
          <p:cNvPr id="787" name="Google Shape;78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14</a:t>
            </a:fld>
            <a:endParaRPr dirty="0">
              <a:latin typeface="Swis721 Cn BT" panose="020B05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374151"/>
                </a:solidFill>
                <a:latin typeface="Swis721 Cn BT" panose="020B0506020202030204" pitchFamily="34" charset="0"/>
                <a:ea typeface="Arial"/>
                <a:cs typeface="Arial"/>
                <a:sym typeface="Arial"/>
              </a:rPr>
              <a:t>A one-time compliance AML (Anti-Money Laundering) and KYC (Know Your Customer) checklist for banks and financial institutions typically involves several essential steps and requirements to ensure adherence to regulatory guidelines and the establishment of a robust AML and KYC framework</a:t>
            </a:r>
            <a:endParaRPr dirty="0"/>
          </a:p>
          <a:p>
            <a:pPr marL="0" lvl="0" indent="0" algn="l" rtl="0">
              <a:spcBef>
                <a:spcPts val="0"/>
              </a:spcBef>
              <a:spcAft>
                <a:spcPts val="0"/>
              </a:spcAft>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Appointment of Principal Officer:</a:t>
            </a:r>
            <a:r>
              <a:rPr lang="en-US" b="0" i="0" dirty="0">
                <a:solidFill>
                  <a:srgbClr val="374151"/>
                </a:solidFill>
                <a:latin typeface="Swis721 Cn BT" panose="020B0506020202030204" pitchFamily="34" charset="0"/>
                <a:ea typeface="Arial"/>
                <a:cs typeface="Arial"/>
                <a:sym typeface="Arial"/>
              </a:rPr>
              <a:t>- Appoint a Principal Officer responsible for overseeing and managing the AML and KYC program. This individual should have the necessary authority and knowledge to fulfill this role effectively.</a:t>
            </a:r>
            <a:endParaRPr dirty="0"/>
          </a:p>
          <a:p>
            <a:pPr marL="742950" lvl="1" indent="-20955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AML/KYC Policies and Procedures: </a:t>
            </a:r>
            <a:r>
              <a:rPr lang="en-US" b="0" i="0" dirty="0">
                <a:solidFill>
                  <a:srgbClr val="374151"/>
                </a:solidFill>
                <a:latin typeface="Swis721 Cn BT" panose="020B0506020202030204" pitchFamily="34" charset="0"/>
                <a:ea typeface="Arial"/>
                <a:cs typeface="Arial"/>
                <a:sym typeface="Arial"/>
              </a:rPr>
              <a:t>Develop, review, and update comprehensive AML and KYC policies and procedures that align with local regulations and international AML standards, including those issued by the Financial Action Task Force (FATF).</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AML/KYC Policies and Procedures: Periodic Review and Updates:</a:t>
            </a:r>
            <a:r>
              <a:rPr lang="en-US" b="0" i="0" dirty="0">
                <a:solidFill>
                  <a:srgbClr val="374151"/>
                </a:solidFill>
                <a:latin typeface="Swis721 Cn BT" panose="020B0506020202030204" pitchFamily="34" charset="0"/>
                <a:ea typeface="Arial"/>
                <a:cs typeface="Arial"/>
                <a:sym typeface="Arial"/>
              </a:rPr>
              <a:t>- Establish a process for periodic reviews and updates of the AML/KYC program to ensure ongoing compliance with changing regulations and evolving risks.</a:t>
            </a:r>
            <a:endParaRPr dirty="0"/>
          </a:p>
          <a:p>
            <a:pPr marL="0" lvl="0" indent="0" algn="l" rtl="0">
              <a:spcBef>
                <a:spcPts val="0"/>
              </a:spcBef>
              <a:spcAft>
                <a:spcPts val="0"/>
              </a:spcAft>
              <a:buNone/>
            </a:pPr>
            <a:br>
              <a:rPr lang="en-US" dirty="0">
                <a:latin typeface="Swis721 Cn BT" panose="020B0506020202030204" pitchFamily="34" charset="0"/>
                <a:ea typeface="Arial"/>
                <a:cs typeface="Arial"/>
                <a:sym typeface="Arial"/>
              </a:rPr>
            </a:br>
            <a:r>
              <a:rPr lang="en-US" dirty="0">
                <a:latin typeface="Swis721 Cn BT" panose="020B0506020202030204" pitchFamily="34" charset="0"/>
                <a:ea typeface="Arial"/>
                <a:cs typeface="Arial"/>
                <a:sym typeface="Arial"/>
              </a:rPr>
              <a:t>Rolling &amp; Continuous Compliances A rolling or continuous compliance AML (Anti-Money Laundering) and KYC (Know Your Customer) checklist for banks and financial institutions involves ongoing processes and checks to ensure that AML and KYC requirements are consistently met. Here are some key components of a rolling compliance checklist:</a:t>
            </a:r>
            <a:endParaRPr dirty="0"/>
          </a:p>
          <a:p>
            <a:pPr marL="0" lvl="0" indent="0" algn="l" rtl="0">
              <a:spcBef>
                <a:spcPts val="0"/>
              </a:spcBef>
              <a:spcAft>
                <a:spcPts val="0"/>
              </a:spcAft>
              <a:buClr>
                <a:schemeClr val="dk1"/>
              </a:buClr>
              <a:buSzPts val="1200"/>
              <a:buFont typeface="Calibri"/>
              <a:buNone/>
            </a:pPr>
            <a:endParaRPr b="1"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Audit Trail Using Customer Information:</a:t>
            </a:r>
            <a:r>
              <a:rPr lang="en-US" b="0" i="0" dirty="0">
                <a:solidFill>
                  <a:srgbClr val="374151"/>
                </a:solidFill>
                <a:latin typeface="Swis721 Cn BT" panose="020B0506020202030204" pitchFamily="34" charset="0"/>
                <a:ea typeface="Arial"/>
                <a:cs typeface="Arial"/>
                <a:sym typeface="Arial"/>
              </a:rPr>
              <a:t> Maintain an audit trail that logs all significant customer-related transactions and activities. This helps in tracking and documenting any unusual or suspicious customer behavior.</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Undertaking Due Diligence for Customers: </a:t>
            </a:r>
            <a:r>
              <a:rPr lang="en-US" b="0" i="0" dirty="0">
                <a:solidFill>
                  <a:srgbClr val="374151"/>
                </a:solidFill>
                <a:latin typeface="Swis721 Cn BT" panose="020B0506020202030204" pitchFamily="34" charset="0"/>
                <a:ea typeface="Arial"/>
                <a:cs typeface="Arial"/>
                <a:sym typeface="Arial"/>
              </a:rPr>
              <a:t>Continuously perform customer due diligence (CDD) to verify and update customer information. This should include periodic reviews of customer profiles and risk assessments.</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Conducting Client Identification: </a:t>
            </a:r>
            <a:r>
              <a:rPr lang="en-US" b="0" i="0" dirty="0">
                <a:solidFill>
                  <a:srgbClr val="374151"/>
                </a:solidFill>
                <a:latin typeface="Swis721 Cn BT" panose="020B0506020202030204" pitchFamily="34" charset="0"/>
                <a:ea typeface="Arial"/>
                <a:cs typeface="Arial"/>
                <a:sym typeface="Arial"/>
              </a:rPr>
              <a:t>Regularly update and verify customer identification information, including name, address, and official identification documents. Ensure the information remains accurate and up to date.</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Risk Sensitivity Assessment:</a:t>
            </a:r>
            <a:r>
              <a:rPr lang="en-US" b="0" i="0" dirty="0">
                <a:solidFill>
                  <a:srgbClr val="374151"/>
                </a:solidFill>
                <a:latin typeface="Swis721 Cn BT" panose="020B0506020202030204" pitchFamily="34" charset="0"/>
                <a:ea typeface="Arial"/>
                <a:cs typeface="Arial"/>
                <a:sym typeface="Arial"/>
              </a:rPr>
              <a:t>- Continuously assess the risk profile of each customer to identify high-risk customers. This assessment should be dynamic and consider changes in customer behavior, transactions, and external factors.</a:t>
            </a:r>
            <a:endParaRPr dirty="0"/>
          </a:p>
          <a:p>
            <a:pPr marL="0" lvl="0" indent="0" algn="l" rtl="0">
              <a:spcBef>
                <a:spcPts val="0"/>
              </a:spcBef>
              <a:spcAft>
                <a:spcPts val="0"/>
              </a:spcAft>
              <a:buNone/>
            </a:pPr>
            <a:br>
              <a:rPr lang="en-US" b="0" i="0" dirty="0">
                <a:solidFill>
                  <a:srgbClr val="374151"/>
                </a:solidFill>
                <a:latin typeface="Swis721 Cn BT" panose="020B0506020202030204" pitchFamily="34" charset="0"/>
                <a:ea typeface="Arial"/>
                <a:cs typeface="Arial"/>
                <a:sym typeface="Arial"/>
              </a:rPr>
            </a:br>
            <a:endParaRPr dirty="0">
              <a:latin typeface="Swis721 Cn BT" panose="020B0506020202030204" pitchFamily="34" charset="0"/>
              <a:ea typeface="Arial"/>
              <a:cs typeface="Arial"/>
              <a:sym typeface="Arial"/>
            </a:endParaRPr>
          </a:p>
          <a:p>
            <a:pPr marL="0" lvl="0" indent="0" algn="l" rtl="0">
              <a:spcBef>
                <a:spcPts val="0"/>
              </a:spcBef>
              <a:spcAft>
                <a:spcPts val="0"/>
              </a:spcAft>
              <a:buNone/>
            </a:pPr>
            <a:endParaRPr dirty="0">
              <a:latin typeface="Swis721 Cn BT" panose="020B0506020202030204" pitchFamily="34" charset="0"/>
              <a:ea typeface="Arial"/>
              <a:cs typeface="Arial"/>
              <a:sym typeface="Arial"/>
            </a:endParaRPr>
          </a:p>
        </p:txBody>
      </p:sp>
      <p:sp>
        <p:nvSpPr>
          <p:cNvPr id="889" name="Google Shape;889;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15</a:t>
            </a:fld>
            <a:endParaRPr dirty="0">
              <a:latin typeface="Swis721 Cn BT" panose="020B05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latin typeface="Swis721 Cn BT" panose="020B0506020202030204" pitchFamily="34" charset="0"/>
                <a:ea typeface="Arial"/>
                <a:cs typeface="Arial"/>
                <a:sym typeface="Arial"/>
              </a:rPr>
              <a:t>The recent amendments to the Prevention of Money Laundering Act (PMLA), 2002, have introduced important changes to strengthen anti-money laundering (AML) and counter-terrorist financing (CTF) measures in India. These amendments cover various aspects which are as follows</a:t>
            </a:r>
            <a:endParaRPr dirty="0"/>
          </a:p>
          <a:p>
            <a:pPr marL="0" lvl="0" indent="0" algn="l" rtl="0">
              <a:spcBef>
                <a:spcPts val="0"/>
              </a:spcBef>
              <a:spcAft>
                <a:spcPts val="0"/>
              </a:spcAft>
              <a:buClr>
                <a:schemeClr val="dk1"/>
              </a:buClr>
              <a:buSzPts val="1200"/>
              <a:buFont typeface="Calibri"/>
              <a:buNone/>
            </a:pPr>
            <a:endParaRPr b="1" i="0" dirty="0">
              <a:solidFill>
                <a:srgbClr val="000000"/>
              </a:solidFill>
              <a:latin typeface="Swis721 Cn BT" panose="020B0506020202030204" pitchFamily="34" charset="0"/>
              <a:ea typeface="Arial"/>
              <a:cs typeface="Arial"/>
              <a:sym typeface="Arial"/>
            </a:endParaRPr>
          </a:p>
          <a:p>
            <a:pPr marL="914400" lvl="2" indent="0" algn="just" rtl="0">
              <a:lnSpc>
                <a:spcPct val="120000"/>
              </a:lnSpc>
              <a:spcBef>
                <a:spcPts val="1200"/>
              </a:spcBef>
              <a:spcAft>
                <a:spcPts val="0"/>
              </a:spcAft>
              <a:buNone/>
            </a:pPr>
            <a:r>
              <a:rPr lang="en-US" b="1" dirty="0"/>
              <a:t>Politically exposed person</a:t>
            </a:r>
            <a:endParaRPr dirty="0"/>
          </a:p>
          <a:p>
            <a:pPr marL="914400" lvl="2" indent="0" algn="just" rtl="0">
              <a:lnSpc>
                <a:spcPct val="120000"/>
              </a:lnSpc>
              <a:spcBef>
                <a:spcPts val="2400"/>
              </a:spcBef>
              <a:spcAft>
                <a:spcPts val="0"/>
              </a:spcAft>
              <a:buNone/>
            </a:pPr>
            <a:r>
              <a:rPr lang="en-US" b="1" dirty="0"/>
              <a:t>Beneficial ownership</a:t>
            </a:r>
            <a:endParaRPr dirty="0"/>
          </a:p>
          <a:p>
            <a:pPr marL="914400" lvl="2" indent="0" algn="just" rtl="0">
              <a:lnSpc>
                <a:spcPct val="120000"/>
              </a:lnSpc>
              <a:spcBef>
                <a:spcPts val="2400"/>
              </a:spcBef>
              <a:spcAft>
                <a:spcPts val="0"/>
              </a:spcAft>
              <a:buNone/>
            </a:pPr>
            <a:r>
              <a:rPr lang="en-US" b="1" dirty="0"/>
              <a:t>Non-profit organization</a:t>
            </a:r>
            <a:endParaRPr dirty="0"/>
          </a:p>
          <a:p>
            <a:pPr marL="914400" lvl="2" indent="0" algn="just" rtl="0">
              <a:lnSpc>
                <a:spcPct val="120000"/>
              </a:lnSpc>
              <a:spcBef>
                <a:spcPts val="2400"/>
              </a:spcBef>
              <a:spcAft>
                <a:spcPts val="0"/>
              </a:spcAft>
              <a:buNone/>
            </a:pPr>
            <a:r>
              <a:rPr lang="en-US" b="1" dirty="0"/>
              <a:t>Due diligence and documentation</a:t>
            </a:r>
            <a:endParaRPr dirty="0"/>
          </a:p>
          <a:p>
            <a:pPr marL="914400" lvl="2" indent="0" algn="just" rtl="0">
              <a:lnSpc>
                <a:spcPct val="120000"/>
              </a:lnSpc>
              <a:spcBef>
                <a:spcPts val="2400"/>
              </a:spcBef>
              <a:spcAft>
                <a:spcPts val="0"/>
              </a:spcAft>
              <a:buNone/>
            </a:pPr>
            <a:r>
              <a:rPr lang="en-US" b="1" dirty="0"/>
              <a:t>Cryptocurrency and virtual digital assets (VDAs)</a:t>
            </a:r>
            <a:endParaRPr dirty="0"/>
          </a:p>
          <a:p>
            <a:pPr marL="914400" lvl="2" indent="0" algn="just" rtl="0">
              <a:lnSpc>
                <a:spcPct val="120000"/>
              </a:lnSpc>
              <a:spcBef>
                <a:spcPts val="2400"/>
              </a:spcBef>
              <a:spcAft>
                <a:spcPts val="0"/>
              </a:spcAft>
              <a:buNone/>
            </a:pPr>
            <a:endParaRPr b="1" dirty="0"/>
          </a:p>
          <a:p>
            <a:pPr marL="914400" lvl="2" indent="0" algn="just" rtl="0">
              <a:lnSpc>
                <a:spcPct val="120000"/>
              </a:lnSpc>
              <a:spcBef>
                <a:spcPts val="2400"/>
              </a:spcBef>
              <a:spcAft>
                <a:spcPts val="0"/>
              </a:spcAft>
              <a:buNone/>
            </a:pPr>
            <a:r>
              <a:rPr lang="en-US" b="1" dirty="0"/>
              <a:t>Lets discuss them one by one on next slides</a:t>
            </a:r>
            <a:endParaRPr dirty="0"/>
          </a:p>
        </p:txBody>
      </p:sp>
      <p:sp>
        <p:nvSpPr>
          <p:cNvPr id="928" name="Google Shape;92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16</a:t>
            </a:fld>
            <a:endParaRPr dirty="0">
              <a:latin typeface="Swis721 Cn BT" panose="020B05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9" name="Google Shape;97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6" name="Google Shape;1066;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0" dirty="0">
                <a:solidFill>
                  <a:srgbClr val="374151"/>
                </a:solidFill>
                <a:latin typeface="Swis721 Cn BT" panose="020B0506020202030204" pitchFamily="34" charset="0"/>
                <a:ea typeface="Arial"/>
                <a:cs typeface="Arial"/>
                <a:sym typeface="Arial"/>
              </a:rPr>
              <a:t>As financial crimes continue to evolve, it is crucial for institutions in India to have robust Anti-Money Laundering (AML) and Know Your Customer (KYC) policies in place. These policies help prevent illicit activities such as money laundering, terrorist financing, and fraud, while also ensuring that institutions have a clear understanding of their customers and their financial activities.</a:t>
            </a:r>
            <a:endParaRPr dirty="0"/>
          </a:p>
          <a:p>
            <a:pPr marL="0" lvl="0" indent="0" algn="l" rtl="0">
              <a:spcBef>
                <a:spcPts val="0"/>
              </a:spcBef>
              <a:spcAft>
                <a:spcPts val="0"/>
              </a:spcAft>
              <a:buNone/>
            </a:pPr>
            <a:r>
              <a:rPr lang="en-US" b="0" i="0" dirty="0">
                <a:solidFill>
                  <a:srgbClr val="374151"/>
                </a:solidFill>
                <a:latin typeface="Swis721 Cn BT" panose="020B0506020202030204" pitchFamily="34" charset="0"/>
                <a:ea typeface="Arial"/>
                <a:cs typeface="Arial"/>
                <a:sym typeface="Arial"/>
              </a:rPr>
              <a:t>AML and KYC policies involve various measures and practices that financial institutions must implement.</a:t>
            </a:r>
            <a:endParaRPr dirty="0"/>
          </a:p>
          <a:p>
            <a:pPr marL="0" lvl="0" indent="0" algn="l" rtl="0">
              <a:spcBef>
                <a:spcPts val="0"/>
              </a:spcBef>
              <a:spcAft>
                <a:spcPts val="0"/>
              </a:spcAft>
              <a:buNone/>
            </a:pPr>
            <a:endParaRPr dirty="0">
              <a:latin typeface="Swis721 Cn BT" panose="020B0506020202030204" pitchFamily="34" charset="0"/>
              <a:ea typeface="Arial"/>
              <a:cs typeface="Arial"/>
              <a:sym typeface="Arial"/>
            </a:endParaRPr>
          </a:p>
        </p:txBody>
      </p:sp>
      <p:sp>
        <p:nvSpPr>
          <p:cNvPr id="319" name="Google Shape;3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2</a:t>
            </a:fld>
            <a:endParaRPr dirty="0">
              <a:latin typeface="Swis721 Cn BT" panose="020B05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today’s workshop we will learn the following modules</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US"/>
              <a:t>Money Laundering &amp; Process</a:t>
            </a:r>
            <a:endParaRPr/>
          </a:p>
          <a:p>
            <a:pPr marL="228600" lvl="0" indent="-228600" algn="l" rtl="0">
              <a:spcBef>
                <a:spcPts val="0"/>
              </a:spcBef>
              <a:spcAft>
                <a:spcPts val="0"/>
              </a:spcAft>
              <a:buClr>
                <a:schemeClr val="dk1"/>
              </a:buClr>
              <a:buSzPts val="1200"/>
              <a:buFont typeface="Calibri"/>
              <a:buAutoNum type="arabicPeriod"/>
            </a:pPr>
            <a:r>
              <a:rPr lang="en-US"/>
              <a:t>Sources &amp; Impact of Money Laundering</a:t>
            </a:r>
            <a:endParaRPr/>
          </a:p>
          <a:p>
            <a:pPr marL="228600" lvl="0" indent="-228600" algn="l" rtl="0">
              <a:spcBef>
                <a:spcPts val="0"/>
              </a:spcBef>
              <a:spcAft>
                <a:spcPts val="0"/>
              </a:spcAft>
              <a:buClr>
                <a:schemeClr val="dk1"/>
              </a:buClr>
              <a:buSzPts val="1200"/>
              <a:buFont typeface="Calibri"/>
              <a:buAutoNum type="arabicPeriod"/>
            </a:pPr>
            <a:r>
              <a:rPr lang="en-US"/>
              <a:t>Anti Money Laundering and Law Enforcement</a:t>
            </a:r>
            <a:endParaRPr/>
          </a:p>
          <a:p>
            <a:pPr marL="228600" lvl="0" indent="-228600" algn="l" rtl="0">
              <a:spcBef>
                <a:spcPts val="0"/>
              </a:spcBef>
              <a:spcAft>
                <a:spcPts val="0"/>
              </a:spcAft>
              <a:buClr>
                <a:schemeClr val="dk1"/>
              </a:buClr>
              <a:buSzPts val="1200"/>
              <a:buFont typeface="Calibri"/>
              <a:buAutoNum type="arabicPeriod"/>
            </a:pPr>
            <a:r>
              <a:rPr lang="en-US"/>
              <a:t>Anti Money Laundering &amp; KYC-Know your customer</a:t>
            </a:r>
            <a:endParaRPr/>
          </a:p>
          <a:p>
            <a:pPr marL="228600" lvl="0" indent="-228600" algn="l" rtl="0">
              <a:spcBef>
                <a:spcPts val="0"/>
              </a:spcBef>
              <a:spcAft>
                <a:spcPts val="0"/>
              </a:spcAft>
              <a:buClr>
                <a:schemeClr val="dk1"/>
              </a:buClr>
              <a:buSzPts val="1200"/>
              <a:buFont typeface="Calibri"/>
              <a:buAutoNum type="arabicPeriod"/>
            </a:pPr>
            <a:r>
              <a:rPr lang="en-US"/>
              <a:t>AML &amp; KYC A Practical Approach</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405" name="Google Shape;4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3</a:t>
            </a:fld>
            <a:endParaRPr dirty="0">
              <a:latin typeface="Swis721 Cn BT" panose="020B05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000" b="1" i="0" dirty="0">
                <a:solidFill>
                  <a:schemeClr val="dk1"/>
                </a:solidFill>
              </a:rPr>
              <a:t>Welcome to the 1</a:t>
            </a:r>
            <a:r>
              <a:rPr lang="en-US" sz="1000" b="1" i="0" baseline="30000" dirty="0">
                <a:solidFill>
                  <a:schemeClr val="dk1"/>
                </a:solidFill>
              </a:rPr>
              <a:t>st</a:t>
            </a:r>
            <a:r>
              <a:rPr lang="en-US" sz="1000" b="1" i="0" dirty="0">
                <a:solidFill>
                  <a:schemeClr val="dk1"/>
                </a:solidFill>
              </a:rPr>
              <a:t> Module on </a:t>
            </a:r>
            <a:r>
              <a:rPr lang="en-US" sz="1200" b="1" dirty="0">
                <a:solidFill>
                  <a:srgbClr val="01559E"/>
                </a:solidFill>
                <a:latin typeface="Swis721 Cn BT" panose="020B0506020202030204" pitchFamily="34" charset="0"/>
                <a:ea typeface="Arial"/>
                <a:cs typeface="Arial"/>
                <a:sym typeface="Arial"/>
              </a:rPr>
              <a:t>Understanding Money Laundering and Process. In this module you will learn the following.</a:t>
            </a:r>
            <a:endParaRPr dirty="0"/>
          </a:p>
          <a:p>
            <a:pPr marL="0" lvl="0" indent="0" algn="l" rtl="0">
              <a:lnSpc>
                <a:spcPct val="107000"/>
              </a:lnSpc>
              <a:spcBef>
                <a:spcPts val="800"/>
              </a:spcBef>
              <a:spcAft>
                <a:spcPts val="0"/>
              </a:spcAft>
              <a:buNone/>
            </a:pPr>
            <a:r>
              <a:rPr lang="en-US" sz="1200" b="1" dirty="0">
                <a:solidFill>
                  <a:srgbClr val="01559E"/>
                </a:solidFill>
                <a:latin typeface="Swis721 Cn BT" panose="020B0506020202030204" pitchFamily="34" charset="0"/>
                <a:ea typeface="Arial"/>
                <a:cs typeface="Arial"/>
                <a:sym typeface="Arial"/>
              </a:rPr>
              <a:t> </a:t>
            </a:r>
            <a:endParaRPr sz="1200" dirty="0"/>
          </a:p>
          <a:p>
            <a:pPr marL="342900" lvl="0" indent="-342900" algn="l" rtl="0">
              <a:lnSpc>
                <a:spcPct val="107000"/>
              </a:lnSpc>
              <a:spcBef>
                <a:spcPts val="800"/>
              </a:spcBef>
              <a:spcAft>
                <a:spcPts val="0"/>
              </a:spcAft>
              <a:buClr>
                <a:srgbClr val="000000"/>
              </a:buClr>
              <a:buSzPts val="1200"/>
              <a:buFont typeface="Noto Sans Symbols"/>
              <a:buChar char="∙"/>
            </a:pPr>
            <a:r>
              <a:rPr lang="en-US" sz="1200" dirty="0">
                <a:solidFill>
                  <a:srgbClr val="000000"/>
                </a:solidFill>
                <a:latin typeface="Swis721 Cn BT" panose="020B0506020202030204" pitchFamily="34" charset="0"/>
                <a:ea typeface="Arial"/>
                <a:cs typeface="Arial"/>
                <a:sym typeface="Arial"/>
              </a:rPr>
              <a:t>Money Laundering and Cyber Laundering</a:t>
            </a:r>
            <a:endParaRPr dirty="0"/>
          </a:p>
          <a:p>
            <a:pPr marL="342900" lvl="0" indent="-342900" algn="l" rtl="0">
              <a:lnSpc>
                <a:spcPct val="107000"/>
              </a:lnSpc>
              <a:spcBef>
                <a:spcPts val="0"/>
              </a:spcBef>
              <a:spcAft>
                <a:spcPts val="0"/>
              </a:spcAft>
              <a:buClr>
                <a:srgbClr val="000000"/>
              </a:buClr>
              <a:buSzPts val="1200"/>
              <a:buFont typeface="Noto Sans Symbols"/>
              <a:buChar char="∙"/>
            </a:pPr>
            <a:r>
              <a:rPr lang="en-US" sz="1200" dirty="0">
                <a:solidFill>
                  <a:srgbClr val="000000"/>
                </a:solidFill>
                <a:latin typeface="Swis721 Cn BT" panose="020B0506020202030204" pitchFamily="34" charset="0"/>
                <a:ea typeface="Arial"/>
                <a:cs typeface="Arial"/>
                <a:sym typeface="Arial"/>
              </a:rPr>
              <a:t>Process – Money Laundering Cycle</a:t>
            </a:r>
            <a:endParaRPr dirty="0"/>
          </a:p>
          <a:p>
            <a:pPr marL="342900" lvl="0" indent="-342900" algn="l" rtl="0">
              <a:lnSpc>
                <a:spcPct val="107000"/>
              </a:lnSpc>
              <a:spcBef>
                <a:spcPts val="0"/>
              </a:spcBef>
              <a:spcAft>
                <a:spcPts val="0"/>
              </a:spcAft>
              <a:buClr>
                <a:srgbClr val="000000"/>
              </a:buClr>
              <a:buSzPts val="1200"/>
              <a:buFont typeface="Noto Sans Symbols"/>
              <a:buChar char="∙"/>
            </a:pPr>
            <a:r>
              <a:rPr lang="en-US" sz="1200" dirty="0">
                <a:solidFill>
                  <a:srgbClr val="000000"/>
                </a:solidFill>
                <a:latin typeface="Swis721 Cn BT" panose="020B0506020202030204" pitchFamily="34" charset="0"/>
                <a:ea typeface="Arial"/>
                <a:cs typeface="Arial"/>
                <a:sym typeface="Arial"/>
              </a:rPr>
              <a:t>Money Laundering-3 stages</a:t>
            </a:r>
            <a:endParaRPr dirty="0"/>
          </a:p>
          <a:p>
            <a:pPr marL="342900" lvl="0" indent="-266700" algn="l" rtl="0">
              <a:lnSpc>
                <a:spcPct val="107000"/>
              </a:lnSpc>
              <a:spcBef>
                <a:spcPts val="0"/>
              </a:spcBef>
              <a:spcAft>
                <a:spcPts val="0"/>
              </a:spcAft>
              <a:buClr>
                <a:schemeClr val="dk1"/>
              </a:buClr>
              <a:buSzPts val="1200"/>
              <a:buFont typeface="Noto Sans Symbols"/>
              <a:buNone/>
            </a:pPr>
            <a:endParaRPr sz="1200" dirty="0">
              <a:solidFill>
                <a:srgbClr val="000000"/>
              </a:solidFill>
              <a:latin typeface="Swis721 Cn BT" panose="020B0506020202030204" pitchFamily="34" charset="0"/>
              <a:ea typeface="Arial"/>
              <a:cs typeface="Arial"/>
              <a:sym typeface="Arial"/>
            </a:endParaRPr>
          </a:p>
          <a:p>
            <a:pPr marL="0" marR="0" lvl="0" indent="0" algn="l" rtl="0">
              <a:lnSpc>
                <a:spcPct val="100000"/>
              </a:lnSpc>
              <a:spcBef>
                <a:spcPts val="0"/>
              </a:spcBef>
              <a:spcAft>
                <a:spcPts val="0"/>
              </a:spcAft>
              <a:buClr>
                <a:schemeClr val="dk1"/>
              </a:buClr>
              <a:buSzPts val="1000"/>
              <a:buFont typeface="Calibri"/>
              <a:buNone/>
            </a:pPr>
            <a:r>
              <a:rPr lang="en-US" sz="1000" b="0" i="0" dirty="0">
                <a:solidFill>
                  <a:schemeClr val="dk1"/>
                </a:solidFill>
              </a:rPr>
              <a:t>Today, we will learn a variety of skills that will help us to Understanding Money Laundering and Process</a:t>
            </a:r>
            <a:r>
              <a:rPr lang="en-US" sz="1000" dirty="0">
                <a:solidFill>
                  <a:schemeClr val="dk1"/>
                </a:solidFill>
              </a:rPr>
              <a:t>.</a:t>
            </a:r>
            <a:br>
              <a:rPr lang="en-US" dirty="0"/>
            </a:br>
            <a:endParaRPr dirty="0"/>
          </a:p>
        </p:txBody>
      </p:sp>
      <p:sp>
        <p:nvSpPr>
          <p:cNvPr id="434" name="Google Shape;4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4</a:t>
            </a:fld>
            <a:endParaRPr dirty="0">
              <a:latin typeface="Swis721 Cn BT" panose="020B05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dirty="0"/>
          </a:p>
          <a:p>
            <a:pPr marL="0" lvl="0" indent="0" algn="l" rtl="0">
              <a:spcBef>
                <a:spcPts val="0"/>
              </a:spcBef>
              <a:spcAft>
                <a:spcPts val="0"/>
              </a:spcAft>
              <a:buNone/>
            </a:pPr>
            <a:r>
              <a:rPr lang="en-US" b="0" i="0" dirty="0">
                <a:solidFill>
                  <a:srgbClr val="374151"/>
                </a:solidFill>
                <a:latin typeface="Swis721 Cn BT" panose="020B0506020202030204" pitchFamily="34" charset="0"/>
                <a:ea typeface="Arial"/>
                <a:cs typeface="Arial"/>
                <a:sym typeface="Arial"/>
              </a:rPr>
              <a:t>Money Laundering is a process by which illegally obtained funds or "dirty money" are transformed into legitimate or "clean" assets, making it difficult to trace the illicit origin of the funds. It involves a series of transactions or activities designed to obscure the true source, ownership, or destination of the money.</a:t>
            </a:r>
            <a:endParaRPr dirty="0"/>
          </a:p>
          <a:p>
            <a:pPr marL="0" lvl="0" indent="0" algn="l" rtl="0">
              <a:spcBef>
                <a:spcPts val="0"/>
              </a:spcBef>
              <a:spcAft>
                <a:spcPts val="0"/>
              </a:spcAft>
              <a:buNone/>
            </a:pPr>
            <a:endParaRPr b="0" i="0" dirty="0">
              <a:solidFill>
                <a:srgbClr val="374151"/>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0" dirty="0">
                <a:solidFill>
                  <a:srgbClr val="374151"/>
                </a:solidFill>
                <a:latin typeface="Swis721 Cn BT" panose="020B0506020202030204" pitchFamily="34" charset="0"/>
                <a:ea typeface="Arial"/>
                <a:cs typeface="Arial"/>
                <a:sym typeface="Arial"/>
              </a:rPr>
              <a:t>The primary objective of money laundering is to integrate illicit funds into the legitimate financial system without arousing suspicion. This allows criminals to enjoy the proceeds of their illegal activities while giving the appearance that the money came from legal sources </a:t>
            </a:r>
            <a:r>
              <a:rPr lang="en-US" dirty="0">
                <a:latin typeface="Swis721 Cn BT" panose="020B0506020202030204" pitchFamily="34" charset="0"/>
                <a:ea typeface="Arial"/>
                <a:cs typeface="Arial"/>
                <a:sym typeface="Arial"/>
              </a:rPr>
              <a:t>but in actuality came from an illegal activity in the first place.</a:t>
            </a:r>
            <a:endParaRPr b="0" i="0" dirty="0">
              <a:solidFill>
                <a:srgbClr val="374151"/>
              </a:solidFill>
              <a:latin typeface="Swis721 Cn BT" panose="020B0506020202030204" pitchFamily="34" charset="0"/>
              <a:ea typeface="Arial"/>
              <a:cs typeface="Arial"/>
              <a:sym typeface="Arial"/>
            </a:endParaRPr>
          </a:p>
          <a:p>
            <a:pPr marL="0" lvl="0" indent="0" algn="just" rtl="0">
              <a:spcBef>
                <a:spcPts val="0"/>
              </a:spcBef>
              <a:spcAft>
                <a:spcPts val="0"/>
              </a:spcAft>
              <a:buNone/>
            </a:pPr>
            <a:endParaRPr dirty="0">
              <a:latin typeface="Swis721 Cn BT" panose="020B0506020202030204" pitchFamily="34" charset="0"/>
              <a:ea typeface="Arial"/>
              <a:cs typeface="Arial"/>
              <a:sym typeface="Arial"/>
            </a:endParaRPr>
          </a:p>
          <a:p>
            <a:pPr marL="0" lvl="0" indent="0" algn="just" rtl="0">
              <a:spcBef>
                <a:spcPts val="0"/>
              </a:spcBef>
              <a:spcAft>
                <a:spcPts val="0"/>
              </a:spcAft>
              <a:buNone/>
            </a:pPr>
            <a:endParaRPr dirty="0">
              <a:latin typeface="Swis721 Cn BT" panose="020B0506020202030204" pitchFamily="34" charset="0"/>
              <a:ea typeface="Arial"/>
              <a:cs typeface="Arial"/>
              <a:sym typeface="Arial"/>
            </a:endParaRPr>
          </a:p>
          <a:p>
            <a:pPr marL="0" lvl="0" indent="0" algn="just" rtl="0">
              <a:spcBef>
                <a:spcPts val="0"/>
              </a:spcBef>
              <a:spcAft>
                <a:spcPts val="0"/>
              </a:spcAft>
              <a:buNone/>
            </a:pPr>
            <a:r>
              <a:rPr lang="en-US" dirty="0">
                <a:latin typeface="Swis721 Cn BT" panose="020B0506020202030204" pitchFamily="34" charset="0"/>
                <a:ea typeface="Arial"/>
                <a:cs typeface="Arial"/>
                <a:sym typeface="Arial"/>
              </a:rPr>
              <a:t>The term "money laundering" refers to an illegal practice in </a:t>
            </a:r>
            <a:r>
              <a:rPr lang="en-US" dirty="0" err="1">
                <a:latin typeface="Swis721 Cn BT" panose="020B0506020202030204" pitchFamily="34" charset="0"/>
                <a:ea typeface="Arial"/>
                <a:cs typeface="Arial"/>
                <a:sym typeface="Arial"/>
              </a:rPr>
              <a:t>whichIn</a:t>
            </a:r>
            <a:r>
              <a:rPr lang="en-US" dirty="0">
                <a:latin typeface="Swis721 Cn BT" panose="020B0506020202030204" pitchFamily="34" charset="0"/>
                <a:ea typeface="Arial"/>
                <a:cs typeface="Arial"/>
                <a:sym typeface="Arial"/>
              </a:rPr>
              <a:t> a criminal case, the money associated with the crime is considered dirty money, and the process of laundering it creates the impression that it is clean.</a:t>
            </a:r>
            <a:endParaRPr dirty="0"/>
          </a:p>
          <a:p>
            <a:pPr marL="0" lvl="0" indent="0" algn="just" rtl="0">
              <a:spcBef>
                <a:spcPts val="0"/>
              </a:spcBef>
              <a:spcAft>
                <a:spcPts val="0"/>
              </a:spcAft>
              <a:buNone/>
            </a:pPr>
            <a:r>
              <a:rPr lang="en-US" dirty="0">
                <a:latin typeface="Swis721 Cn BT" panose="020B0506020202030204" pitchFamily="34" charset="0"/>
                <a:ea typeface="Arial"/>
                <a:cs typeface="Arial"/>
                <a:sym typeface="Arial"/>
              </a:rPr>
              <a:t>There is no doubt that money laundering is one of the most serious and widespread financial crimes that white-collar thieves and street criminals alike commit.</a:t>
            </a:r>
            <a:endParaRPr dirty="0"/>
          </a:p>
          <a:p>
            <a:pPr marL="0" lvl="0" indent="0" algn="l" rtl="0">
              <a:spcBef>
                <a:spcPts val="0"/>
              </a:spcBef>
              <a:spcAft>
                <a:spcPts val="0"/>
              </a:spcAft>
              <a:buNone/>
            </a:pPr>
            <a:endParaRPr dirty="0"/>
          </a:p>
        </p:txBody>
      </p:sp>
      <p:sp>
        <p:nvSpPr>
          <p:cNvPr id="441" name="Google Shape;44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5</a:t>
            </a:fld>
            <a:endParaRPr dirty="0">
              <a:latin typeface="Swis721 Cn BT" panose="020B05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process of Money Laundering. Lets look about each stage in detail in the next slide.</a:t>
            </a:r>
            <a:endParaRPr/>
          </a:p>
        </p:txBody>
      </p:sp>
      <p:sp>
        <p:nvSpPr>
          <p:cNvPr id="474" name="Google Shape;47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6</a:t>
            </a:fld>
            <a:endParaRPr dirty="0">
              <a:latin typeface="Swis721 Cn BT" panose="020B05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Drug Trafficking: </a:t>
            </a:r>
            <a:r>
              <a:rPr lang="en-US" b="0" i="0" dirty="0">
                <a:solidFill>
                  <a:srgbClr val="374151"/>
                </a:solidFill>
                <a:latin typeface="Swis721 Cn BT" panose="020B0506020202030204" pitchFamily="34" charset="0"/>
                <a:ea typeface="Arial"/>
                <a:cs typeface="Arial"/>
                <a:sym typeface="Arial"/>
              </a:rPr>
              <a:t>The illicit drug trade generates substantial amounts of illegal proceeds globally. Drug cartels and organized crime groups generate significant dirty money through the production, distribution, and sale of narcotics.</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Corruption: </a:t>
            </a:r>
            <a:r>
              <a:rPr lang="en-US" b="0" i="0" dirty="0">
                <a:solidFill>
                  <a:srgbClr val="374151"/>
                </a:solidFill>
                <a:latin typeface="Swis721 Cn BT" panose="020B0506020202030204" pitchFamily="34" charset="0"/>
                <a:ea typeface="Arial"/>
                <a:cs typeface="Arial"/>
                <a:sym typeface="Arial"/>
              </a:rPr>
              <a:t>Corruption, such as bribery, embezzlement, and abuse of public office for personal gain, can result in the accumulation of illicit funds. Corrupt officials and individuals exploit their positions to obtain illegal proceeds.</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Fraud: </a:t>
            </a:r>
            <a:r>
              <a:rPr lang="en-US" b="0" i="0" dirty="0">
                <a:solidFill>
                  <a:srgbClr val="374151"/>
                </a:solidFill>
                <a:latin typeface="Swis721 Cn BT" panose="020B0506020202030204" pitchFamily="34" charset="0"/>
                <a:ea typeface="Arial"/>
                <a:cs typeface="Arial"/>
                <a:sym typeface="Arial"/>
              </a:rPr>
              <a:t>Different types of fraud, including financial fraud, securities fraud, insurance fraud, and identity theft, can generate substantial amounts of illicit funds. Fraudulent activities involve deceit, misrepresentation, or manipulation to gain financial benefits illegally.</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Tax Evasion: </a:t>
            </a:r>
            <a:r>
              <a:rPr lang="en-US" b="0" i="0" dirty="0">
                <a:solidFill>
                  <a:srgbClr val="374151"/>
                </a:solidFill>
                <a:latin typeface="Swis721 Cn BT" panose="020B0506020202030204" pitchFamily="34" charset="0"/>
                <a:ea typeface="Arial"/>
                <a:cs typeface="Arial"/>
                <a:sym typeface="Arial"/>
              </a:rPr>
              <a:t>Individuals or businesses may engage in tax evasion by concealing income or assets to avoid paying taxes. The funds obtained through tax evasion are considered dirty money.</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Cybercrime: </a:t>
            </a:r>
            <a:r>
              <a:rPr lang="en-US" b="0" i="0" dirty="0">
                <a:solidFill>
                  <a:srgbClr val="374151"/>
                </a:solidFill>
                <a:latin typeface="Swis721 Cn BT" panose="020B0506020202030204" pitchFamily="34" charset="0"/>
                <a:ea typeface="Arial"/>
                <a:cs typeface="Arial"/>
                <a:sym typeface="Arial"/>
              </a:rPr>
              <a:t>The rise of cybercrime, including hacking, online scams, ransomware attacks, and cryptocurrency-related crimes, has led to the accumulation of significant amounts of illicit funds. Cybercriminals exploit digital platforms to obtain illegal proceeds.</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Terrorism Financing: </a:t>
            </a:r>
            <a:r>
              <a:rPr lang="en-US" b="0" i="0" dirty="0">
                <a:solidFill>
                  <a:srgbClr val="374151"/>
                </a:solidFill>
                <a:latin typeface="Swis721 Cn BT" panose="020B0506020202030204" pitchFamily="34" charset="0"/>
                <a:ea typeface="Arial"/>
                <a:cs typeface="Arial"/>
                <a:sym typeface="Arial"/>
              </a:rPr>
              <a:t>Financing terrorist activities requires financial resources, and terrorist organizations may engage in various illegal activities, such as drug trafficking, arms smuggling, and extortion, to generate funds. These funds are considered dirty money used to support terrorist operations.</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Organized Crime: </a:t>
            </a:r>
            <a:r>
              <a:rPr lang="en-US" b="0" i="0" dirty="0">
                <a:solidFill>
                  <a:srgbClr val="374151"/>
                </a:solidFill>
                <a:latin typeface="Swis721 Cn BT" panose="020B0506020202030204" pitchFamily="34" charset="0"/>
                <a:ea typeface="Arial"/>
                <a:cs typeface="Arial"/>
                <a:sym typeface="Arial"/>
              </a:rPr>
              <a:t>Organized crime groups engage in a range of illicit activities, including but not limited to drug trafficking, arms smuggling, human trafficking, illegal gambling, and counterfeit goods. These activities generate substantial amounts of dirty money.</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Illegal Trade: </a:t>
            </a:r>
            <a:r>
              <a:rPr lang="en-US" b="0" i="0" dirty="0">
                <a:solidFill>
                  <a:srgbClr val="374151"/>
                </a:solidFill>
                <a:latin typeface="Swis721 Cn BT" panose="020B0506020202030204" pitchFamily="34" charset="0"/>
                <a:ea typeface="Arial"/>
                <a:cs typeface="Arial"/>
                <a:sym typeface="Arial"/>
              </a:rPr>
              <a:t>Illicit trade, including the trafficking of wildlife, cultural artifacts, counterfeit goods, and contraband, can result in the accumulation of illegal proceeds. The profits generated from illegal trade are considered dirty money.</a:t>
            </a:r>
            <a:endParaRPr dirty="0"/>
          </a:p>
          <a:p>
            <a:pPr marL="0" lvl="0" indent="0" algn="l" rtl="0">
              <a:spcBef>
                <a:spcPts val="0"/>
              </a:spcBef>
              <a:spcAft>
                <a:spcPts val="0"/>
              </a:spcAft>
              <a:buClr>
                <a:schemeClr val="dk1"/>
              </a:buClr>
              <a:buSzPts val="1200"/>
              <a:buFont typeface="Calibri"/>
              <a:buNone/>
            </a:pPr>
            <a:endParaRPr b="0" i="0" dirty="0">
              <a:solidFill>
                <a:srgbClr val="374151"/>
              </a:solidFill>
              <a:latin typeface="Swis721 Cn BT" panose="020B0506020202030204" pitchFamily="34" charset="0"/>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dirty="0">
                <a:solidFill>
                  <a:srgbClr val="374151"/>
                </a:solidFill>
                <a:latin typeface="Swis721 Cn BT" panose="020B0506020202030204" pitchFamily="34" charset="0"/>
                <a:ea typeface="Arial"/>
                <a:cs typeface="Arial"/>
                <a:sym typeface="Arial"/>
              </a:rPr>
              <a:t>Other Illicit Activities: </a:t>
            </a:r>
            <a:r>
              <a:rPr lang="en-US" b="0" i="0" dirty="0">
                <a:solidFill>
                  <a:srgbClr val="374151"/>
                </a:solidFill>
                <a:latin typeface="Swis721 Cn BT" panose="020B0506020202030204" pitchFamily="34" charset="0"/>
                <a:ea typeface="Arial"/>
                <a:cs typeface="Arial"/>
                <a:sym typeface="Arial"/>
              </a:rPr>
              <a:t>Dirty money can also come from other illegal activities, such as money counterfeiting, prostitution, illegal gambling operations, and environmental crimes.</a:t>
            </a:r>
            <a:endParaRPr dirty="0"/>
          </a:p>
          <a:p>
            <a:pPr marL="0" lvl="0" indent="0" algn="l" rtl="0">
              <a:spcBef>
                <a:spcPts val="0"/>
              </a:spcBef>
              <a:spcAft>
                <a:spcPts val="0"/>
              </a:spcAft>
              <a:buNone/>
            </a:pPr>
            <a:endParaRPr dirty="0">
              <a:latin typeface="Swis721 Cn BT" panose="020B0506020202030204" pitchFamily="34" charset="0"/>
              <a:ea typeface="Arial"/>
              <a:cs typeface="Arial"/>
              <a:sym typeface="Arial"/>
            </a:endParaRPr>
          </a:p>
        </p:txBody>
      </p:sp>
      <p:sp>
        <p:nvSpPr>
          <p:cNvPr id="535" name="Google Shape;53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7</a:t>
            </a:fld>
            <a:endParaRPr dirty="0">
              <a:latin typeface="Swis721 Cn BT" panose="020B05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228600" lvl="0" indent="-228600" algn="l" rtl="0">
              <a:spcBef>
                <a:spcPts val="0"/>
              </a:spcBef>
              <a:spcAft>
                <a:spcPts val="0"/>
              </a:spcAft>
              <a:buClr>
                <a:schemeClr val="dk1"/>
              </a:buClr>
              <a:buSzPts val="1200"/>
              <a:buFont typeface="Calibri"/>
              <a:buAutoNum type="arabicPeriod"/>
            </a:pPr>
            <a:r>
              <a:rPr lang="en-US" dirty="0"/>
              <a:t>‘</a:t>
            </a:r>
            <a:r>
              <a:rPr lang="en-US" sz="1200" b="1" i="0" dirty="0">
                <a:solidFill>
                  <a:srgbClr val="000000"/>
                </a:solidFill>
                <a:latin typeface="Swis721 Cn BT" panose="020B0506020202030204" pitchFamily="34" charset="0"/>
                <a:ea typeface="Arial"/>
                <a:cs typeface="Arial"/>
                <a:sym typeface="Arial"/>
              </a:rPr>
              <a:t>Offshore Accounts: </a:t>
            </a:r>
            <a:r>
              <a:rPr lang="en-US" sz="1200" b="0" i="0" dirty="0">
                <a:solidFill>
                  <a:srgbClr val="000000"/>
                </a:solidFill>
                <a:latin typeface="Swis721 Cn BT" panose="020B0506020202030204" pitchFamily="34" charset="0"/>
                <a:ea typeface="Arial"/>
                <a:cs typeface="Arial"/>
                <a:sym typeface="Arial"/>
              </a:rPr>
              <a:t>Using offshore bank accounts and jurisdictions with strict banking secrecy laws to hide the true ownership and movement of funds.</a:t>
            </a:r>
            <a:endParaRPr dirty="0"/>
          </a:p>
          <a:p>
            <a:pPr marL="228600" lvl="0" indent="-152400" algn="l" rtl="0">
              <a:spcBef>
                <a:spcPts val="0"/>
              </a:spcBef>
              <a:spcAft>
                <a:spcPts val="0"/>
              </a:spcAft>
              <a:buClr>
                <a:schemeClr val="dk1"/>
              </a:buClr>
              <a:buSzPts val="1200"/>
              <a:buFont typeface="Calibri"/>
              <a:buNone/>
            </a:pPr>
            <a:endParaRPr sz="1200" b="0" i="0" dirty="0">
              <a:solidFill>
                <a:srgbClr val="000000"/>
              </a:solidFill>
              <a:latin typeface="Swis721 Cn BT" panose="020B0506020202030204" pitchFamily="34" charset="0"/>
              <a:ea typeface="Arial"/>
              <a:cs typeface="Arial"/>
              <a:sym typeface="Arial"/>
            </a:endParaRPr>
          </a:p>
          <a:p>
            <a:pPr marL="228600" lvl="0" indent="-228600" algn="l" rtl="0">
              <a:spcBef>
                <a:spcPts val="0"/>
              </a:spcBef>
              <a:spcAft>
                <a:spcPts val="0"/>
              </a:spcAft>
              <a:buClr>
                <a:srgbClr val="000000"/>
              </a:buClr>
              <a:buSzPts val="1200"/>
              <a:buFont typeface="Calibri"/>
              <a:buAutoNum type="arabicPeriod"/>
            </a:pPr>
            <a:r>
              <a:rPr lang="en-US" sz="1200" b="1" i="0" dirty="0">
                <a:solidFill>
                  <a:srgbClr val="000000"/>
                </a:solidFill>
                <a:latin typeface="Swis721 Cn BT" panose="020B0506020202030204" pitchFamily="34" charset="0"/>
                <a:ea typeface="Arial"/>
                <a:cs typeface="Arial"/>
                <a:sym typeface="Arial"/>
              </a:rPr>
              <a:t>Shell Companies: </a:t>
            </a:r>
            <a:r>
              <a:rPr lang="en-US" sz="1200" b="0" i="0" dirty="0">
                <a:solidFill>
                  <a:srgbClr val="000000"/>
                </a:solidFill>
                <a:latin typeface="Swis721 Cn BT" panose="020B0506020202030204" pitchFamily="34" charset="0"/>
                <a:ea typeface="Arial"/>
                <a:cs typeface="Arial"/>
                <a:sym typeface="Arial"/>
              </a:rPr>
              <a:t>Setting up fictitious companies or using existing but dormant companies to create a layer of complexity and distance between the illicit funds and the criminals.</a:t>
            </a:r>
            <a:endParaRPr dirty="0"/>
          </a:p>
          <a:p>
            <a:pPr marL="228600" lvl="0" indent="-152400" algn="l" rtl="0">
              <a:spcBef>
                <a:spcPts val="0"/>
              </a:spcBef>
              <a:spcAft>
                <a:spcPts val="0"/>
              </a:spcAft>
              <a:buClr>
                <a:schemeClr val="dk1"/>
              </a:buClr>
              <a:buSzPts val="1200"/>
              <a:buFont typeface="Calibri"/>
              <a:buNone/>
            </a:pPr>
            <a:endParaRPr sz="1200" b="0" i="0" dirty="0">
              <a:solidFill>
                <a:srgbClr val="000000"/>
              </a:solidFill>
              <a:latin typeface="Swis721 Cn BT" panose="020B0506020202030204" pitchFamily="34" charset="0"/>
              <a:ea typeface="Arial"/>
              <a:cs typeface="Arial"/>
              <a:sym typeface="Arial"/>
            </a:endParaRPr>
          </a:p>
          <a:p>
            <a:pPr marL="228600" lvl="0" indent="-228600" algn="l" rtl="0">
              <a:spcBef>
                <a:spcPts val="0"/>
              </a:spcBef>
              <a:spcAft>
                <a:spcPts val="0"/>
              </a:spcAft>
              <a:buClr>
                <a:srgbClr val="000000"/>
              </a:buClr>
              <a:buSzPts val="1200"/>
              <a:buFont typeface="Calibri"/>
              <a:buAutoNum type="arabicPeriod"/>
            </a:pPr>
            <a:r>
              <a:rPr lang="en-US" sz="1200" b="1" i="0" dirty="0">
                <a:solidFill>
                  <a:srgbClr val="000000"/>
                </a:solidFill>
                <a:latin typeface="Swis721 Cn BT" panose="020B0506020202030204" pitchFamily="34" charset="0"/>
                <a:ea typeface="Arial"/>
                <a:cs typeface="Arial"/>
                <a:sym typeface="Arial"/>
              </a:rPr>
              <a:t>Smurfing: </a:t>
            </a:r>
            <a:r>
              <a:rPr lang="en-US" sz="1200" b="0" i="0" dirty="0">
                <a:solidFill>
                  <a:srgbClr val="000000"/>
                </a:solidFill>
                <a:latin typeface="Swis721 Cn BT" panose="020B0506020202030204" pitchFamily="34" charset="0"/>
                <a:ea typeface="Arial"/>
                <a:cs typeface="Arial"/>
                <a:sym typeface="Arial"/>
              </a:rPr>
              <a:t>Breaking down large amounts of cash into smaller deposits or transactions to avoid suspicion and detection.</a:t>
            </a:r>
            <a:endParaRPr dirty="0"/>
          </a:p>
          <a:p>
            <a:pPr marL="228600" lvl="0" indent="-152400" algn="l" rtl="0">
              <a:spcBef>
                <a:spcPts val="0"/>
              </a:spcBef>
              <a:spcAft>
                <a:spcPts val="0"/>
              </a:spcAft>
              <a:buClr>
                <a:schemeClr val="dk1"/>
              </a:buClr>
              <a:buSzPts val="1200"/>
              <a:buFont typeface="Calibri"/>
              <a:buNone/>
            </a:pPr>
            <a:endParaRPr sz="1200" b="0" i="0" dirty="0">
              <a:solidFill>
                <a:srgbClr val="000000"/>
              </a:solidFill>
              <a:latin typeface="Swis721 Cn BT" panose="020B0506020202030204" pitchFamily="34" charset="0"/>
              <a:ea typeface="Arial"/>
              <a:cs typeface="Arial"/>
              <a:sym typeface="Arial"/>
            </a:endParaRPr>
          </a:p>
          <a:p>
            <a:pPr marL="228600" lvl="0" indent="-228600" algn="l" rtl="0">
              <a:spcBef>
                <a:spcPts val="0"/>
              </a:spcBef>
              <a:spcAft>
                <a:spcPts val="0"/>
              </a:spcAft>
              <a:buClr>
                <a:srgbClr val="000000"/>
              </a:buClr>
              <a:buSzPts val="1200"/>
              <a:buFont typeface="Calibri"/>
              <a:buAutoNum type="arabicPeriod"/>
            </a:pPr>
            <a:r>
              <a:rPr lang="en-US" sz="1200" b="1" i="0" dirty="0">
                <a:solidFill>
                  <a:srgbClr val="000000"/>
                </a:solidFill>
                <a:latin typeface="Swis721 Cn BT" panose="020B0506020202030204" pitchFamily="34" charset="0"/>
                <a:ea typeface="Arial"/>
                <a:cs typeface="Arial"/>
                <a:sym typeface="Arial"/>
              </a:rPr>
              <a:t>Trade-Based Money Laundering: </a:t>
            </a:r>
            <a:r>
              <a:rPr lang="en-US" sz="1200" b="0" i="0" dirty="0">
                <a:solidFill>
                  <a:srgbClr val="000000"/>
                </a:solidFill>
                <a:latin typeface="Swis721 Cn BT" panose="020B0506020202030204" pitchFamily="34" charset="0"/>
                <a:ea typeface="Arial"/>
                <a:cs typeface="Arial"/>
                <a:sym typeface="Arial"/>
              </a:rPr>
              <a:t>Manipulating trade invoices, over or under-invoicing goods and services, or falsifying the value or quantity of goods in international trade transactions to move illicit funds across borders.</a:t>
            </a:r>
            <a:endParaRPr dirty="0"/>
          </a:p>
          <a:p>
            <a:pPr marL="228600" lvl="0" indent="-152400" algn="l" rtl="0">
              <a:spcBef>
                <a:spcPts val="0"/>
              </a:spcBef>
              <a:spcAft>
                <a:spcPts val="0"/>
              </a:spcAft>
              <a:buClr>
                <a:schemeClr val="dk1"/>
              </a:buClr>
              <a:buSzPts val="1200"/>
              <a:buFont typeface="Calibri"/>
              <a:buNone/>
            </a:pPr>
            <a:endParaRPr sz="1200" b="0" i="0" dirty="0">
              <a:solidFill>
                <a:srgbClr val="000000"/>
              </a:solidFill>
              <a:latin typeface="Swis721 Cn BT" panose="020B0506020202030204" pitchFamily="34" charset="0"/>
              <a:ea typeface="Arial"/>
              <a:cs typeface="Arial"/>
              <a:sym typeface="Arial"/>
            </a:endParaRPr>
          </a:p>
          <a:p>
            <a:pPr marL="228600" lvl="0" indent="-228600" algn="l" rtl="0">
              <a:spcBef>
                <a:spcPts val="0"/>
              </a:spcBef>
              <a:spcAft>
                <a:spcPts val="0"/>
              </a:spcAft>
              <a:buClr>
                <a:srgbClr val="000000"/>
              </a:buClr>
              <a:buSzPts val="1200"/>
              <a:buFont typeface="Calibri"/>
              <a:buAutoNum type="arabicPeriod"/>
            </a:pPr>
            <a:r>
              <a:rPr lang="en-US" sz="1200" b="1" i="0" dirty="0">
                <a:solidFill>
                  <a:srgbClr val="000000"/>
                </a:solidFill>
                <a:latin typeface="Swis721 Cn BT" panose="020B0506020202030204" pitchFamily="34" charset="0"/>
                <a:ea typeface="Arial"/>
                <a:cs typeface="Arial"/>
                <a:sym typeface="Arial"/>
              </a:rPr>
              <a:t>Cryptocurrencies: </a:t>
            </a:r>
            <a:r>
              <a:rPr lang="en-US" sz="1200" b="0" i="0" dirty="0">
                <a:solidFill>
                  <a:srgbClr val="000000"/>
                </a:solidFill>
                <a:latin typeface="Swis721 Cn BT" panose="020B0506020202030204" pitchFamily="34" charset="0"/>
                <a:ea typeface="Arial"/>
                <a:cs typeface="Arial"/>
                <a:sym typeface="Arial"/>
              </a:rPr>
              <a:t>Exploiting cryptocurrencies and digital assets to transfer and convert illicit funds, as they offer anonymity and decentralized platforms that can be challenging to trace.</a:t>
            </a:r>
            <a:endParaRPr dirty="0"/>
          </a:p>
          <a:p>
            <a:pPr marL="228600" lvl="0" indent="-152400" algn="l" rtl="0">
              <a:spcBef>
                <a:spcPts val="0"/>
              </a:spcBef>
              <a:spcAft>
                <a:spcPts val="0"/>
              </a:spcAft>
              <a:buClr>
                <a:schemeClr val="dk1"/>
              </a:buClr>
              <a:buSzPts val="1200"/>
              <a:buFont typeface="Calibri"/>
              <a:buNone/>
            </a:pPr>
            <a:endParaRPr sz="1200" b="0" i="0" dirty="0">
              <a:solidFill>
                <a:srgbClr val="000000"/>
              </a:solidFill>
              <a:latin typeface="Swis721 Cn BT" panose="020B0506020202030204" pitchFamily="34" charset="0"/>
              <a:ea typeface="Arial"/>
              <a:cs typeface="Arial"/>
              <a:sym typeface="Arial"/>
            </a:endParaRPr>
          </a:p>
          <a:p>
            <a:pPr marL="0" lvl="0" indent="0" algn="l" rtl="0">
              <a:spcBef>
                <a:spcPts val="0"/>
              </a:spcBef>
              <a:spcAft>
                <a:spcPts val="0"/>
              </a:spcAft>
              <a:buClr>
                <a:srgbClr val="000000"/>
              </a:buClr>
              <a:buSzPts val="1200"/>
              <a:buFont typeface="Calibri"/>
              <a:buNone/>
            </a:pPr>
            <a:r>
              <a:rPr lang="en-US" sz="1200" b="0" i="0" dirty="0">
                <a:solidFill>
                  <a:srgbClr val="000000"/>
                </a:solidFill>
                <a:latin typeface="Swis721 Cn BT" panose="020B0506020202030204" pitchFamily="34" charset="0"/>
                <a:ea typeface="Arial"/>
                <a:cs typeface="Arial"/>
                <a:sym typeface="Arial"/>
              </a:rPr>
              <a:t>It's important to note that the techniques and methods used in money laundering can vary based on the sophistication of criminals and the evolving landscape of financial systems. Governments, financial institutions, and regulatory bodies work together to implement anti-money laundering measures, strengthen regulations, and promote international cooperation to combat money laundering and preserve the integrity of the financial system.</a:t>
            </a:r>
            <a:endParaRPr dirty="0"/>
          </a:p>
        </p:txBody>
      </p:sp>
      <p:sp>
        <p:nvSpPr>
          <p:cNvPr id="551" name="Google Shape;55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8</a:t>
            </a:fld>
            <a:endParaRPr dirty="0">
              <a:latin typeface="Swis721 Cn BT" panose="020B05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893763" lvl="0" indent="-266700" algn="l" rtl="0">
              <a:lnSpc>
                <a:spcPct val="120000"/>
              </a:lnSpc>
              <a:spcBef>
                <a:spcPts val="0"/>
              </a:spcBef>
              <a:spcAft>
                <a:spcPts val="0"/>
              </a:spcAft>
              <a:buNone/>
            </a:pPr>
            <a:r>
              <a:rPr lang="en-US"/>
              <a:t>Money laundering is a persistent issue that affects countries all over the world. </a:t>
            </a:r>
            <a:endParaRPr/>
          </a:p>
          <a:p>
            <a:pPr marL="893763" lvl="0" indent="-266700" algn="l" rtl="0">
              <a:lnSpc>
                <a:spcPct val="120000"/>
              </a:lnSpc>
              <a:spcBef>
                <a:spcPts val="1200"/>
              </a:spcBef>
              <a:spcAft>
                <a:spcPts val="0"/>
              </a:spcAft>
              <a:buNone/>
            </a:pPr>
            <a:r>
              <a:rPr lang="en-US"/>
              <a:t>Illicit funds are used to fund terrorist acts and criminal activities, and anti-money laundering regulations are becoming more complex over time.</a:t>
            </a:r>
            <a:endParaRPr/>
          </a:p>
          <a:p>
            <a:pPr marL="0" lvl="0" indent="0" algn="l" rtl="0">
              <a:spcBef>
                <a:spcPts val="60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Money laundering is a persistent issue that affects countries all over the world. Illicit funds are used to fund terrorist acts and criminal activities, and anti-money laundering regulations are becoming more complex over time. Below stated are some of the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statistics around the globe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Fiat currencies are used to launder 400 times more money than cryptocurrency. Contrary to popular belief and what the media portrays, Bitcoin is not a typical venue for money laundering activities. Bitcoin has only accounted for $2.5 billion in money laundering since its inception in 2009. This amount is significantly less than the annual $1 trillion in fiat currency money laundering statistics estimate we lose.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market for anti-money laundering software is expected to reach $1.77 billion by 2023. The market value of anti-money laundering software is increasing. The market was worth $690 million in 2016 and $868 million in 2017. According to available anti-money laundering statistics, the market value of the industry is expected to reach $1.77 billion by 2023.</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Only 0.1% of criminal funds are recovered through anti-money laundering efforts. According to a study conducted by Ronald F. Pol of La Trobe University in Melbourne, Australia, the combined efforts of nations to combat money laundering appear to be ineffective. Using global money laundering statistics, this researcher discovered that only 0.1% of illegally obtained funds are recovered from criminals. This allows lawbreakers and organized groups to spend the majority of their funds on criminal activities.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In 2020, global money-laundering statistics related to terrorist financing remained high. The Basel AML Index tracks 144 countries' annual progress against money laundering and terrorist financing. According to the report, the index in 2020 is 5.22 out of 10, with 10 being the highest risk. Only six countries improved their anti-money laundering efforts, according to the report.</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According to 2022 money laundering statistics by state, Florida has the highest number of offenders. The US Sentencing Commission issued its quick facts on money laundering in the country, which included a list of the top states or districts with money laundering cases. The Southern District of Florida had the most money laundering offenders, with 71 convicted criminals, according to the agency. The Southern District of Texas then prosecuted 49 offenders.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According to the data and figures gathered here, regulations and anti-money laundering policies appear to do little to track down funds amassed by criminals. In fact, statistics show that the costs outweigh the benefits and results. This is concerning because money laundering is a source of funding for all other crimes, not just white-collar crimes.</a:t>
            </a:r>
            <a:endParaRPr/>
          </a:p>
          <a:p>
            <a:pPr marL="0" lvl="0" indent="0" algn="l" rtl="0">
              <a:spcBef>
                <a:spcPts val="0"/>
              </a:spcBef>
              <a:spcAft>
                <a:spcPts val="0"/>
              </a:spcAft>
              <a:buNone/>
            </a:pPr>
            <a:br>
              <a:rPr lang="en-US" sz="1200" b="0" i="0">
                <a:solidFill>
                  <a:schemeClr val="dk1"/>
                </a:solidFill>
                <a:latin typeface="Calibri"/>
                <a:ea typeface="Calibri"/>
                <a:cs typeface="Calibri"/>
                <a:sym typeface="Calibri"/>
              </a:rPr>
            </a:b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1" i="0" u="sng">
                <a:solidFill>
                  <a:schemeClr val="dk1"/>
                </a:solidFill>
                <a:latin typeface="Calibri"/>
                <a:ea typeface="Calibri"/>
                <a:cs typeface="Calibri"/>
                <a:sym typeface="Calibri"/>
              </a:rPr>
              <a:t>Law Enforcement for Money Laundering:</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'Hawala System' is the name given to money laundering in India. It is India's most well-known strategy for moving money without the assistance of an administrative expert. The money is not actually transferred, but rather carefully transferred to another individual working under the Hawala framework, similar to the shipper.</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In India, illicit money is frequently moved abroad through this framework. The </a:t>
            </a:r>
            <a:r>
              <a:rPr lang="en-US" sz="12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following are the legally upholding resolutions</a:t>
            </a:r>
            <a:r>
              <a:rPr lang="en-US" sz="1200" b="0" i="0">
                <a:solidFill>
                  <a:schemeClr val="dk1"/>
                </a:solidFill>
                <a:latin typeface="Calibri"/>
                <a:ea typeface="Calibri"/>
                <a:cs typeface="Calibri"/>
                <a:sym typeface="Calibri"/>
              </a:rPr>
              <a:t> used in India to distinguish and prevent money laundering:</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a:t> </a:t>
            </a:r>
            <a:endParaRPr/>
          </a:p>
        </p:txBody>
      </p:sp>
      <p:sp>
        <p:nvSpPr>
          <p:cNvPr id="607" name="Google Shape;60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9</a:t>
            </a:fld>
            <a:endParaRPr dirty="0">
              <a:latin typeface="Swis721 Cn BT" panose="020B05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odule Title1st Slide">
  <p:cSld name="Module Title1st Slide">
    <p:spTree>
      <p:nvGrpSpPr>
        <p:cNvPr id="1" name="Shape 23"/>
        <p:cNvGrpSpPr/>
        <p:nvPr/>
      </p:nvGrpSpPr>
      <p:grpSpPr>
        <a:xfrm>
          <a:off x="0" y="0"/>
          <a:ext cx="0" cy="0"/>
          <a:chOff x="0" y="0"/>
          <a:chExt cx="0" cy="0"/>
        </a:xfrm>
      </p:grpSpPr>
      <p:sp>
        <p:nvSpPr>
          <p:cNvPr id="24" name="Google Shape;24;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5" name="Google Shape;25;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6" name="Google Shape;26;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27" name="Google Shape;27;p76"/>
          <p:cNvSpPr txBox="1">
            <a:spLocks noGrp="1"/>
          </p:cNvSpPr>
          <p:nvPr>
            <p:ph type="ctrTitle"/>
          </p:nvPr>
        </p:nvSpPr>
        <p:spPr>
          <a:xfrm>
            <a:off x="621102" y="5572125"/>
            <a:ext cx="10955547" cy="699279"/>
          </a:xfrm>
          <a:prstGeom prst="rect">
            <a:avLst/>
          </a:prstGeom>
          <a:noFill/>
          <a:ln>
            <a:noFill/>
          </a:ln>
        </p:spPr>
        <p:txBody>
          <a:bodyPr spcFirstLastPara="1" wrap="square" lIns="0" tIns="468000" rIns="91425" bIns="468000" anchor="ctr" anchorCtr="0">
            <a:noAutofit/>
          </a:bodyPr>
          <a:lstStyle>
            <a:lvl1pPr lvl="0" algn="ctr">
              <a:lnSpc>
                <a:spcPct val="90000"/>
              </a:lnSpc>
              <a:spcBef>
                <a:spcPts val="0"/>
              </a:spcBef>
              <a:spcAft>
                <a:spcPts val="0"/>
              </a:spcAft>
              <a:buClr>
                <a:schemeClr val="dk1"/>
              </a:buClr>
              <a:buSzPts val="4000"/>
              <a:buFont typeface="Arial"/>
              <a:buNone/>
              <a:defRPr sz="4000" b="0">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 name="Google Shape;28;p76"/>
          <p:cNvSpPr txBox="1">
            <a:spLocks noGrp="1"/>
          </p:cNvSpPr>
          <p:nvPr>
            <p:ph type="body" idx="1"/>
          </p:nvPr>
        </p:nvSpPr>
        <p:spPr>
          <a:xfrm>
            <a:off x="-1" y="-1"/>
            <a:ext cx="12197751" cy="5408763"/>
          </a:xfrm>
          <a:prstGeom prst="rect">
            <a:avLst/>
          </a:prstGeom>
          <a:noFill/>
          <a:ln>
            <a:noFill/>
          </a:ln>
        </p:spPr>
        <p:txBody>
          <a:bodyPr spcFirstLastPara="1" wrap="square" lIns="61200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4"/>
        <p:cNvGrpSpPr/>
        <p:nvPr/>
      </p:nvGrpSpPr>
      <p:grpSpPr>
        <a:xfrm>
          <a:off x="0" y="0"/>
          <a:ext cx="0" cy="0"/>
          <a:chOff x="0" y="0"/>
          <a:chExt cx="0" cy="0"/>
        </a:xfrm>
      </p:grpSpPr>
      <p:sp>
        <p:nvSpPr>
          <p:cNvPr id="105" name="Google Shape;105;p89"/>
          <p:cNvSpPr txBox="1">
            <a:spLocks noGrp="1"/>
          </p:cNvSpPr>
          <p:nvPr>
            <p:ph type="ctrTitle"/>
          </p:nvPr>
        </p:nvSpPr>
        <p:spPr>
          <a:xfrm>
            <a:off x="914400" y="2125981"/>
            <a:ext cx="10363200" cy="1440179"/>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5400"/>
              <a:buFont typeface="Arial"/>
              <a:buNone/>
              <a:defRPr sz="5400">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6" name="Google Shape;106;p89"/>
          <p:cNvSpPr txBox="1">
            <a:spLocks noGrp="1"/>
          </p:cNvSpPr>
          <p:nvPr>
            <p:ph type="subTitle" idx="1"/>
          </p:nvPr>
        </p:nvSpPr>
        <p:spPr>
          <a:xfrm>
            <a:off x="1828801" y="3840480"/>
            <a:ext cx="8534399" cy="1714500"/>
          </a:xfrm>
          <a:prstGeom prst="rect">
            <a:avLst/>
          </a:prstGeom>
          <a:noFill/>
          <a:ln>
            <a:noFill/>
          </a:ln>
        </p:spPr>
        <p:txBody>
          <a:bodyPr spcFirstLastPara="1" wrap="square" lIns="0" tIns="45700" rIns="91425" bIns="45700" anchor="t" anchorCtr="0">
            <a:noAutofit/>
          </a:bodyPr>
          <a:lstStyle>
            <a:lvl1pPr lvl="0" algn="ctr">
              <a:lnSpc>
                <a:spcPct val="90000"/>
              </a:lnSpc>
              <a:spcBef>
                <a:spcPts val="1000"/>
              </a:spcBef>
              <a:spcAft>
                <a:spcPts val="0"/>
              </a:spcAft>
              <a:buClr>
                <a:schemeClr val="dk1"/>
              </a:buClr>
              <a:buSzPts val="2800"/>
              <a:buChar char="•"/>
              <a:defRPr sz="2800">
                <a:latin typeface="Swis721 Cn BT" panose="020B0506020202030204" pitchFamily="34"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dirty="0"/>
          </a:p>
        </p:txBody>
      </p:sp>
      <p:sp>
        <p:nvSpPr>
          <p:cNvPr id="107" name="Google Shape;107;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08" name="Google Shape;108;p89"/>
          <p:cNvSpPr txBox="1">
            <a:spLocks noGrp="1"/>
          </p:cNvSpPr>
          <p:nvPr>
            <p:ph type="dt" idx="10"/>
          </p:nvPr>
        </p:nvSpPr>
        <p:spPr>
          <a:xfrm>
            <a:off x="609600" y="6378575"/>
            <a:ext cx="2803525" cy="342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09" name="Google Shape;109;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10"/>
        <p:cNvGrpSpPr/>
        <p:nvPr/>
      </p:nvGrpSpPr>
      <p:grpSpPr>
        <a:xfrm>
          <a:off x="0" y="0"/>
          <a:ext cx="0" cy="0"/>
          <a:chOff x="0" y="0"/>
          <a:chExt cx="0" cy="0"/>
        </a:xfrm>
      </p:grpSpPr>
      <p:sp>
        <p:nvSpPr>
          <p:cNvPr id="111" name="Google Shape;111;p90"/>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2" name="Google Shape;112;p90"/>
          <p:cNvSpPr txBox="1">
            <a:spLocks noGrp="1"/>
          </p:cNvSpPr>
          <p:nvPr>
            <p:ph type="body" idx="1"/>
          </p:nvPr>
        </p:nvSpPr>
        <p:spPr>
          <a:xfrm>
            <a:off x="609600" y="1577340"/>
            <a:ext cx="5303520" cy="4526280"/>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3" name="Google Shape;113;p90"/>
          <p:cNvSpPr txBox="1">
            <a:spLocks noGrp="1"/>
          </p:cNvSpPr>
          <p:nvPr>
            <p:ph type="body" idx="2"/>
          </p:nvPr>
        </p:nvSpPr>
        <p:spPr>
          <a:xfrm>
            <a:off x="6278879" y="1577340"/>
            <a:ext cx="5303520" cy="4526280"/>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4" name="Google Shape;114;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15" name="Google Shape;115;p90"/>
          <p:cNvSpPr txBox="1">
            <a:spLocks noGrp="1"/>
          </p:cNvSpPr>
          <p:nvPr>
            <p:ph type="dt" idx="10"/>
          </p:nvPr>
        </p:nvSpPr>
        <p:spPr>
          <a:xfrm>
            <a:off x="609600" y="6378575"/>
            <a:ext cx="2803525" cy="342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16" name="Google Shape;116;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17"/>
        <p:cNvGrpSpPr/>
        <p:nvPr/>
      </p:nvGrpSpPr>
      <p:grpSpPr>
        <a:xfrm>
          <a:off x="0" y="0"/>
          <a:ext cx="0" cy="0"/>
          <a:chOff x="0" y="0"/>
          <a:chExt cx="0" cy="0"/>
        </a:xfrm>
      </p:grpSpPr>
      <p:sp>
        <p:nvSpPr>
          <p:cNvPr id="118" name="Google Shape;118;p91"/>
          <p:cNvSpPr txBox="1">
            <a:spLocks noGrp="1"/>
          </p:cNvSpPr>
          <p:nvPr>
            <p:ph type="title"/>
          </p:nvPr>
        </p:nvSpPr>
        <p:spPr>
          <a:xfrm>
            <a:off x="609600" y="274638"/>
            <a:ext cx="10972800" cy="1143000"/>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9" name="Google Shape;11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20" name="Google Shape;120;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spcBef>
                <a:spcPts val="0"/>
              </a:spcBef>
              <a:buNone/>
              <a:defRPr sz="1200">
                <a:solidFill>
                  <a:srgbClr val="888888"/>
                </a:solidFill>
                <a:latin typeface="Arial"/>
                <a:ea typeface="Arial"/>
                <a:cs typeface="Arial"/>
                <a:sym typeface="Arial"/>
              </a:defRPr>
            </a:lvl2pPr>
            <a:lvl3pPr marL="0" marR="0" lvl="2" indent="0" algn="r">
              <a:spcBef>
                <a:spcPts val="0"/>
              </a:spcBef>
              <a:buNone/>
              <a:defRPr sz="1200">
                <a:solidFill>
                  <a:srgbClr val="888888"/>
                </a:solidFill>
                <a:latin typeface="Arial"/>
                <a:ea typeface="Arial"/>
                <a:cs typeface="Arial"/>
                <a:sym typeface="Arial"/>
              </a:defRPr>
            </a:lvl3pPr>
            <a:lvl4pPr marL="0" marR="0" lvl="3" indent="0" algn="r">
              <a:spcBef>
                <a:spcPts val="0"/>
              </a:spcBef>
              <a:buNone/>
              <a:defRPr sz="1200">
                <a:solidFill>
                  <a:srgbClr val="888888"/>
                </a:solidFill>
                <a:latin typeface="Arial"/>
                <a:ea typeface="Arial"/>
                <a:cs typeface="Arial"/>
                <a:sym typeface="Arial"/>
              </a:defRPr>
            </a:lvl4pPr>
            <a:lvl5pPr marL="0" marR="0" lvl="4" indent="0" algn="r">
              <a:spcBef>
                <a:spcPts val="0"/>
              </a:spcBef>
              <a:buNone/>
              <a:defRPr sz="1200">
                <a:solidFill>
                  <a:srgbClr val="888888"/>
                </a:solidFill>
                <a:latin typeface="Arial"/>
                <a:ea typeface="Arial"/>
                <a:cs typeface="Arial"/>
                <a:sym typeface="Arial"/>
              </a:defRPr>
            </a:lvl5pPr>
            <a:lvl6pPr marL="0" marR="0" lvl="5" indent="0" algn="r">
              <a:spcBef>
                <a:spcPts val="0"/>
              </a:spcBef>
              <a:buNone/>
              <a:defRPr sz="1200">
                <a:solidFill>
                  <a:srgbClr val="888888"/>
                </a:solidFill>
                <a:latin typeface="Arial"/>
                <a:ea typeface="Arial"/>
                <a:cs typeface="Arial"/>
                <a:sym typeface="Arial"/>
              </a:defRPr>
            </a:lvl6pPr>
            <a:lvl7pPr marL="0" marR="0" lvl="6" indent="0" algn="r">
              <a:spcBef>
                <a:spcPts val="0"/>
              </a:spcBef>
              <a:buNone/>
              <a:defRPr sz="1200">
                <a:solidFill>
                  <a:srgbClr val="888888"/>
                </a:solidFill>
                <a:latin typeface="Arial"/>
                <a:ea typeface="Arial"/>
                <a:cs typeface="Arial"/>
                <a:sym typeface="Arial"/>
              </a:defRPr>
            </a:lvl7pPr>
            <a:lvl8pPr marL="0" marR="0" lvl="7" indent="0" algn="r">
              <a:spcBef>
                <a:spcPts val="0"/>
              </a:spcBef>
              <a:buNone/>
              <a:defRPr sz="1200">
                <a:solidFill>
                  <a:srgbClr val="888888"/>
                </a:solidFill>
                <a:latin typeface="Arial"/>
                <a:ea typeface="Arial"/>
                <a:cs typeface="Arial"/>
                <a:sym typeface="Arial"/>
              </a:defRPr>
            </a:lvl8pPr>
            <a:lvl9pPr marL="0" marR="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
        <p:cNvGrpSpPr/>
        <p:nvPr/>
      </p:nvGrpSpPr>
      <p:grpSpPr>
        <a:xfrm>
          <a:off x="0" y="0"/>
          <a:ext cx="0" cy="0"/>
          <a:chOff x="0" y="0"/>
          <a:chExt cx="0" cy="0"/>
        </a:xfrm>
      </p:grpSpPr>
      <p:sp>
        <p:nvSpPr>
          <p:cNvPr id="122" name="Google Shape;122;p92"/>
          <p:cNvSpPr txBox="1"/>
          <p:nvPr/>
        </p:nvSpPr>
        <p:spPr>
          <a:xfrm>
            <a:off x="457200" y="6553200"/>
            <a:ext cx="533400" cy="487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600">
                <a:solidFill>
                  <a:srgbClr val="FFFFFF"/>
                </a:solidFill>
                <a:latin typeface="Swis721 Cn BT" panose="020B0506020202030204" pitchFamily="34" charset="0"/>
                <a:ea typeface="Arial"/>
                <a:cs typeface="Arial"/>
                <a:sym typeface="Arial"/>
              </a:rPr>
              <a:t>‹#›</a:t>
            </a:fld>
            <a:endParaRPr sz="1800" dirty="0">
              <a:solidFill>
                <a:srgbClr val="FFFFFF"/>
              </a:solidFill>
              <a:latin typeface="Swis721 Cn BT" panose="020B0506020202030204" pitchFamily="34" charset="0"/>
              <a:ea typeface="Arial"/>
              <a:cs typeface="Arial"/>
              <a:sym typeface="Arial"/>
            </a:endParaRPr>
          </a:p>
        </p:txBody>
      </p:sp>
      <p:sp>
        <p:nvSpPr>
          <p:cNvPr id="123" name="Google Shape;123;p92"/>
          <p:cNvSpPr txBox="1">
            <a:spLocks noGrp="1"/>
          </p:cNvSpPr>
          <p:nvPr>
            <p:ph type="ctrTitle"/>
          </p:nvPr>
        </p:nvSpPr>
        <p:spPr>
          <a:xfrm>
            <a:off x="1524000" y="1122363"/>
            <a:ext cx="9144000" cy="2387600"/>
          </a:xfrm>
          <a:prstGeom prst="rect">
            <a:avLst/>
          </a:prstGeom>
          <a:noFill/>
          <a:ln>
            <a:noFill/>
          </a:ln>
        </p:spPr>
        <p:txBody>
          <a:bodyPr spcFirstLastPara="1" wrap="square" lIns="0"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4" name="Google Shape;124;p92"/>
          <p:cNvSpPr txBox="1">
            <a:spLocks noGrp="1"/>
          </p:cNvSpPr>
          <p:nvPr>
            <p:ph type="subTitle" idx="1"/>
          </p:nvPr>
        </p:nvSpPr>
        <p:spPr>
          <a:xfrm>
            <a:off x="1524000" y="3602038"/>
            <a:ext cx="9144000" cy="1655762"/>
          </a:xfrm>
          <a:prstGeom prst="rect">
            <a:avLst/>
          </a:prstGeom>
          <a:noFill/>
          <a:ln>
            <a:noFill/>
          </a:ln>
        </p:spPr>
        <p:txBody>
          <a:bodyPr spcFirstLastPara="1" wrap="square" lIns="0"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Swis721 Cn BT" panose="020B050602020203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25" name="Google Shape;125;p92"/>
          <p:cNvSpPr txBox="1">
            <a:spLocks noGrp="1"/>
          </p:cNvSpPr>
          <p:nvPr>
            <p:ph type="dt" idx="10"/>
          </p:nvPr>
        </p:nvSpPr>
        <p:spPr>
          <a:xfrm>
            <a:off x="838200" y="54800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26" name="Google Shape;126;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27" name="Google Shape;127;p92"/>
          <p:cNvSpPr txBox="1">
            <a:spLocks noGrp="1"/>
          </p:cNvSpPr>
          <p:nvPr>
            <p:ph type="sldNum" idx="12"/>
          </p:nvPr>
        </p:nvSpPr>
        <p:spPr>
          <a:xfrm>
            <a:off x="300038" y="5721350"/>
            <a:ext cx="373856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spcBef>
                <a:spcPts val="0"/>
              </a:spcBef>
              <a:buNone/>
              <a:defRPr sz="1200">
                <a:solidFill>
                  <a:srgbClr val="888888"/>
                </a:solidFill>
                <a:latin typeface="Arial"/>
                <a:ea typeface="Arial"/>
                <a:cs typeface="Arial"/>
                <a:sym typeface="Arial"/>
              </a:defRPr>
            </a:lvl2pPr>
            <a:lvl3pPr marL="0" marR="0" lvl="2" indent="0" algn="r">
              <a:spcBef>
                <a:spcPts val="0"/>
              </a:spcBef>
              <a:buNone/>
              <a:defRPr sz="1200">
                <a:solidFill>
                  <a:srgbClr val="888888"/>
                </a:solidFill>
                <a:latin typeface="Arial"/>
                <a:ea typeface="Arial"/>
                <a:cs typeface="Arial"/>
                <a:sym typeface="Arial"/>
              </a:defRPr>
            </a:lvl3pPr>
            <a:lvl4pPr marL="0" marR="0" lvl="3" indent="0" algn="r">
              <a:spcBef>
                <a:spcPts val="0"/>
              </a:spcBef>
              <a:buNone/>
              <a:defRPr sz="1200">
                <a:solidFill>
                  <a:srgbClr val="888888"/>
                </a:solidFill>
                <a:latin typeface="Arial"/>
                <a:ea typeface="Arial"/>
                <a:cs typeface="Arial"/>
                <a:sym typeface="Arial"/>
              </a:defRPr>
            </a:lvl4pPr>
            <a:lvl5pPr marL="0" marR="0" lvl="4" indent="0" algn="r">
              <a:spcBef>
                <a:spcPts val="0"/>
              </a:spcBef>
              <a:buNone/>
              <a:defRPr sz="1200">
                <a:solidFill>
                  <a:srgbClr val="888888"/>
                </a:solidFill>
                <a:latin typeface="Arial"/>
                <a:ea typeface="Arial"/>
                <a:cs typeface="Arial"/>
                <a:sym typeface="Arial"/>
              </a:defRPr>
            </a:lvl5pPr>
            <a:lvl6pPr marL="0" marR="0" lvl="5" indent="0" algn="r">
              <a:spcBef>
                <a:spcPts val="0"/>
              </a:spcBef>
              <a:buNone/>
              <a:defRPr sz="1200">
                <a:solidFill>
                  <a:srgbClr val="888888"/>
                </a:solidFill>
                <a:latin typeface="Arial"/>
                <a:ea typeface="Arial"/>
                <a:cs typeface="Arial"/>
                <a:sym typeface="Arial"/>
              </a:defRPr>
            </a:lvl6pPr>
            <a:lvl7pPr marL="0" marR="0" lvl="6" indent="0" algn="r">
              <a:spcBef>
                <a:spcPts val="0"/>
              </a:spcBef>
              <a:buNone/>
              <a:defRPr sz="1200">
                <a:solidFill>
                  <a:srgbClr val="888888"/>
                </a:solidFill>
                <a:latin typeface="Arial"/>
                <a:ea typeface="Arial"/>
                <a:cs typeface="Arial"/>
                <a:sym typeface="Arial"/>
              </a:defRPr>
            </a:lvl7pPr>
            <a:lvl8pPr marL="0" marR="0" lvl="7" indent="0" algn="r">
              <a:spcBef>
                <a:spcPts val="0"/>
              </a:spcBef>
              <a:buNone/>
              <a:defRPr sz="1200">
                <a:solidFill>
                  <a:srgbClr val="888888"/>
                </a:solidFill>
                <a:latin typeface="Arial"/>
                <a:ea typeface="Arial"/>
                <a:cs typeface="Arial"/>
                <a:sym typeface="Arial"/>
              </a:defRPr>
            </a:lvl8pPr>
            <a:lvl9pPr marL="0" marR="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3">
  <p:cSld name="Title and Content-3">
    <p:spTree>
      <p:nvGrpSpPr>
        <p:cNvPr id="1" name="Shape 128"/>
        <p:cNvGrpSpPr/>
        <p:nvPr/>
      </p:nvGrpSpPr>
      <p:grpSpPr>
        <a:xfrm>
          <a:off x="0" y="0"/>
          <a:ext cx="0" cy="0"/>
          <a:chOff x="0" y="0"/>
          <a:chExt cx="0" cy="0"/>
        </a:xfrm>
      </p:grpSpPr>
      <p:sp>
        <p:nvSpPr>
          <p:cNvPr id="129" name="Google Shape;129;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30" name="Google Shape;130;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31" name="Google Shape;131;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32" name="Google Shape;132;p93"/>
          <p:cNvSpPr txBox="1">
            <a:spLocks noGrp="1"/>
          </p:cNvSpPr>
          <p:nvPr>
            <p:ph type="title"/>
          </p:nvPr>
        </p:nvSpPr>
        <p:spPr>
          <a:xfrm>
            <a:off x="629560" y="249723"/>
            <a:ext cx="10932879" cy="577969"/>
          </a:xfrm>
          <a:prstGeom prst="rect">
            <a:avLst/>
          </a:prstGeom>
          <a:noFill/>
          <a:ln>
            <a:noFill/>
          </a:ln>
        </p:spPr>
        <p:txBody>
          <a:bodyPr spcFirstLastPara="1" wrap="square" lIns="0" tIns="45700" rIns="90000" bIns="45700" anchor="ctr" anchorCtr="0">
            <a:no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3" name="Google Shape;133;p93"/>
          <p:cNvSpPr txBox="1">
            <a:spLocks noGrp="1"/>
          </p:cNvSpPr>
          <p:nvPr>
            <p:ph type="body" idx="1"/>
          </p:nvPr>
        </p:nvSpPr>
        <p:spPr>
          <a:xfrm>
            <a:off x="0" y="1036242"/>
            <a:ext cx="12192000" cy="5572035"/>
          </a:xfrm>
          <a:prstGeom prst="rect">
            <a:avLst/>
          </a:prstGeom>
          <a:noFill/>
          <a:ln>
            <a:noFill/>
          </a:ln>
        </p:spPr>
        <p:txBody>
          <a:bodyPr spcFirstLastPara="1" wrap="square" lIns="18000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81000" algn="l">
              <a:lnSpc>
                <a:spcPct val="90000"/>
              </a:lnSpc>
              <a:spcBef>
                <a:spcPts val="500"/>
              </a:spcBef>
              <a:spcAft>
                <a:spcPts val="0"/>
              </a:spcAft>
              <a:buClr>
                <a:schemeClr val="dk1"/>
              </a:buClr>
              <a:buSzPts val="2400"/>
              <a:buFont typeface="Arial"/>
              <a:buChar char="•"/>
              <a:defRPr sz="2400"/>
            </a:lvl2pPr>
            <a:lvl3pPr marL="1371600" lvl="2" indent="-368300" algn="l">
              <a:lnSpc>
                <a:spcPct val="90000"/>
              </a:lnSpc>
              <a:spcBef>
                <a:spcPts val="500"/>
              </a:spcBef>
              <a:spcAft>
                <a:spcPts val="0"/>
              </a:spcAft>
              <a:buClr>
                <a:schemeClr val="dk1"/>
              </a:buClr>
              <a:buSzPts val="2200"/>
              <a:buFont typeface="Arial"/>
              <a:buChar char="•"/>
              <a:defRPr sz="22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30200" algn="l">
              <a:lnSpc>
                <a:spcPct val="90000"/>
              </a:lnSpc>
              <a:spcBef>
                <a:spcPts val="500"/>
              </a:spcBef>
              <a:spcAft>
                <a:spcPts val="0"/>
              </a:spcAft>
              <a:buClr>
                <a:schemeClr val="dk1"/>
              </a:buClr>
              <a:buSzPts val="1600"/>
              <a:buFont typeface="Arial"/>
              <a:buChar char="•"/>
              <a:defRPr/>
            </a:lvl5pPr>
            <a:lvl6pPr marL="2743200" lvl="5" indent="-330200" algn="l">
              <a:lnSpc>
                <a:spcPct val="90000"/>
              </a:lnSpc>
              <a:spcBef>
                <a:spcPts val="500"/>
              </a:spcBef>
              <a:spcAft>
                <a:spcPts val="0"/>
              </a:spcAft>
              <a:buClr>
                <a:schemeClr val="dk1"/>
              </a:buClr>
              <a:buSzPts val="1600"/>
              <a:buFont typeface="Arial"/>
              <a:buChar char="•"/>
              <a:defRPr sz="16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ntents slide layout">
  <p:cSld name="2_Contents slide layout">
    <p:spTree>
      <p:nvGrpSpPr>
        <p:cNvPr id="1" name="Shape 13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Module Title1st Slide">
  <p:cSld name="1_Module Title1st Slide">
    <p:spTree>
      <p:nvGrpSpPr>
        <p:cNvPr id="1" name="Shape 135"/>
        <p:cNvGrpSpPr/>
        <p:nvPr/>
      </p:nvGrpSpPr>
      <p:grpSpPr>
        <a:xfrm>
          <a:off x="0" y="0"/>
          <a:ext cx="0" cy="0"/>
          <a:chOff x="0" y="0"/>
          <a:chExt cx="0" cy="0"/>
        </a:xfrm>
      </p:grpSpPr>
      <p:sp>
        <p:nvSpPr>
          <p:cNvPr id="136" name="Google Shape;136;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37" name="Google Shape;137;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38" name="Google Shape;138;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39" name="Google Shape;139;p95"/>
          <p:cNvSpPr txBox="1">
            <a:spLocks noGrp="1"/>
          </p:cNvSpPr>
          <p:nvPr>
            <p:ph type="ctrTitle"/>
          </p:nvPr>
        </p:nvSpPr>
        <p:spPr>
          <a:xfrm>
            <a:off x="621102" y="5572125"/>
            <a:ext cx="10955547" cy="699279"/>
          </a:xfrm>
          <a:prstGeom prst="rect">
            <a:avLst/>
          </a:prstGeom>
          <a:noFill/>
          <a:ln>
            <a:noFill/>
          </a:ln>
        </p:spPr>
        <p:txBody>
          <a:bodyPr spcFirstLastPara="1" wrap="square" lIns="0" tIns="468000" rIns="91425" bIns="468000" anchor="ctr" anchorCtr="0">
            <a:noAutofit/>
          </a:bodyPr>
          <a:lstStyle>
            <a:lvl1pPr lvl="0" algn="ctr">
              <a:lnSpc>
                <a:spcPct val="90000"/>
              </a:lnSpc>
              <a:spcBef>
                <a:spcPts val="0"/>
              </a:spcBef>
              <a:spcAft>
                <a:spcPts val="0"/>
              </a:spcAft>
              <a:buClr>
                <a:schemeClr val="dk1"/>
              </a:buClr>
              <a:buSzPts val="4000"/>
              <a:buFont typeface="Arial"/>
              <a:buNone/>
              <a:defRPr sz="4000" b="0">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0" name="Google Shape;140;p95"/>
          <p:cNvSpPr txBox="1">
            <a:spLocks noGrp="1"/>
          </p:cNvSpPr>
          <p:nvPr>
            <p:ph type="body" idx="1"/>
          </p:nvPr>
        </p:nvSpPr>
        <p:spPr>
          <a:xfrm>
            <a:off x="-1" y="-1"/>
            <a:ext cx="12197751" cy="5408763"/>
          </a:xfrm>
          <a:prstGeom prst="rect">
            <a:avLst/>
          </a:prstGeom>
          <a:noFill/>
          <a:ln>
            <a:noFill/>
          </a:ln>
        </p:spPr>
        <p:txBody>
          <a:bodyPr spcFirstLastPara="1" wrap="square" lIns="61200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1">
  <p:cSld name="1_Title and Content-1">
    <p:spTree>
      <p:nvGrpSpPr>
        <p:cNvPr id="1" name="Shape 141"/>
        <p:cNvGrpSpPr/>
        <p:nvPr/>
      </p:nvGrpSpPr>
      <p:grpSpPr>
        <a:xfrm>
          <a:off x="0" y="0"/>
          <a:ext cx="0" cy="0"/>
          <a:chOff x="0" y="0"/>
          <a:chExt cx="0" cy="0"/>
        </a:xfrm>
      </p:grpSpPr>
      <p:sp>
        <p:nvSpPr>
          <p:cNvPr id="142" name="Google Shape;142;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43" name="Google Shape;143;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44" name="Google Shape;144;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45" name="Google Shape;145;p96"/>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6" name="Google Shape;146;p96"/>
          <p:cNvSpPr txBox="1">
            <a:spLocks noGrp="1"/>
          </p:cNvSpPr>
          <p:nvPr>
            <p:ph type="body" idx="1"/>
          </p:nvPr>
        </p:nvSpPr>
        <p:spPr>
          <a:xfrm>
            <a:off x="844910" y="752242"/>
            <a:ext cx="10932900" cy="5555400"/>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solidFill>
                  <a:schemeClr val="dk1"/>
                </a:solidFill>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2">
  <p:cSld name="1_Title and Content-2">
    <p:spTree>
      <p:nvGrpSpPr>
        <p:cNvPr id="1" name="Shape 147"/>
        <p:cNvGrpSpPr/>
        <p:nvPr/>
      </p:nvGrpSpPr>
      <p:grpSpPr>
        <a:xfrm>
          <a:off x="0" y="0"/>
          <a:ext cx="0" cy="0"/>
          <a:chOff x="0" y="0"/>
          <a:chExt cx="0" cy="0"/>
        </a:xfrm>
      </p:grpSpPr>
      <p:sp>
        <p:nvSpPr>
          <p:cNvPr id="148" name="Google Shape;148;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49" name="Google Shape;149;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50" name="Google Shape;150;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51" name="Google Shape;151;p97"/>
          <p:cNvSpPr txBox="1">
            <a:spLocks noGrp="1"/>
          </p:cNvSpPr>
          <p:nvPr>
            <p:ph type="title"/>
          </p:nvPr>
        </p:nvSpPr>
        <p:spPr>
          <a:xfrm>
            <a:off x="629560" y="249723"/>
            <a:ext cx="10932879" cy="577969"/>
          </a:xfrm>
          <a:prstGeom prst="rect">
            <a:avLst/>
          </a:prstGeom>
          <a:noFill/>
          <a:ln>
            <a:noFill/>
          </a:ln>
        </p:spPr>
        <p:txBody>
          <a:bodyPr spcFirstLastPara="1" wrap="square" lIns="0" tIns="45700" rIns="90000" bIns="45700" anchor="ctr" anchorCtr="0">
            <a:no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2" name="Google Shape;152;p97"/>
          <p:cNvSpPr txBox="1">
            <a:spLocks noGrp="1"/>
          </p:cNvSpPr>
          <p:nvPr>
            <p:ph type="body" idx="1"/>
          </p:nvPr>
        </p:nvSpPr>
        <p:spPr>
          <a:xfrm>
            <a:off x="0" y="1036242"/>
            <a:ext cx="12192000" cy="5572035"/>
          </a:xfrm>
          <a:prstGeom prst="rect">
            <a:avLst/>
          </a:prstGeom>
          <a:noFill/>
          <a:ln>
            <a:noFill/>
          </a:ln>
        </p:spPr>
        <p:txBody>
          <a:bodyPr spcFirstLastPara="1" wrap="square" lIns="18000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81000" algn="l">
              <a:lnSpc>
                <a:spcPct val="90000"/>
              </a:lnSpc>
              <a:spcBef>
                <a:spcPts val="500"/>
              </a:spcBef>
              <a:spcAft>
                <a:spcPts val="0"/>
              </a:spcAft>
              <a:buClr>
                <a:schemeClr val="dk1"/>
              </a:buClr>
              <a:buSzPts val="2400"/>
              <a:buFont typeface="Arial"/>
              <a:buChar char="•"/>
              <a:defRPr sz="2400"/>
            </a:lvl2pPr>
            <a:lvl3pPr marL="1371600" lvl="2" indent="-368300" algn="l">
              <a:lnSpc>
                <a:spcPct val="90000"/>
              </a:lnSpc>
              <a:spcBef>
                <a:spcPts val="500"/>
              </a:spcBef>
              <a:spcAft>
                <a:spcPts val="0"/>
              </a:spcAft>
              <a:buClr>
                <a:schemeClr val="dk1"/>
              </a:buClr>
              <a:buSzPts val="2200"/>
              <a:buFont typeface="Arial"/>
              <a:buChar char="•"/>
              <a:defRPr sz="22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30200" algn="l">
              <a:lnSpc>
                <a:spcPct val="90000"/>
              </a:lnSpc>
              <a:spcBef>
                <a:spcPts val="500"/>
              </a:spcBef>
              <a:spcAft>
                <a:spcPts val="0"/>
              </a:spcAft>
              <a:buClr>
                <a:schemeClr val="dk1"/>
              </a:buClr>
              <a:buSzPts val="1600"/>
              <a:buFont typeface="Arial"/>
              <a:buChar char="•"/>
              <a:defRPr/>
            </a:lvl5pPr>
            <a:lvl6pPr marL="2743200" lvl="5" indent="-330200" algn="l">
              <a:lnSpc>
                <a:spcPct val="90000"/>
              </a:lnSpc>
              <a:spcBef>
                <a:spcPts val="500"/>
              </a:spcBef>
              <a:spcAft>
                <a:spcPts val="0"/>
              </a:spcAft>
              <a:buClr>
                <a:schemeClr val="dk1"/>
              </a:buClr>
              <a:buSzPts val="1600"/>
              <a:buFont typeface="Arial"/>
              <a:buChar char="•"/>
              <a:defRPr sz="16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Individual Module Slide">
  <p:cSld name="1_Individual Module Slide">
    <p:spTree>
      <p:nvGrpSpPr>
        <p:cNvPr id="1" name="Shape 153"/>
        <p:cNvGrpSpPr/>
        <p:nvPr/>
      </p:nvGrpSpPr>
      <p:grpSpPr>
        <a:xfrm>
          <a:off x="0" y="0"/>
          <a:ext cx="0" cy="0"/>
          <a:chOff x="0" y="0"/>
          <a:chExt cx="0" cy="0"/>
        </a:xfrm>
      </p:grpSpPr>
      <p:sp>
        <p:nvSpPr>
          <p:cNvPr id="154" name="Google Shape;154;p98"/>
          <p:cNvSpPr txBox="1">
            <a:spLocks noGrp="1"/>
          </p:cNvSpPr>
          <p:nvPr>
            <p:ph type="ctrTitle"/>
          </p:nvPr>
        </p:nvSpPr>
        <p:spPr>
          <a:xfrm>
            <a:off x="621102" y="5848708"/>
            <a:ext cx="10955547" cy="500334"/>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3600"/>
              <a:buFont typeface="Arial"/>
              <a:buNone/>
              <a:defRPr sz="3600">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5" name="Google Shape;155;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56" name="Google Shape;156;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57" name="Google Shape;157;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58" name="Google Shape;158;p98"/>
          <p:cNvSpPr txBox="1">
            <a:spLocks noGrp="1"/>
          </p:cNvSpPr>
          <p:nvPr>
            <p:ph type="body" idx="1"/>
          </p:nvPr>
        </p:nvSpPr>
        <p:spPr>
          <a:xfrm>
            <a:off x="-1" y="-1"/>
            <a:ext cx="12197751" cy="5408763"/>
          </a:xfrm>
          <a:prstGeom prst="rect">
            <a:avLst/>
          </a:prstGeom>
          <a:noFill/>
          <a:ln>
            <a:noFill/>
          </a:ln>
        </p:spPr>
        <p:txBody>
          <a:bodyPr spcFirstLastPara="1" wrap="square" lIns="61200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77"/>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77"/>
          <p:cNvSpPr txBox="1">
            <a:spLocks noGrp="1"/>
          </p:cNvSpPr>
          <p:nvPr>
            <p:ph type="body" idx="1"/>
          </p:nvPr>
        </p:nvSpPr>
        <p:spPr>
          <a:xfrm>
            <a:off x="844910" y="752242"/>
            <a:ext cx="10932900" cy="5555400"/>
          </a:xfrm>
          <a:prstGeom prst="rect">
            <a:avLst/>
          </a:prstGeom>
          <a:noFill/>
          <a:ln>
            <a:noFill/>
          </a:ln>
        </p:spPr>
        <p:txBody>
          <a:bodyPr spcFirstLastPara="1" wrap="square" lIns="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33" name="Google Shape;33;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34" name="Google Shape;34;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spcBef>
                <a:spcPts val="0"/>
              </a:spcBef>
              <a:buNone/>
              <a:defRPr sz="1200">
                <a:solidFill>
                  <a:srgbClr val="888888"/>
                </a:solidFill>
                <a:latin typeface="Arial"/>
                <a:ea typeface="Arial"/>
                <a:cs typeface="Arial"/>
                <a:sym typeface="Arial"/>
              </a:defRPr>
            </a:lvl2pPr>
            <a:lvl3pPr marL="0" marR="0" lvl="2" indent="0" algn="r">
              <a:spcBef>
                <a:spcPts val="0"/>
              </a:spcBef>
              <a:buNone/>
              <a:defRPr sz="1200">
                <a:solidFill>
                  <a:srgbClr val="888888"/>
                </a:solidFill>
                <a:latin typeface="Arial"/>
                <a:ea typeface="Arial"/>
                <a:cs typeface="Arial"/>
                <a:sym typeface="Arial"/>
              </a:defRPr>
            </a:lvl3pPr>
            <a:lvl4pPr marL="0" marR="0" lvl="3" indent="0" algn="r">
              <a:spcBef>
                <a:spcPts val="0"/>
              </a:spcBef>
              <a:buNone/>
              <a:defRPr sz="1200">
                <a:solidFill>
                  <a:srgbClr val="888888"/>
                </a:solidFill>
                <a:latin typeface="Arial"/>
                <a:ea typeface="Arial"/>
                <a:cs typeface="Arial"/>
                <a:sym typeface="Arial"/>
              </a:defRPr>
            </a:lvl4pPr>
            <a:lvl5pPr marL="0" marR="0" lvl="4" indent="0" algn="r">
              <a:spcBef>
                <a:spcPts val="0"/>
              </a:spcBef>
              <a:buNone/>
              <a:defRPr sz="1200">
                <a:solidFill>
                  <a:srgbClr val="888888"/>
                </a:solidFill>
                <a:latin typeface="Arial"/>
                <a:ea typeface="Arial"/>
                <a:cs typeface="Arial"/>
                <a:sym typeface="Arial"/>
              </a:defRPr>
            </a:lvl5pPr>
            <a:lvl6pPr marL="0" marR="0" lvl="5" indent="0" algn="r">
              <a:spcBef>
                <a:spcPts val="0"/>
              </a:spcBef>
              <a:buNone/>
              <a:defRPr sz="1200">
                <a:solidFill>
                  <a:srgbClr val="888888"/>
                </a:solidFill>
                <a:latin typeface="Arial"/>
                <a:ea typeface="Arial"/>
                <a:cs typeface="Arial"/>
                <a:sym typeface="Arial"/>
              </a:defRPr>
            </a:lvl6pPr>
            <a:lvl7pPr marL="0" marR="0" lvl="6" indent="0" algn="r">
              <a:spcBef>
                <a:spcPts val="0"/>
              </a:spcBef>
              <a:buNone/>
              <a:defRPr sz="1200">
                <a:solidFill>
                  <a:srgbClr val="888888"/>
                </a:solidFill>
                <a:latin typeface="Arial"/>
                <a:ea typeface="Arial"/>
                <a:cs typeface="Arial"/>
                <a:sym typeface="Arial"/>
              </a:defRPr>
            </a:lvl7pPr>
            <a:lvl8pPr marL="0" marR="0" lvl="7" indent="0" algn="r">
              <a:spcBef>
                <a:spcPts val="0"/>
              </a:spcBef>
              <a:buNone/>
              <a:defRPr sz="1200">
                <a:solidFill>
                  <a:srgbClr val="888888"/>
                </a:solidFill>
                <a:latin typeface="Arial"/>
                <a:ea typeface="Arial"/>
                <a:cs typeface="Arial"/>
                <a:sym typeface="Arial"/>
              </a:defRPr>
            </a:lvl8pPr>
            <a:lvl9pPr marL="0" marR="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ntent + Photo Slide">
  <p:cSld name="1_Content + Photo Slide">
    <p:spTree>
      <p:nvGrpSpPr>
        <p:cNvPr id="1" name="Shape 159"/>
        <p:cNvGrpSpPr/>
        <p:nvPr/>
      </p:nvGrpSpPr>
      <p:grpSpPr>
        <a:xfrm>
          <a:off x="0" y="0"/>
          <a:ext cx="0" cy="0"/>
          <a:chOff x="0" y="0"/>
          <a:chExt cx="0" cy="0"/>
        </a:xfrm>
      </p:grpSpPr>
      <p:sp>
        <p:nvSpPr>
          <p:cNvPr id="160" name="Google Shape;160;p99"/>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1" name="Google Shape;161;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62" name="Google Shape;162;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63" name="Google Shape;163;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64" name="Google Shape;164;p99"/>
          <p:cNvSpPr txBox="1">
            <a:spLocks noGrp="1"/>
          </p:cNvSpPr>
          <p:nvPr>
            <p:ph type="body" idx="1"/>
          </p:nvPr>
        </p:nvSpPr>
        <p:spPr>
          <a:xfrm>
            <a:off x="0" y="1038224"/>
            <a:ext cx="6096000" cy="5570052"/>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5" name="Google Shape;165;p99"/>
          <p:cNvSpPr txBox="1">
            <a:spLocks noGrp="1"/>
          </p:cNvSpPr>
          <p:nvPr>
            <p:ph type="body" idx="2"/>
          </p:nvPr>
        </p:nvSpPr>
        <p:spPr>
          <a:xfrm>
            <a:off x="6096000" y="1038224"/>
            <a:ext cx="6096000" cy="5570052"/>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66"/>
        <p:cNvGrpSpPr/>
        <p:nvPr/>
      </p:nvGrpSpPr>
      <p:grpSpPr>
        <a:xfrm>
          <a:off x="0" y="0"/>
          <a:ext cx="0" cy="0"/>
          <a:chOff x="0" y="0"/>
          <a:chExt cx="0" cy="0"/>
        </a:xfrm>
      </p:grpSpPr>
      <p:sp>
        <p:nvSpPr>
          <p:cNvPr id="167" name="Google Shape;167;p100"/>
          <p:cNvSpPr txBox="1">
            <a:spLocks noGrp="1"/>
          </p:cNvSpPr>
          <p:nvPr>
            <p:ph type="body" idx="1"/>
          </p:nvPr>
        </p:nvSpPr>
        <p:spPr>
          <a:xfrm>
            <a:off x="629560" y="1157288"/>
            <a:ext cx="5390241" cy="823912"/>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68" name="Google Shape;168;p100"/>
          <p:cNvSpPr txBox="1">
            <a:spLocks noGrp="1"/>
          </p:cNvSpPr>
          <p:nvPr>
            <p:ph type="body" idx="2"/>
          </p:nvPr>
        </p:nvSpPr>
        <p:spPr>
          <a:xfrm>
            <a:off x="629560" y="1981200"/>
            <a:ext cx="5390241" cy="4208463"/>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9" name="Google Shape;169;p100"/>
          <p:cNvSpPr txBox="1">
            <a:spLocks noGrp="1"/>
          </p:cNvSpPr>
          <p:nvPr>
            <p:ph type="body" idx="3"/>
          </p:nvPr>
        </p:nvSpPr>
        <p:spPr>
          <a:xfrm>
            <a:off x="6172198" y="1157288"/>
            <a:ext cx="5390241" cy="823912"/>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70" name="Google Shape;170;p100"/>
          <p:cNvSpPr txBox="1">
            <a:spLocks noGrp="1"/>
          </p:cNvSpPr>
          <p:nvPr>
            <p:ph type="body" idx="4"/>
          </p:nvPr>
        </p:nvSpPr>
        <p:spPr>
          <a:xfrm>
            <a:off x="6172198" y="1981200"/>
            <a:ext cx="5390241" cy="4208463"/>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1" name="Google Shape;171;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72" name="Google Shape;172;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73" name="Google Shape;173;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74" name="Google Shape;174;p100"/>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3">
  <p:cSld name="1_Title and Content-3">
    <p:spTree>
      <p:nvGrpSpPr>
        <p:cNvPr id="1" name="Shape 175"/>
        <p:cNvGrpSpPr/>
        <p:nvPr/>
      </p:nvGrpSpPr>
      <p:grpSpPr>
        <a:xfrm>
          <a:off x="0" y="0"/>
          <a:ext cx="0" cy="0"/>
          <a:chOff x="0" y="0"/>
          <a:chExt cx="0" cy="0"/>
        </a:xfrm>
      </p:grpSpPr>
      <p:sp>
        <p:nvSpPr>
          <p:cNvPr id="176" name="Google Shape;176;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77" name="Google Shape;177;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78" name="Google Shape;178;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79" name="Google Shape;179;p101"/>
          <p:cNvSpPr txBox="1">
            <a:spLocks noGrp="1"/>
          </p:cNvSpPr>
          <p:nvPr>
            <p:ph type="title"/>
          </p:nvPr>
        </p:nvSpPr>
        <p:spPr>
          <a:xfrm>
            <a:off x="629560" y="249723"/>
            <a:ext cx="10932879" cy="577969"/>
          </a:xfrm>
          <a:prstGeom prst="rect">
            <a:avLst/>
          </a:prstGeom>
          <a:noFill/>
          <a:ln>
            <a:noFill/>
          </a:ln>
        </p:spPr>
        <p:txBody>
          <a:bodyPr spcFirstLastPara="1" wrap="square" lIns="0" tIns="45700" rIns="90000" bIns="45700" anchor="ctr" anchorCtr="0">
            <a:no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0" name="Google Shape;180;p101"/>
          <p:cNvSpPr txBox="1">
            <a:spLocks noGrp="1"/>
          </p:cNvSpPr>
          <p:nvPr>
            <p:ph type="body" idx="1"/>
          </p:nvPr>
        </p:nvSpPr>
        <p:spPr>
          <a:xfrm>
            <a:off x="0" y="1036242"/>
            <a:ext cx="12192000" cy="5572035"/>
          </a:xfrm>
          <a:prstGeom prst="rect">
            <a:avLst/>
          </a:prstGeom>
          <a:noFill/>
          <a:ln>
            <a:noFill/>
          </a:ln>
        </p:spPr>
        <p:txBody>
          <a:bodyPr spcFirstLastPara="1" wrap="square" lIns="18000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81000" algn="l">
              <a:lnSpc>
                <a:spcPct val="90000"/>
              </a:lnSpc>
              <a:spcBef>
                <a:spcPts val="500"/>
              </a:spcBef>
              <a:spcAft>
                <a:spcPts val="0"/>
              </a:spcAft>
              <a:buClr>
                <a:schemeClr val="dk1"/>
              </a:buClr>
              <a:buSzPts val="2400"/>
              <a:buFont typeface="Arial"/>
              <a:buChar char="•"/>
              <a:defRPr sz="2400"/>
            </a:lvl2pPr>
            <a:lvl3pPr marL="1371600" lvl="2" indent="-368300" algn="l">
              <a:lnSpc>
                <a:spcPct val="90000"/>
              </a:lnSpc>
              <a:spcBef>
                <a:spcPts val="500"/>
              </a:spcBef>
              <a:spcAft>
                <a:spcPts val="0"/>
              </a:spcAft>
              <a:buClr>
                <a:schemeClr val="dk1"/>
              </a:buClr>
              <a:buSzPts val="2200"/>
              <a:buFont typeface="Arial"/>
              <a:buChar char="•"/>
              <a:defRPr sz="22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30200" algn="l">
              <a:lnSpc>
                <a:spcPct val="90000"/>
              </a:lnSpc>
              <a:spcBef>
                <a:spcPts val="500"/>
              </a:spcBef>
              <a:spcAft>
                <a:spcPts val="0"/>
              </a:spcAft>
              <a:buClr>
                <a:schemeClr val="dk1"/>
              </a:buClr>
              <a:buSzPts val="1600"/>
              <a:buFont typeface="Arial"/>
              <a:buChar char="•"/>
              <a:defRPr/>
            </a:lvl5pPr>
            <a:lvl6pPr marL="2743200" lvl="5" indent="-330200" algn="l">
              <a:lnSpc>
                <a:spcPct val="90000"/>
              </a:lnSpc>
              <a:spcBef>
                <a:spcPts val="500"/>
              </a:spcBef>
              <a:spcAft>
                <a:spcPts val="0"/>
              </a:spcAft>
              <a:buClr>
                <a:schemeClr val="dk1"/>
              </a:buClr>
              <a:buSzPts val="1600"/>
              <a:buFont typeface="Arial"/>
              <a:buChar char="•"/>
              <a:defRPr sz="16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odule Title1st Slide">
  <p:cSld name="Module Title1st Slide">
    <p:spTree>
      <p:nvGrpSpPr>
        <p:cNvPr id="1" name="Shape 190"/>
        <p:cNvGrpSpPr/>
        <p:nvPr/>
      </p:nvGrpSpPr>
      <p:grpSpPr>
        <a:xfrm>
          <a:off x="0" y="0"/>
          <a:ext cx="0" cy="0"/>
          <a:chOff x="0" y="0"/>
          <a:chExt cx="0" cy="0"/>
        </a:xfrm>
      </p:grpSpPr>
      <p:sp>
        <p:nvSpPr>
          <p:cNvPr id="191" name="Google Shape;191;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92" name="Google Shape;192;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93" name="Google Shape;193;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94" name="Google Shape;194;p103"/>
          <p:cNvSpPr txBox="1">
            <a:spLocks noGrp="1"/>
          </p:cNvSpPr>
          <p:nvPr>
            <p:ph type="ctrTitle"/>
          </p:nvPr>
        </p:nvSpPr>
        <p:spPr>
          <a:xfrm>
            <a:off x="621102" y="5572125"/>
            <a:ext cx="10955547" cy="699279"/>
          </a:xfrm>
          <a:prstGeom prst="rect">
            <a:avLst/>
          </a:prstGeom>
          <a:noFill/>
          <a:ln>
            <a:noFill/>
          </a:ln>
        </p:spPr>
        <p:txBody>
          <a:bodyPr spcFirstLastPara="1" wrap="square" lIns="91425" tIns="468000" rIns="91425" bIns="468000" anchor="ctr" anchorCtr="0">
            <a:normAutofit/>
          </a:bodyPr>
          <a:lstStyle>
            <a:lvl1pPr lvl="0" algn="ctr">
              <a:lnSpc>
                <a:spcPct val="90000"/>
              </a:lnSpc>
              <a:spcBef>
                <a:spcPts val="0"/>
              </a:spcBef>
              <a:spcAft>
                <a:spcPts val="0"/>
              </a:spcAft>
              <a:buClr>
                <a:schemeClr val="dk1"/>
              </a:buClr>
              <a:buSzPts val="4000"/>
              <a:buFont typeface="Arial"/>
              <a:buNone/>
              <a:defRPr sz="4000" b="0">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5" name="Google Shape;195;p103"/>
          <p:cNvSpPr txBox="1">
            <a:spLocks noGrp="1"/>
          </p:cNvSpPr>
          <p:nvPr>
            <p:ph type="body" idx="1"/>
          </p:nvPr>
        </p:nvSpPr>
        <p:spPr>
          <a:xfrm>
            <a:off x="-1" y="-1"/>
            <a:ext cx="12197751" cy="5408763"/>
          </a:xfrm>
          <a:prstGeom prst="rect">
            <a:avLst/>
          </a:prstGeom>
          <a:noFill/>
          <a:ln>
            <a:noFill/>
          </a:ln>
        </p:spPr>
        <p:txBody>
          <a:bodyPr spcFirstLastPara="1" wrap="square" lIns="612000"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1">
  <p:cSld name="Title and Content-1">
    <p:spTree>
      <p:nvGrpSpPr>
        <p:cNvPr id="1" name="Shape 196"/>
        <p:cNvGrpSpPr/>
        <p:nvPr/>
      </p:nvGrpSpPr>
      <p:grpSpPr>
        <a:xfrm>
          <a:off x="0" y="0"/>
          <a:ext cx="0" cy="0"/>
          <a:chOff x="0" y="0"/>
          <a:chExt cx="0" cy="0"/>
        </a:xfrm>
      </p:grpSpPr>
      <p:sp>
        <p:nvSpPr>
          <p:cNvPr id="197" name="Google Shape;197;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98" name="Google Shape;198;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99" name="Google Shape;199;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200" name="Google Shape;200;p104"/>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1" name="Google Shape;201;p104"/>
          <p:cNvSpPr txBox="1">
            <a:spLocks noGrp="1"/>
          </p:cNvSpPr>
          <p:nvPr>
            <p:ph type="body" idx="1"/>
          </p:nvPr>
        </p:nvSpPr>
        <p:spPr>
          <a:xfrm>
            <a:off x="629560" y="1036242"/>
            <a:ext cx="10932879" cy="5555299"/>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lvl="1" indent="-368300" algn="l">
              <a:lnSpc>
                <a:spcPct val="90000"/>
              </a:lnSpc>
              <a:spcBef>
                <a:spcPts val="500"/>
              </a:spcBef>
              <a:spcAft>
                <a:spcPts val="0"/>
              </a:spcAft>
              <a:buClr>
                <a:schemeClr val="dk1"/>
              </a:buClr>
              <a:buSzPts val="2200"/>
              <a:buFont typeface="Arial"/>
              <a:buChar char="•"/>
              <a:defRPr sz="2200">
                <a:solidFill>
                  <a:schemeClr val="dk1"/>
                </a:solidFill>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Font typeface="Arial"/>
              <a:buChar char="•"/>
              <a:defRPr sz="2000">
                <a:solidFill>
                  <a:schemeClr val="dk1"/>
                </a:solidFill>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Font typeface="Arial"/>
              <a:buChar char="•"/>
              <a:defRPr sz="1800">
                <a:solidFill>
                  <a:schemeClr val="dk1"/>
                </a:solidFill>
                <a:latin typeface="Calibri"/>
                <a:ea typeface="Calibri"/>
                <a:cs typeface="Calibri"/>
                <a:sym typeface="Calibri"/>
              </a:defRPr>
            </a:lvl4pPr>
            <a:lvl5pPr marL="2286000" lvl="4" indent="-330200" algn="l">
              <a:lnSpc>
                <a:spcPct val="90000"/>
              </a:lnSpc>
              <a:spcBef>
                <a:spcPts val="500"/>
              </a:spcBef>
              <a:spcAft>
                <a:spcPts val="0"/>
              </a:spcAft>
              <a:buClr>
                <a:schemeClr val="dk1"/>
              </a:buClr>
              <a:buSzPts val="1600"/>
              <a:buFont typeface="Arial"/>
              <a:buChar char="•"/>
              <a:defRPr sz="1600">
                <a:solidFill>
                  <a:schemeClr val="dk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202"/>
        <p:cNvGrpSpPr/>
        <p:nvPr/>
      </p:nvGrpSpPr>
      <p:grpSpPr>
        <a:xfrm>
          <a:off x="0" y="0"/>
          <a:ext cx="0" cy="0"/>
          <a:chOff x="0" y="0"/>
          <a:chExt cx="0" cy="0"/>
        </a:xfrm>
      </p:grpSpPr>
      <p:sp>
        <p:nvSpPr>
          <p:cNvPr id="203" name="Google Shape;203;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04" name="Google Shape;204;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05" name="Google Shape;205;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206" name="Google Shape;206;p105"/>
          <p:cNvSpPr txBox="1">
            <a:spLocks noGrp="1"/>
          </p:cNvSpPr>
          <p:nvPr>
            <p:ph type="title"/>
          </p:nvPr>
        </p:nvSpPr>
        <p:spPr>
          <a:xfrm>
            <a:off x="629560" y="249723"/>
            <a:ext cx="10932879" cy="577969"/>
          </a:xfrm>
          <a:prstGeom prst="rect">
            <a:avLst/>
          </a:prstGeom>
          <a:noFill/>
          <a:ln>
            <a:noFill/>
          </a:ln>
        </p:spPr>
        <p:txBody>
          <a:bodyPr spcFirstLastPara="1" wrap="square" lIns="0" tIns="45700" rIns="90000" bIns="45700" anchor="ctr" anchorCtr="0">
            <a:no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7" name="Google Shape;207;p105"/>
          <p:cNvSpPr txBox="1">
            <a:spLocks noGrp="1"/>
          </p:cNvSpPr>
          <p:nvPr>
            <p:ph type="body" idx="1"/>
          </p:nvPr>
        </p:nvSpPr>
        <p:spPr>
          <a:xfrm>
            <a:off x="0" y="1036242"/>
            <a:ext cx="12192000" cy="5572035"/>
          </a:xfrm>
          <a:prstGeom prst="rect">
            <a:avLst/>
          </a:prstGeom>
          <a:noFill/>
          <a:ln>
            <a:noFill/>
          </a:ln>
        </p:spPr>
        <p:txBody>
          <a:bodyPr spcFirstLastPara="1" wrap="square" lIns="18000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81000" algn="l">
              <a:lnSpc>
                <a:spcPct val="90000"/>
              </a:lnSpc>
              <a:spcBef>
                <a:spcPts val="500"/>
              </a:spcBef>
              <a:spcAft>
                <a:spcPts val="0"/>
              </a:spcAft>
              <a:buClr>
                <a:schemeClr val="dk1"/>
              </a:buClr>
              <a:buSzPts val="2400"/>
              <a:buFont typeface="Arial"/>
              <a:buChar char="•"/>
              <a:defRPr sz="2400"/>
            </a:lvl2pPr>
            <a:lvl3pPr marL="1371600" lvl="2" indent="-368300" algn="l">
              <a:lnSpc>
                <a:spcPct val="90000"/>
              </a:lnSpc>
              <a:spcBef>
                <a:spcPts val="500"/>
              </a:spcBef>
              <a:spcAft>
                <a:spcPts val="0"/>
              </a:spcAft>
              <a:buClr>
                <a:schemeClr val="dk1"/>
              </a:buClr>
              <a:buSzPts val="2200"/>
              <a:buFont typeface="Arial"/>
              <a:buChar char="•"/>
              <a:defRPr sz="22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42900" algn="l">
              <a:lnSpc>
                <a:spcPct val="90000"/>
              </a:lnSpc>
              <a:spcBef>
                <a:spcPts val="500"/>
              </a:spcBef>
              <a:spcAft>
                <a:spcPts val="0"/>
              </a:spcAft>
              <a:buClr>
                <a:schemeClr val="dk1"/>
              </a:buClr>
              <a:buSzPts val="1800"/>
              <a:buFont typeface="Arial"/>
              <a:buChar char="•"/>
              <a:defRPr/>
            </a:lvl5pPr>
            <a:lvl6pPr marL="2743200" lvl="5" indent="-330200" algn="l">
              <a:lnSpc>
                <a:spcPct val="90000"/>
              </a:lnSpc>
              <a:spcBef>
                <a:spcPts val="500"/>
              </a:spcBef>
              <a:spcAft>
                <a:spcPts val="0"/>
              </a:spcAft>
              <a:buClr>
                <a:schemeClr val="dk1"/>
              </a:buClr>
              <a:buSzPts val="1600"/>
              <a:buFont typeface="Arial"/>
              <a:buChar char="•"/>
              <a:defRPr sz="16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dividual Module Slide">
  <p:cSld name="Individual Module Slide">
    <p:spTree>
      <p:nvGrpSpPr>
        <p:cNvPr id="1" name="Shape 208"/>
        <p:cNvGrpSpPr/>
        <p:nvPr/>
      </p:nvGrpSpPr>
      <p:grpSpPr>
        <a:xfrm>
          <a:off x="0" y="0"/>
          <a:ext cx="0" cy="0"/>
          <a:chOff x="0" y="0"/>
          <a:chExt cx="0" cy="0"/>
        </a:xfrm>
      </p:grpSpPr>
      <p:sp>
        <p:nvSpPr>
          <p:cNvPr id="209" name="Google Shape;209;p106"/>
          <p:cNvSpPr txBox="1">
            <a:spLocks noGrp="1"/>
          </p:cNvSpPr>
          <p:nvPr>
            <p:ph type="ctrTitle"/>
          </p:nvPr>
        </p:nvSpPr>
        <p:spPr>
          <a:xfrm>
            <a:off x="621102" y="5848708"/>
            <a:ext cx="10955547" cy="50033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Arial"/>
              <a:buNone/>
              <a:defRPr sz="3600">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10" name="Google Shape;210;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11" name="Google Shape;211;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12" name="Google Shape;212;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213" name="Google Shape;213;p106"/>
          <p:cNvSpPr txBox="1">
            <a:spLocks noGrp="1"/>
          </p:cNvSpPr>
          <p:nvPr>
            <p:ph type="body" idx="1"/>
          </p:nvPr>
        </p:nvSpPr>
        <p:spPr>
          <a:xfrm>
            <a:off x="-1" y="-1"/>
            <a:ext cx="12197751" cy="5408763"/>
          </a:xfrm>
          <a:prstGeom prst="rect">
            <a:avLst/>
          </a:prstGeom>
          <a:noFill/>
          <a:ln>
            <a:noFill/>
          </a:ln>
        </p:spPr>
        <p:txBody>
          <a:bodyPr spcFirstLastPara="1" wrap="square" lIns="612000"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 Photo Slide">
  <p:cSld name="Content + Photo Slide">
    <p:spTree>
      <p:nvGrpSpPr>
        <p:cNvPr id="1" name="Shape 214"/>
        <p:cNvGrpSpPr/>
        <p:nvPr/>
      </p:nvGrpSpPr>
      <p:grpSpPr>
        <a:xfrm>
          <a:off x="0" y="0"/>
          <a:ext cx="0" cy="0"/>
          <a:chOff x="0" y="0"/>
          <a:chExt cx="0" cy="0"/>
        </a:xfrm>
      </p:grpSpPr>
      <p:sp>
        <p:nvSpPr>
          <p:cNvPr id="215" name="Google Shape;215;p107"/>
          <p:cNvSpPr txBox="1">
            <a:spLocks noGrp="1"/>
          </p:cNvSpPr>
          <p:nvPr>
            <p:ph type="title"/>
          </p:nvPr>
        </p:nvSpPr>
        <p:spPr>
          <a:xfrm>
            <a:off x="838200" y="171321"/>
            <a:ext cx="10515600" cy="726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16" name="Google Shape;216;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17" name="Google Shape;217;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18" name="Google Shape;218;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219" name="Google Shape;219;p107"/>
          <p:cNvSpPr txBox="1">
            <a:spLocks noGrp="1"/>
          </p:cNvSpPr>
          <p:nvPr>
            <p:ph type="body" idx="1"/>
          </p:nvPr>
        </p:nvSpPr>
        <p:spPr>
          <a:xfrm>
            <a:off x="0" y="1038224"/>
            <a:ext cx="6096000" cy="557005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20" name="Google Shape;220;p107"/>
          <p:cNvSpPr txBox="1">
            <a:spLocks noGrp="1"/>
          </p:cNvSpPr>
          <p:nvPr>
            <p:ph type="body" idx="2"/>
          </p:nvPr>
        </p:nvSpPr>
        <p:spPr>
          <a:xfrm>
            <a:off x="6096000" y="1038224"/>
            <a:ext cx="6096000" cy="557005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1"/>
        <p:cNvGrpSpPr/>
        <p:nvPr/>
      </p:nvGrpSpPr>
      <p:grpSpPr>
        <a:xfrm>
          <a:off x="0" y="0"/>
          <a:ext cx="0" cy="0"/>
          <a:chOff x="0" y="0"/>
          <a:chExt cx="0" cy="0"/>
        </a:xfrm>
      </p:grpSpPr>
      <p:sp>
        <p:nvSpPr>
          <p:cNvPr id="222" name="Google Shape;222;p108"/>
          <p:cNvSpPr txBox="1">
            <a:spLocks noGrp="1"/>
          </p:cNvSpPr>
          <p:nvPr>
            <p:ph type="body" idx="1"/>
          </p:nvPr>
        </p:nvSpPr>
        <p:spPr>
          <a:xfrm>
            <a:off x="629560" y="1157288"/>
            <a:ext cx="5390241"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223" name="Google Shape;223;p108"/>
          <p:cNvSpPr txBox="1">
            <a:spLocks noGrp="1"/>
          </p:cNvSpPr>
          <p:nvPr>
            <p:ph type="body" idx="2"/>
          </p:nvPr>
        </p:nvSpPr>
        <p:spPr>
          <a:xfrm>
            <a:off x="629560" y="1981200"/>
            <a:ext cx="5390241" cy="42084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24" name="Google Shape;224;p108"/>
          <p:cNvSpPr txBox="1">
            <a:spLocks noGrp="1"/>
          </p:cNvSpPr>
          <p:nvPr>
            <p:ph type="body" idx="3"/>
          </p:nvPr>
        </p:nvSpPr>
        <p:spPr>
          <a:xfrm>
            <a:off x="6172198" y="1157288"/>
            <a:ext cx="5390241"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225" name="Google Shape;225;p108"/>
          <p:cNvSpPr txBox="1">
            <a:spLocks noGrp="1"/>
          </p:cNvSpPr>
          <p:nvPr>
            <p:ph type="body" idx="4"/>
          </p:nvPr>
        </p:nvSpPr>
        <p:spPr>
          <a:xfrm>
            <a:off x="6172198" y="1981200"/>
            <a:ext cx="5390241" cy="42084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26" name="Google Shape;226;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27" name="Google Shape;227;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28" name="Google Shape;228;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229" name="Google Shape;229;p108"/>
          <p:cNvSpPr txBox="1">
            <a:spLocks noGrp="1"/>
          </p:cNvSpPr>
          <p:nvPr>
            <p:ph type="title"/>
          </p:nvPr>
        </p:nvSpPr>
        <p:spPr>
          <a:xfrm>
            <a:off x="629560" y="249723"/>
            <a:ext cx="10932879" cy="5779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0"/>
        <p:cNvGrpSpPr/>
        <p:nvPr/>
      </p:nvGrpSpPr>
      <p:grpSpPr>
        <a:xfrm>
          <a:off x="0" y="0"/>
          <a:ext cx="0" cy="0"/>
          <a:chOff x="0" y="0"/>
          <a:chExt cx="0" cy="0"/>
        </a:xfrm>
      </p:grpSpPr>
      <p:sp>
        <p:nvSpPr>
          <p:cNvPr id="231" name="Google Shape;231;p109"/>
          <p:cNvSpPr txBox="1">
            <a:spLocks noGrp="1"/>
          </p:cNvSpPr>
          <p:nvPr>
            <p:ph type="title"/>
          </p:nvPr>
        </p:nvSpPr>
        <p:spPr>
          <a:xfrm>
            <a:off x="838200" y="171321"/>
            <a:ext cx="10515600" cy="726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2" name="Google Shape;232;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33" name="Google Shape;233;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34" name="Google Shape;234;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78"/>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7" name="Google Shape;37;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38" name="Google Shape;38;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39" name="Google Shape;39;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5"/>
        <p:cNvGrpSpPr/>
        <p:nvPr/>
      </p:nvGrpSpPr>
      <p:grpSpPr>
        <a:xfrm>
          <a:off x="0" y="0"/>
          <a:ext cx="0" cy="0"/>
          <a:chOff x="0" y="0"/>
          <a:chExt cx="0" cy="0"/>
        </a:xfrm>
      </p:grpSpPr>
      <p:sp>
        <p:nvSpPr>
          <p:cNvPr id="236" name="Google Shape;236;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37" name="Google Shape;237;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38" name="Google Shape;238;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9"/>
        <p:cNvGrpSpPr/>
        <p:nvPr/>
      </p:nvGrpSpPr>
      <p:grpSpPr>
        <a:xfrm>
          <a:off x="0" y="0"/>
          <a:ext cx="0" cy="0"/>
          <a:chOff x="0" y="0"/>
          <a:chExt cx="0" cy="0"/>
        </a:xfrm>
      </p:grpSpPr>
      <p:sp>
        <p:nvSpPr>
          <p:cNvPr id="240" name="Google Shape;240;p1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41" name="Google Shape;241;p1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Swis721 Cn BT" panose="020B0506020202030204" pitchFamily="34" charset="0"/>
                <a:ea typeface="Swis721 Cn BT" panose="020B0506020202030204" pitchFamily="34" charset="0"/>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242" name="Google Shape;242;p1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43" name="Google Shape;243;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44" name="Google Shape;244;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45" name="Google Shape;245;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6"/>
        <p:cNvGrpSpPr/>
        <p:nvPr/>
      </p:nvGrpSpPr>
      <p:grpSpPr>
        <a:xfrm>
          <a:off x="0" y="0"/>
          <a:ext cx="0" cy="0"/>
          <a:chOff x="0" y="0"/>
          <a:chExt cx="0" cy="0"/>
        </a:xfrm>
      </p:grpSpPr>
      <p:sp>
        <p:nvSpPr>
          <p:cNvPr id="247" name="Google Shape;247;p1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48" name="Google Shape;248;p112"/>
          <p:cNvSpPr>
            <a:spLocks noGrp="1"/>
          </p:cNvSpPr>
          <p:nvPr>
            <p:ph type="pic" idx="2"/>
          </p:nvPr>
        </p:nvSpPr>
        <p:spPr>
          <a:xfrm>
            <a:off x="5183188" y="987425"/>
            <a:ext cx="6172200" cy="4873625"/>
          </a:xfrm>
          <a:prstGeom prst="rect">
            <a:avLst/>
          </a:prstGeom>
          <a:noFill/>
          <a:ln>
            <a:noFill/>
          </a:ln>
        </p:spPr>
      </p:sp>
      <p:sp>
        <p:nvSpPr>
          <p:cNvPr id="249" name="Google Shape;249;p1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50" name="Google Shape;250;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51" name="Google Shape;251;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52" name="Google Shape;252;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3"/>
        <p:cNvGrpSpPr/>
        <p:nvPr/>
      </p:nvGrpSpPr>
      <p:grpSpPr>
        <a:xfrm>
          <a:off x="0" y="0"/>
          <a:ext cx="0" cy="0"/>
          <a:chOff x="0" y="0"/>
          <a:chExt cx="0" cy="0"/>
        </a:xfrm>
      </p:grpSpPr>
      <p:sp>
        <p:nvSpPr>
          <p:cNvPr id="254" name="Google Shape;254;p113"/>
          <p:cNvSpPr txBox="1">
            <a:spLocks noGrp="1"/>
          </p:cNvSpPr>
          <p:nvPr>
            <p:ph type="title"/>
          </p:nvPr>
        </p:nvSpPr>
        <p:spPr>
          <a:xfrm>
            <a:off x="838200" y="171321"/>
            <a:ext cx="10515600" cy="726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5" name="Google Shape;255;p113"/>
          <p:cNvSpPr txBox="1">
            <a:spLocks noGrp="1"/>
          </p:cNvSpPr>
          <p:nvPr>
            <p:ph type="body" idx="1"/>
          </p:nvPr>
        </p:nvSpPr>
        <p:spPr>
          <a:xfrm rot="5400000">
            <a:off x="3318350" y="-1652548"/>
            <a:ext cx="5555299" cy="1093287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6" name="Google Shape;256;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57" name="Google Shape;257;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58" name="Google Shape;258;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Vertical Title and Text" type="vertTitleAndTx">
  <p:cSld name="VERTICAL_TITLE_AND_VERTICAL_TEXT">
    <p:spTree>
      <p:nvGrpSpPr>
        <p:cNvPr id="1" name="Shape 259"/>
        <p:cNvGrpSpPr/>
        <p:nvPr/>
      </p:nvGrpSpPr>
      <p:grpSpPr>
        <a:xfrm>
          <a:off x="0" y="0"/>
          <a:ext cx="0" cy="0"/>
          <a:chOff x="0" y="0"/>
          <a:chExt cx="0" cy="0"/>
        </a:xfrm>
      </p:grpSpPr>
      <p:sp>
        <p:nvSpPr>
          <p:cNvPr id="260" name="Google Shape;260;p114"/>
          <p:cNvSpPr txBox="1">
            <a:spLocks noGrp="1"/>
          </p:cNvSpPr>
          <p:nvPr>
            <p:ph type="title"/>
          </p:nvPr>
        </p:nvSpPr>
        <p:spPr>
          <a:xfrm rot="5400000">
            <a:off x="7414418" y="2237582"/>
            <a:ext cx="5811838" cy="20669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1" name="Google Shape;261;p114"/>
          <p:cNvSpPr txBox="1">
            <a:spLocks noGrp="1"/>
          </p:cNvSpPr>
          <p:nvPr>
            <p:ph type="body" idx="1"/>
          </p:nvPr>
        </p:nvSpPr>
        <p:spPr>
          <a:xfrm rot="5400000">
            <a:off x="2066131" y="-862806"/>
            <a:ext cx="5811838" cy="82677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Swis721 Cn BT" panose="020B0506020202030204" pitchFamily="34" charset="0"/>
                <a:ea typeface="Swis721 Cn BT" panose="020B0506020202030204" pitchFamily="34" charset="0"/>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62" name="Google Shape;262;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63" name="Google Shape;263;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64" name="Google Shape;264;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Slide" type="obj">
  <p:cSld name="OBJECT">
    <p:spTree>
      <p:nvGrpSpPr>
        <p:cNvPr id="1" name="Shape 265"/>
        <p:cNvGrpSpPr/>
        <p:nvPr/>
      </p:nvGrpSpPr>
      <p:grpSpPr>
        <a:xfrm>
          <a:off x="0" y="0"/>
          <a:ext cx="0" cy="0"/>
          <a:chOff x="0" y="0"/>
          <a:chExt cx="0" cy="0"/>
        </a:xfrm>
      </p:grpSpPr>
      <p:sp>
        <p:nvSpPr>
          <p:cNvPr id="266" name="Google Shape;266;p115"/>
          <p:cNvSpPr txBox="1">
            <a:spLocks noGrp="1"/>
          </p:cNvSpPr>
          <p:nvPr>
            <p:ph type="ctrTitle"/>
          </p:nvPr>
        </p:nvSpPr>
        <p:spPr>
          <a:xfrm>
            <a:off x="914400" y="2125981"/>
            <a:ext cx="10363200" cy="144017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5400"/>
              <a:buFont typeface="Arial"/>
              <a:buNone/>
              <a:defRPr sz="5400">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7" name="Google Shape;267;p115"/>
          <p:cNvSpPr txBox="1">
            <a:spLocks noGrp="1"/>
          </p:cNvSpPr>
          <p:nvPr>
            <p:ph type="subTitle" idx="1"/>
          </p:nvPr>
        </p:nvSpPr>
        <p:spPr>
          <a:xfrm>
            <a:off x="1828801" y="3840480"/>
            <a:ext cx="8534399" cy="17145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800"/>
              <a:buChar char="•"/>
              <a:defRPr sz="2800">
                <a:latin typeface="Swis721 Cn BT" panose="020B0506020202030204" pitchFamily="34"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dirty="0"/>
          </a:p>
        </p:txBody>
      </p:sp>
      <p:sp>
        <p:nvSpPr>
          <p:cNvPr id="268" name="Google Shape;268;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69" name="Google Shape;269;p115"/>
          <p:cNvSpPr txBox="1">
            <a:spLocks noGrp="1"/>
          </p:cNvSpPr>
          <p:nvPr>
            <p:ph type="dt" idx="10"/>
          </p:nvPr>
        </p:nvSpPr>
        <p:spPr>
          <a:xfrm>
            <a:off x="609600" y="6378575"/>
            <a:ext cx="2803525" cy="342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71"/>
        <p:cNvGrpSpPr/>
        <p:nvPr/>
      </p:nvGrpSpPr>
      <p:grpSpPr>
        <a:xfrm>
          <a:off x="0" y="0"/>
          <a:ext cx="0" cy="0"/>
          <a:chOff x="0" y="0"/>
          <a:chExt cx="0" cy="0"/>
        </a:xfrm>
      </p:grpSpPr>
      <p:sp>
        <p:nvSpPr>
          <p:cNvPr id="272" name="Google Shape;272;p116"/>
          <p:cNvSpPr txBox="1">
            <a:spLocks noGrp="1"/>
          </p:cNvSpPr>
          <p:nvPr>
            <p:ph type="title"/>
          </p:nvPr>
        </p:nvSpPr>
        <p:spPr>
          <a:xfrm>
            <a:off x="838200" y="171321"/>
            <a:ext cx="10515600" cy="726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73" name="Google Shape;273;p116"/>
          <p:cNvSpPr txBox="1">
            <a:spLocks noGrp="1"/>
          </p:cNvSpPr>
          <p:nvPr>
            <p:ph type="body" idx="1"/>
          </p:nvPr>
        </p:nvSpPr>
        <p:spPr>
          <a:xfrm>
            <a:off x="609600" y="1577340"/>
            <a:ext cx="5303520" cy="452628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74" name="Google Shape;274;p116"/>
          <p:cNvSpPr txBox="1">
            <a:spLocks noGrp="1"/>
          </p:cNvSpPr>
          <p:nvPr>
            <p:ph type="body" idx="2"/>
          </p:nvPr>
        </p:nvSpPr>
        <p:spPr>
          <a:xfrm>
            <a:off x="6278879" y="1577340"/>
            <a:ext cx="5303520" cy="452628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75" name="Google Shape;275;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76" name="Google Shape;276;p116"/>
          <p:cNvSpPr txBox="1">
            <a:spLocks noGrp="1"/>
          </p:cNvSpPr>
          <p:nvPr>
            <p:ph type="dt" idx="10"/>
          </p:nvPr>
        </p:nvSpPr>
        <p:spPr>
          <a:xfrm>
            <a:off x="609600" y="6378575"/>
            <a:ext cx="2803525" cy="342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8"/>
        <p:cNvGrpSpPr/>
        <p:nvPr/>
      </p:nvGrpSpPr>
      <p:grpSpPr>
        <a:xfrm>
          <a:off x="0" y="0"/>
          <a:ext cx="0" cy="0"/>
          <a:chOff x="0" y="0"/>
          <a:chExt cx="0" cy="0"/>
        </a:xfrm>
      </p:grpSpPr>
      <p:sp>
        <p:nvSpPr>
          <p:cNvPr id="279" name="Google Shape;279;p117"/>
          <p:cNvSpPr txBox="1">
            <a:spLocks noGrp="1"/>
          </p:cNvSpPr>
          <p:nvPr>
            <p:ph type="title"/>
          </p:nvPr>
        </p:nvSpPr>
        <p:spPr>
          <a:xfrm>
            <a:off x="838200" y="171321"/>
            <a:ext cx="10515600" cy="726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0" name="Google Shape;280;p117"/>
          <p:cNvSpPr txBox="1">
            <a:spLocks noGrp="1"/>
          </p:cNvSpPr>
          <p:nvPr>
            <p:ph type="body" idx="1"/>
          </p:nvPr>
        </p:nvSpPr>
        <p:spPr>
          <a:xfrm>
            <a:off x="838200" y="1380879"/>
            <a:ext cx="10515600" cy="47960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1" name="Google Shape;281;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82" name="Google Shape;282;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83" name="Google Shape;283;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spcBef>
                <a:spcPts val="0"/>
              </a:spcBef>
              <a:buNone/>
              <a:defRPr sz="1200">
                <a:solidFill>
                  <a:srgbClr val="888888"/>
                </a:solidFill>
                <a:latin typeface="Arial"/>
                <a:ea typeface="Arial"/>
                <a:cs typeface="Arial"/>
                <a:sym typeface="Arial"/>
              </a:defRPr>
            </a:lvl2pPr>
            <a:lvl3pPr marL="0" marR="0" lvl="2" indent="0" algn="r">
              <a:spcBef>
                <a:spcPts val="0"/>
              </a:spcBef>
              <a:buNone/>
              <a:defRPr sz="1200">
                <a:solidFill>
                  <a:srgbClr val="888888"/>
                </a:solidFill>
                <a:latin typeface="Arial"/>
                <a:ea typeface="Arial"/>
                <a:cs typeface="Arial"/>
                <a:sym typeface="Arial"/>
              </a:defRPr>
            </a:lvl3pPr>
            <a:lvl4pPr marL="0" marR="0" lvl="3" indent="0" algn="r">
              <a:spcBef>
                <a:spcPts val="0"/>
              </a:spcBef>
              <a:buNone/>
              <a:defRPr sz="1200">
                <a:solidFill>
                  <a:srgbClr val="888888"/>
                </a:solidFill>
                <a:latin typeface="Arial"/>
                <a:ea typeface="Arial"/>
                <a:cs typeface="Arial"/>
                <a:sym typeface="Arial"/>
              </a:defRPr>
            </a:lvl4pPr>
            <a:lvl5pPr marL="0" marR="0" lvl="4" indent="0" algn="r">
              <a:spcBef>
                <a:spcPts val="0"/>
              </a:spcBef>
              <a:buNone/>
              <a:defRPr sz="1200">
                <a:solidFill>
                  <a:srgbClr val="888888"/>
                </a:solidFill>
                <a:latin typeface="Arial"/>
                <a:ea typeface="Arial"/>
                <a:cs typeface="Arial"/>
                <a:sym typeface="Arial"/>
              </a:defRPr>
            </a:lvl5pPr>
            <a:lvl6pPr marL="0" marR="0" lvl="5" indent="0" algn="r">
              <a:spcBef>
                <a:spcPts val="0"/>
              </a:spcBef>
              <a:buNone/>
              <a:defRPr sz="1200">
                <a:solidFill>
                  <a:srgbClr val="888888"/>
                </a:solidFill>
                <a:latin typeface="Arial"/>
                <a:ea typeface="Arial"/>
                <a:cs typeface="Arial"/>
                <a:sym typeface="Arial"/>
              </a:defRPr>
            </a:lvl6pPr>
            <a:lvl7pPr marL="0" marR="0" lvl="6" indent="0" algn="r">
              <a:spcBef>
                <a:spcPts val="0"/>
              </a:spcBef>
              <a:buNone/>
              <a:defRPr sz="1200">
                <a:solidFill>
                  <a:srgbClr val="888888"/>
                </a:solidFill>
                <a:latin typeface="Arial"/>
                <a:ea typeface="Arial"/>
                <a:cs typeface="Arial"/>
                <a:sym typeface="Arial"/>
              </a:defRPr>
            </a:lvl7pPr>
            <a:lvl8pPr marL="0" marR="0" lvl="7" indent="0" algn="r">
              <a:spcBef>
                <a:spcPts val="0"/>
              </a:spcBef>
              <a:buNone/>
              <a:defRPr sz="1200">
                <a:solidFill>
                  <a:srgbClr val="888888"/>
                </a:solidFill>
                <a:latin typeface="Arial"/>
                <a:ea typeface="Arial"/>
                <a:cs typeface="Arial"/>
                <a:sym typeface="Arial"/>
              </a:defRPr>
            </a:lvl8pPr>
            <a:lvl9pPr marL="0" marR="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284"/>
        <p:cNvGrpSpPr/>
        <p:nvPr/>
      </p:nvGrpSpPr>
      <p:grpSpPr>
        <a:xfrm>
          <a:off x="0" y="0"/>
          <a:ext cx="0" cy="0"/>
          <a:chOff x="0" y="0"/>
          <a:chExt cx="0" cy="0"/>
        </a:xfrm>
      </p:grpSpPr>
      <p:sp>
        <p:nvSpPr>
          <p:cNvPr id="285" name="Google Shape;285;p1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6" name="Google Shape;286;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87" name="Google Shape;287;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spcBef>
                <a:spcPts val="0"/>
              </a:spcBef>
              <a:buNone/>
              <a:defRPr sz="1200">
                <a:solidFill>
                  <a:srgbClr val="888888"/>
                </a:solidFill>
                <a:latin typeface="Arial"/>
                <a:ea typeface="Arial"/>
                <a:cs typeface="Arial"/>
                <a:sym typeface="Arial"/>
              </a:defRPr>
            </a:lvl2pPr>
            <a:lvl3pPr marL="0" marR="0" lvl="2" indent="0" algn="r">
              <a:spcBef>
                <a:spcPts val="0"/>
              </a:spcBef>
              <a:buNone/>
              <a:defRPr sz="1200">
                <a:solidFill>
                  <a:srgbClr val="888888"/>
                </a:solidFill>
                <a:latin typeface="Arial"/>
                <a:ea typeface="Arial"/>
                <a:cs typeface="Arial"/>
                <a:sym typeface="Arial"/>
              </a:defRPr>
            </a:lvl3pPr>
            <a:lvl4pPr marL="0" marR="0" lvl="3" indent="0" algn="r">
              <a:spcBef>
                <a:spcPts val="0"/>
              </a:spcBef>
              <a:buNone/>
              <a:defRPr sz="1200">
                <a:solidFill>
                  <a:srgbClr val="888888"/>
                </a:solidFill>
                <a:latin typeface="Arial"/>
                <a:ea typeface="Arial"/>
                <a:cs typeface="Arial"/>
                <a:sym typeface="Arial"/>
              </a:defRPr>
            </a:lvl4pPr>
            <a:lvl5pPr marL="0" marR="0" lvl="4" indent="0" algn="r">
              <a:spcBef>
                <a:spcPts val="0"/>
              </a:spcBef>
              <a:buNone/>
              <a:defRPr sz="1200">
                <a:solidFill>
                  <a:srgbClr val="888888"/>
                </a:solidFill>
                <a:latin typeface="Arial"/>
                <a:ea typeface="Arial"/>
                <a:cs typeface="Arial"/>
                <a:sym typeface="Arial"/>
              </a:defRPr>
            </a:lvl5pPr>
            <a:lvl6pPr marL="0" marR="0" lvl="5" indent="0" algn="r">
              <a:spcBef>
                <a:spcPts val="0"/>
              </a:spcBef>
              <a:buNone/>
              <a:defRPr sz="1200">
                <a:solidFill>
                  <a:srgbClr val="888888"/>
                </a:solidFill>
                <a:latin typeface="Arial"/>
                <a:ea typeface="Arial"/>
                <a:cs typeface="Arial"/>
                <a:sym typeface="Arial"/>
              </a:defRPr>
            </a:lvl6pPr>
            <a:lvl7pPr marL="0" marR="0" lvl="6" indent="0" algn="r">
              <a:spcBef>
                <a:spcPts val="0"/>
              </a:spcBef>
              <a:buNone/>
              <a:defRPr sz="1200">
                <a:solidFill>
                  <a:srgbClr val="888888"/>
                </a:solidFill>
                <a:latin typeface="Arial"/>
                <a:ea typeface="Arial"/>
                <a:cs typeface="Arial"/>
                <a:sym typeface="Arial"/>
              </a:defRPr>
            </a:lvl7pPr>
            <a:lvl8pPr marL="0" marR="0" lvl="7" indent="0" algn="r">
              <a:spcBef>
                <a:spcPts val="0"/>
              </a:spcBef>
              <a:buNone/>
              <a:defRPr sz="1200">
                <a:solidFill>
                  <a:srgbClr val="888888"/>
                </a:solidFill>
                <a:latin typeface="Arial"/>
                <a:ea typeface="Arial"/>
                <a:cs typeface="Arial"/>
                <a:sym typeface="Arial"/>
              </a:defRPr>
            </a:lvl8pPr>
            <a:lvl9pPr marL="0" marR="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8"/>
        <p:cNvGrpSpPr/>
        <p:nvPr/>
      </p:nvGrpSpPr>
      <p:grpSpPr>
        <a:xfrm>
          <a:off x="0" y="0"/>
          <a:ext cx="0" cy="0"/>
          <a:chOff x="0" y="0"/>
          <a:chExt cx="0" cy="0"/>
        </a:xfrm>
      </p:grpSpPr>
      <p:sp>
        <p:nvSpPr>
          <p:cNvPr id="289" name="Google Shape;289;p119"/>
          <p:cNvSpPr txBox="1"/>
          <p:nvPr/>
        </p:nvSpPr>
        <p:spPr>
          <a:xfrm>
            <a:off x="457200" y="6553200"/>
            <a:ext cx="533400" cy="487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600">
                <a:solidFill>
                  <a:srgbClr val="FFFFFF"/>
                </a:solidFill>
                <a:latin typeface="Swis721 Cn BT" panose="020B0506020202030204" pitchFamily="34" charset="0"/>
                <a:ea typeface="Arial"/>
                <a:cs typeface="Arial"/>
                <a:sym typeface="Arial"/>
              </a:rPr>
              <a:t>‹#›</a:t>
            </a:fld>
            <a:endParaRPr sz="1800" dirty="0">
              <a:solidFill>
                <a:srgbClr val="FFFFFF"/>
              </a:solidFill>
              <a:latin typeface="Swis721 Cn BT" panose="020B0506020202030204" pitchFamily="34" charset="0"/>
              <a:ea typeface="Arial"/>
              <a:cs typeface="Arial"/>
              <a:sym typeface="Arial"/>
            </a:endParaRPr>
          </a:p>
        </p:txBody>
      </p:sp>
      <p:sp>
        <p:nvSpPr>
          <p:cNvPr id="290" name="Google Shape;290;p1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1" name="Google Shape;291;p1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Swis721 Cn BT" panose="020B050602020203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92" name="Google Shape;292;p119"/>
          <p:cNvSpPr txBox="1">
            <a:spLocks noGrp="1"/>
          </p:cNvSpPr>
          <p:nvPr>
            <p:ph type="dt" idx="10"/>
          </p:nvPr>
        </p:nvSpPr>
        <p:spPr>
          <a:xfrm>
            <a:off x="838200" y="54800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93" name="Google Shape;293;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94" name="Google Shape;294;p119"/>
          <p:cNvSpPr txBox="1">
            <a:spLocks noGrp="1"/>
          </p:cNvSpPr>
          <p:nvPr>
            <p:ph type="sldNum" idx="12"/>
          </p:nvPr>
        </p:nvSpPr>
        <p:spPr>
          <a:xfrm>
            <a:off x="300038" y="5721350"/>
            <a:ext cx="373856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a:spcBef>
                <a:spcPts val="0"/>
              </a:spcBef>
              <a:buNone/>
              <a:defRPr sz="1200">
                <a:solidFill>
                  <a:srgbClr val="888888"/>
                </a:solidFill>
                <a:latin typeface="Arial"/>
                <a:ea typeface="Arial"/>
                <a:cs typeface="Arial"/>
                <a:sym typeface="Arial"/>
              </a:defRPr>
            </a:lvl2pPr>
            <a:lvl3pPr marL="0" marR="0" lvl="2" indent="0" algn="r">
              <a:spcBef>
                <a:spcPts val="0"/>
              </a:spcBef>
              <a:buNone/>
              <a:defRPr sz="1200">
                <a:solidFill>
                  <a:srgbClr val="888888"/>
                </a:solidFill>
                <a:latin typeface="Arial"/>
                <a:ea typeface="Arial"/>
                <a:cs typeface="Arial"/>
                <a:sym typeface="Arial"/>
              </a:defRPr>
            </a:lvl3pPr>
            <a:lvl4pPr marL="0" marR="0" lvl="3" indent="0" algn="r">
              <a:spcBef>
                <a:spcPts val="0"/>
              </a:spcBef>
              <a:buNone/>
              <a:defRPr sz="1200">
                <a:solidFill>
                  <a:srgbClr val="888888"/>
                </a:solidFill>
                <a:latin typeface="Arial"/>
                <a:ea typeface="Arial"/>
                <a:cs typeface="Arial"/>
                <a:sym typeface="Arial"/>
              </a:defRPr>
            </a:lvl4pPr>
            <a:lvl5pPr marL="0" marR="0" lvl="4" indent="0" algn="r">
              <a:spcBef>
                <a:spcPts val="0"/>
              </a:spcBef>
              <a:buNone/>
              <a:defRPr sz="1200">
                <a:solidFill>
                  <a:srgbClr val="888888"/>
                </a:solidFill>
                <a:latin typeface="Arial"/>
                <a:ea typeface="Arial"/>
                <a:cs typeface="Arial"/>
                <a:sym typeface="Arial"/>
              </a:defRPr>
            </a:lvl5pPr>
            <a:lvl6pPr marL="0" marR="0" lvl="5" indent="0" algn="r">
              <a:spcBef>
                <a:spcPts val="0"/>
              </a:spcBef>
              <a:buNone/>
              <a:defRPr sz="1200">
                <a:solidFill>
                  <a:srgbClr val="888888"/>
                </a:solidFill>
                <a:latin typeface="Arial"/>
                <a:ea typeface="Arial"/>
                <a:cs typeface="Arial"/>
                <a:sym typeface="Arial"/>
              </a:defRPr>
            </a:lvl6pPr>
            <a:lvl7pPr marL="0" marR="0" lvl="6" indent="0" algn="r">
              <a:spcBef>
                <a:spcPts val="0"/>
              </a:spcBef>
              <a:buNone/>
              <a:defRPr sz="1200">
                <a:solidFill>
                  <a:srgbClr val="888888"/>
                </a:solidFill>
                <a:latin typeface="Arial"/>
                <a:ea typeface="Arial"/>
                <a:cs typeface="Arial"/>
                <a:sym typeface="Arial"/>
              </a:defRPr>
            </a:lvl7pPr>
            <a:lvl8pPr marL="0" marR="0" lvl="7" indent="0" algn="r">
              <a:spcBef>
                <a:spcPts val="0"/>
              </a:spcBef>
              <a:buNone/>
              <a:defRPr sz="1200">
                <a:solidFill>
                  <a:srgbClr val="888888"/>
                </a:solidFill>
                <a:latin typeface="Arial"/>
                <a:ea typeface="Arial"/>
                <a:cs typeface="Arial"/>
                <a:sym typeface="Arial"/>
              </a:defRPr>
            </a:lvl8pPr>
            <a:lvl9pPr marL="0" marR="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 Photo Slide">
  <p:cSld name="Content + Photo Slide">
    <p:spTree>
      <p:nvGrpSpPr>
        <p:cNvPr id="1" name="Shape 46"/>
        <p:cNvGrpSpPr/>
        <p:nvPr/>
      </p:nvGrpSpPr>
      <p:grpSpPr>
        <a:xfrm>
          <a:off x="0" y="0"/>
          <a:ext cx="0" cy="0"/>
          <a:chOff x="0" y="0"/>
          <a:chExt cx="0" cy="0"/>
        </a:xfrm>
      </p:grpSpPr>
      <p:sp>
        <p:nvSpPr>
          <p:cNvPr id="47" name="Google Shape;47;p80"/>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8" name="Google Shape;48;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49" name="Google Shape;49;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50" name="Google Shape;50;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51" name="Google Shape;51;p80"/>
          <p:cNvSpPr txBox="1">
            <a:spLocks noGrp="1"/>
          </p:cNvSpPr>
          <p:nvPr>
            <p:ph type="body" idx="1"/>
          </p:nvPr>
        </p:nvSpPr>
        <p:spPr>
          <a:xfrm>
            <a:off x="0" y="1038224"/>
            <a:ext cx="6096000" cy="5570052"/>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Google Shape;52;p80"/>
          <p:cNvSpPr txBox="1">
            <a:spLocks noGrp="1"/>
          </p:cNvSpPr>
          <p:nvPr>
            <p:ph type="body" idx="2"/>
          </p:nvPr>
        </p:nvSpPr>
        <p:spPr>
          <a:xfrm>
            <a:off x="6096000" y="1038224"/>
            <a:ext cx="6096000" cy="5570052"/>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3">
  <p:cSld name="Title and Content-3">
    <p:spTree>
      <p:nvGrpSpPr>
        <p:cNvPr id="1" name="Shape 295"/>
        <p:cNvGrpSpPr/>
        <p:nvPr/>
      </p:nvGrpSpPr>
      <p:grpSpPr>
        <a:xfrm>
          <a:off x="0" y="0"/>
          <a:ext cx="0" cy="0"/>
          <a:chOff x="0" y="0"/>
          <a:chExt cx="0" cy="0"/>
        </a:xfrm>
      </p:grpSpPr>
      <p:sp>
        <p:nvSpPr>
          <p:cNvPr id="296" name="Google Shape;296;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97" name="Google Shape;297;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298" name="Google Shape;298;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299" name="Google Shape;299;p120"/>
          <p:cNvSpPr txBox="1">
            <a:spLocks noGrp="1"/>
          </p:cNvSpPr>
          <p:nvPr>
            <p:ph type="title"/>
          </p:nvPr>
        </p:nvSpPr>
        <p:spPr>
          <a:xfrm>
            <a:off x="629560" y="249723"/>
            <a:ext cx="10932879" cy="577969"/>
          </a:xfrm>
          <a:prstGeom prst="rect">
            <a:avLst/>
          </a:prstGeom>
          <a:noFill/>
          <a:ln>
            <a:noFill/>
          </a:ln>
        </p:spPr>
        <p:txBody>
          <a:bodyPr spcFirstLastPara="1" wrap="square" lIns="0" tIns="45700" rIns="90000" bIns="45700" anchor="ctr" anchorCtr="0">
            <a:no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0" name="Google Shape;300;p120"/>
          <p:cNvSpPr txBox="1">
            <a:spLocks noGrp="1"/>
          </p:cNvSpPr>
          <p:nvPr>
            <p:ph type="body" idx="1"/>
          </p:nvPr>
        </p:nvSpPr>
        <p:spPr>
          <a:xfrm>
            <a:off x="0" y="1036242"/>
            <a:ext cx="12192000" cy="5572035"/>
          </a:xfrm>
          <a:prstGeom prst="rect">
            <a:avLst/>
          </a:prstGeom>
          <a:noFill/>
          <a:ln>
            <a:noFill/>
          </a:ln>
        </p:spPr>
        <p:txBody>
          <a:bodyPr spcFirstLastPara="1" wrap="square" lIns="18000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81000" algn="l">
              <a:lnSpc>
                <a:spcPct val="90000"/>
              </a:lnSpc>
              <a:spcBef>
                <a:spcPts val="500"/>
              </a:spcBef>
              <a:spcAft>
                <a:spcPts val="0"/>
              </a:spcAft>
              <a:buClr>
                <a:schemeClr val="dk1"/>
              </a:buClr>
              <a:buSzPts val="2400"/>
              <a:buFont typeface="Arial"/>
              <a:buChar char="•"/>
              <a:defRPr sz="2400"/>
            </a:lvl2pPr>
            <a:lvl3pPr marL="1371600" lvl="2" indent="-368300" algn="l">
              <a:lnSpc>
                <a:spcPct val="90000"/>
              </a:lnSpc>
              <a:spcBef>
                <a:spcPts val="500"/>
              </a:spcBef>
              <a:spcAft>
                <a:spcPts val="0"/>
              </a:spcAft>
              <a:buClr>
                <a:schemeClr val="dk1"/>
              </a:buClr>
              <a:buSzPts val="2200"/>
              <a:buFont typeface="Arial"/>
              <a:buChar char="•"/>
              <a:defRPr sz="22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42900" algn="l">
              <a:lnSpc>
                <a:spcPct val="90000"/>
              </a:lnSpc>
              <a:spcBef>
                <a:spcPts val="500"/>
              </a:spcBef>
              <a:spcAft>
                <a:spcPts val="0"/>
              </a:spcAft>
              <a:buClr>
                <a:schemeClr val="dk1"/>
              </a:buClr>
              <a:buSzPts val="1800"/>
              <a:buFont typeface="Arial"/>
              <a:buChar char="•"/>
              <a:defRPr/>
            </a:lvl5pPr>
            <a:lvl6pPr marL="2743200" lvl="5" indent="-330200" algn="l">
              <a:lnSpc>
                <a:spcPct val="90000"/>
              </a:lnSpc>
              <a:spcBef>
                <a:spcPts val="500"/>
              </a:spcBef>
              <a:spcAft>
                <a:spcPts val="0"/>
              </a:spcAft>
              <a:buClr>
                <a:schemeClr val="dk1"/>
              </a:buClr>
              <a:buSzPts val="1600"/>
              <a:buFont typeface="Arial"/>
              <a:buChar char="•"/>
              <a:defRPr sz="16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301"/>
        <p:cNvGrpSpPr/>
        <p:nvPr/>
      </p:nvGrpSpPr>
      <p:grpSpPr>
        <a:xfrm>
          <a:off x="0" y="0"/>
          <a:ext cx="0" cy="0"/>
          <a:chOff x="0" y="0"/>
          <a:chExt cx="0" cy="0"/>
        </a:xfrm>
      </p:grpSpPr>
      <p:sp>
        <p:nvSpPr>
          <p:cNvPr id="302" name="Google Shape;302;p1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3" name="Google Shape;303;p1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4" name="Google Shape;304;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305" name="Google Shape;305;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306" name="Google Shape;306;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76" name="Google Shape;76;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77" name="Google Shape;7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85"/>
          <p:cNvSpPr txBox="1">
            <a:spLocks noGrp="1"/>
          </p:cNvSpPr>
          <p:nvPr>
            <p:ph type="title"/>
          </p:nvPr>
        </p:nvSpPr>
        <p:spPr>
          <a:xfrm>
            <a:off x="839788" y="457200"/>
            <a:ext cx="3932237" cy="1600200"/>
          </a:xfrm>
          <a:prstGeom prst="rect">
            <a:avLst/>
          </a:prstGeom>
          <a:noFill/>
          <a:ln>
            <a:noFill/>
          </a:ln>
        </p:spPr>
        <p:txBody>
          <a:bodyPr spcFirstLastPara="1" wrap="square" lIns="0" tIns="45700" rIns="91425" bIns="45700" anchor="b" anchorCtr="0">
            <a:noAutofit/>
          </a:bodyPr>
          <a:lstStyle>
            <a:lvl1pPr lvl="0" algn="ctr">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85"/>
          <p:cNvSpPr txBox="1">
            <a:spLocks noGrp="1"/>
          </p:cNvSpPr>
          <p:nvPr>
            <p:ph type="body" idx="1"/>
          </p:nvPr>
        </p:nvSpPr>
        <p:spPr>
          <a:xfrm>
            <a:off x="5183188" y="987425"/>
            <a:ext cx="6172200" cy="4873625"/>
          </a:xfrm>
          <a:prstGeom prst="rect">
            <a:avLst/>
          </a:prstGeom>
          <a:noFill/>
          <a:ln>
            <a:noFill/>
          </a:ln>
        </p:spPr>
        <p:txBody>
          <a:bodyPr spcFirstLastPara="1" wrap="square" lIns="0"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Swis721 Cn BT" panose="020B0506020202030204" pitchFamily="34" charset="0"/>
                <a:ea typeface="Swis721 Cn BT" panose="020B0506020202030204" pitchFamily="34" charset="0"/>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81" name="Google Shape;81;p85"/>
          <p:cNvSpPr txBox="1">
            <a:spLocks noGrp="1"/>
          </p:cNvSpPr>
          <p:nvPr>
            <p:ph type="body" idx="2"/>
          </p:nvPr>
        </p:nvSpPr>
        <p:spPr>
          <a:xfrm>
            <a:off x="839788" y="2057400"/>
            <a:ext cx="3932237" cy="38115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2" name="Google Shape;82;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83" name="Google Shape;83;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84" name="Google Shape;84;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86"/>
          <p:cNvSpPr txBox="1">
            <a:spLocks noGrp="1"/>
          </p:cNvSpPr>
          <p:nvPr>
            <p:ph type="title"/>
          </p:nvPr>
        </p:nvSpPr>
        <p:spPr>
          <a:xfrm>
            <a:off x="839788" y="457200"/>
            <a:ext cx="3932237" cy="1600200"/>
          </a:xfrm>
          <a:prstGeom prst="rect">
            <a:avLst/>
          </a:prstGeom>
          <a:noFill/>
          <a:ln>
            <a:noFill/>
          </a:ln>
        </p:spPr>
        <p:txBody>
          <a:bodyPr spcFirstLastPara="1" wrap="square" lIns="0" tIns="45700" rIns="91425" bIns="45700" anchor="b" anchorCtr="0">
            <a:noAutofit/>
          </a:bodyPr>
          <a:lstStyle>
            <a:lvl1pPr lvl="0" algn="ctr">
              <a:lnSpc>
                <a:spcPct val="90000"/>
              </a:lnSpc>
              <a:spcBef>
                <a:spcPts val="0"/>
              </a:spcBef>
              <a:spcAft>
                <a:spcPts val="0"/>
              </a:spcAft>
              <a:buClr>
                <a:schemeClr val="dk1"/>
              </a:buClr>
              <a:buSzPts val="3200"/>
              <a:buFont typeface="Arial"/>
              <a:buNone/>
              <a:defRPr sz="3200">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7" name="Google Shape;87;p86"/>
          <p:cNvSpPr>
            <a:spLocks noGrp="1"/>
          </p:cNvSpPr>
          <p:nvPr>
            <p:ph type="pic" idx="2"/>
          </p:nvPr>
        </p:nvSpPr>
        <p:spPr>
          <a:xfrm>
            <a:off x="5183188" y="987425"/>
            <a:ext cx="6172200" cy="4873625"/>
          </a:xfrm>
          <a:prstGeom prst="rect">
            <a:avLst/>
          </a:prstGeom>
          <a:noFill/>
          <a:ln>
            <a:noFill/>
          </a:ln>
        </p:spPr>
      </p:sp>
      <p:sp>
        <p:nvSpPr>
          <p:cNvPr id="88" name="Google Shape;88;p86"/>
          <p:cNvSpPr txBox="1">
            <a:spLocks noGrp="1"/>
          </p:cNvSpPr>
          <p:nvPr>
            <p:ph type="body" idx="1"/>
          </p:nvPr>
        </p:nvSpPr>
        <p:spPr>
          <a:xfrm>
            <a:off x="839788" y="2057400"/>
            <a:ext cx="3932237" cy="38115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9" name="Google Shape;89;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90" name="Google Shape;90;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91" name="Google Shape;91;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87"/>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4" name="Google Shape;94;p87"/>
          <p:cNvSpPr txBox="1">
            <a:spLocks noGrp="1"/>
          </p:cNvSpPr>
          <p:nvPr>
            <p:ph type="body" idx="1"/>
          </p:nvPr>
        </p:nvSpPr>
        <p:spPr>
          <a:xfrm rot="5400000">
            <a:off x="3318350" y="-1652548"/>
            <a:ext cx="5555299" cy="10932879"/>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5" name="Google Shape;95;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96" name="Google Shape;96;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97" name="Google Shape;97;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88"/>
          <p:cNvSpPr txBox="1">
            <a:spLocks noGrp="1"/>
          </p:cNvSpPr>
          <p:nvPr>
            <p:ph type="title"/>
          </p:nvPr>
        </p:nvSpPr>
        <p:spPr>
          <a:xfrm rot="5400000">
            <a:off x="7414418" y="2237582"/>
            <a:ext cx="5811838" cy="2066925"/>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4000"/>
              <a:buFont typeface="Arial"/>
              <a:buNone/>
              <a:defRPr>
                <a:latin typeface="Swis721 Cn BT" panose="020B0506020202030204" pitchFamily="34" charset="0"/>
                <a:ea typeface="Swis721 Cn BT" panose="020B050602020203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0" name="Google Shape;100;p88"/>
          <p:cNvSpPr txBox="1">
            <a:spLocks noGrp="1"/>
          </p:cNvSpPr>
          <p:nvPr>
            <p:ph type="body" idx="1"/>
          </p:nvPr>
        </p:nvSpPr>
        <p:spPr>
          <a:xfrm rot="5400000">
            <a:off x="2066131" y="-862806"/>
            <a:ext cx="5811838" cy="8267700"/>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Swis721 Cn BT" panose="020B0506020202030204" pitchFamily="34" charset="0"/>
                <a:ea typeface="Swis721 Cn BT" panose="020B0506020202030204" pitchFamily="34" charset="0"/>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1" name="Google Shape;101;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02" name="Google Shape;102;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Swis721 Cn BT" panose="020B0506020202030204" pitchFamily="34" charset="0"/>
                <a:ea typeface="Swis721 Cn BT" panose="020B0506020202030204" pitchFamily="34" charset="0"/>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dirty="0"/>
          </a:p>
        </p:txBody>
      </p:sp>
      <p:sp>
        <p:nvSpPr>
          <p:cNvPr id="103" name="Google Shape;103;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2.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marR="0" lvl="0" algn="ctr"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75"/>
          <p:cNvSpPr txBox="1">
            <a:spLocks noGrp="1"/>
          </p:cNvSpPr>
          <p:nvPr>
            <p:ph type="body" idx="1"/>
          </p:nvPr>
        </p:nvSpPr>
        <p:spPr>
          <a:xfrm>
            <a:off x="844910" y="752242"/>
            <a:ext cx="10932900" cy="5555400"/>
          </a:xfrm>
          <a:prstGeom prst="rect">
            <a:avLst/>
          </a:prstGeom>
          <a:noFill/>
          <a:ln>
            <a:noFill/>
          </a:ln>
        </p:spPr>
        <p:txBody>
          <a:bodyPr spcFirstLastPara="1" wrap="square" lIns="0"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IN" dirty="0"/>
          </a:p>
        </p:txBody>
      </p:sp>
      <p:sp>
        <p:nvSpPr>
          <p:cNvPr id="13" name="Google Shape;13;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IN" dirty="0"/>
          </a:p>
        </p:txBody>
      </p:sp>
      <p:sp>
        <p:nvSpPr>
          <p:cNvPr id="14" name="Google Shape;14;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5" name="Google Shape;15;p75"/>
          <p:cNvSpPr/>
          <p:nvPr/>
        </p:nvSpPr>
        <p:spPr>
          <a:xfrm>
            <a:off x="3616206" y="6571755"/>
            <a:ext cx="8575794" cy="286245"/>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6" name="Google Shape;16;p75"/>
          <p:cNvSpPr/>
          <p:nvPr/>
        </p:nvSpPr>
        <p:spPr>
          <a:xfrm>
            <a:off x="1" y="6574775"/>
            <a:ext cx="9700500" cy="28650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7" name="Google Shape;17;p75"/>
          <p:cNvSpPr txBox="1"/>
          <p:nvPr/>
        </p:nvSpPr>
        <p:spPr>
          <a:xfrm flipH="1">
            <a:off x="844900" y="6564143"/>
            <a:ext cx="4112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Swis721 Cn BT" panose="020B0506020202030204" pitchFamily="34" charset="0"/>
                <a:ea typeface="Arial"/>
                <a:cs typeface="Arial"/>
                <a:sym typeface="Arial"/>
              </a:rPr>
              <a:t>Anti-Money Laundering and Know Your Customer</a:t>
            </a:r>
            <a:endParaRPr dirty="0">
              <a:latin typeface="Swis721 Cn BT" panose="020B0506020202030204" pitchFamily="34" charset="0"/>
            </a:endParaRPr>
          </a:p>
        </p:txBody>
      </p:sp>
      <p:sp>
        <p:nvSpPr>
          <p:cNvPr id="18" name="Google Shape;18;p75"/>
          <p:cNvSpPr txBox="1"/>
          <p:nvPr/>
        </p:nvSpPr>
        <p:spPr>
          <a:xfrm flipH="1">
            <a:off x="4962706" y="6567586"/>
            <a:ext cx="22453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Swis721 Cn BT" panose="020B0506020202030204" pitchFamily="34" charset="0"/>
                <a:ea typeface="Arial"/>
                <a:cs typeface="Arial"/>
                <a:sym typeface="Arial"/>
              </a:rPr>
              <a:t> Company Name</a:t>
            </a:r>
            <a:endParaRPr dirty="0">
              <a:latin typeface="Swis721 Cn BT" panose="020B0506020202030204" pitchFamily="34" charset="0"/>
            </a:endParaRPr>
          </a:p>
        </p:txBody>
      </p:sp>
      <p:sp>
        <p:nvSpPr>
          <p:cNvPr id="19" name="Google Shape;19;p75"/>
          <p:cNvSpPr txBox="1"/>
          <p:nvPr/>
        </p:nvSpPr>
        <p:spPr>
          <a:xfrm flipH="1">
            <a:off x="10015222" y="6569330"/>
            <a:ext cx="224536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Swis721 Cn BT" panose="020B0506020202030204" pitchFamily="34" charset="0"/>
                <a:ea typeface="Arial"/>
                <a:cs typeface="Arial"/>
                <a:sym typeface="Arial"/>
              </a:rPr>
              <a:t> Trainer Name</a:t>
            </a:r>
            <a:endParaRPr dirty="0">
              <a:latin typeface="Swis721 Cn BT" panose="020B0506020202030204" pitchFamily="34" charset="0"/>
            </a:endParaRPr>
          </a:p>
        </p:txBody>
      </p:sp>
      <p:pic>
        <p:nvPicPr>
          <p:cNvPr id="20" name="Google Shape;20;p75"/>
          <p:cNvPicPr preferRelativeResize="0"/>
          <p:nvPr/>
        </p:nvPicPr>
        <p:blipFill rotWithShape="1">
          <a:blip r:embed="rId24">
            <a:alphaModFix/>
          </a:blip>
          <a:srcRect l="-306160" t="110430" r="306159" b="-110430"/>
          <a:stretch/>
        </p:blipFill>
        <p:spPr>
          <a:xfrm>
            <a:off x="5405438" y="2628900"/>
            <a:ext cx="1381125" cy="1600200"/>
          </a:xfrm>
          <a:prstGeom prst="rect">
            <a:avLst/>
          </a:prstGeom>
          <a:noFill/>
          <a:ln>
            <a:noFill/>
          </a:ln>
        </p:spPr>
      </p:pic>
      <p:pic>
        <p:nvPicPr>
          <p:cNvPr id="21" name="Google Shape;21;p75"/>
          <p:cNvPicPr preferRelativeResize="0"/>
          <p:nvPr/>
        </p:nvPicPr>
        <p:blipFill>
          <a:blip r:embed="rId24">
            <a:alphaModFix/>
          </a:blip>
          <a:stretch>
            <a:fillRect/>
          </a:stretch>
        </p:blipFill>
        <p:spPr>
          <a:xfrm>
            <a:off x="0" y="0"/>
            <a:ext cx="985520" cy="1016000"/>
          </a:xfrm>
          <a:prstGeom prst="rect">
            <a:avLst/>
          </a:prstGeom>
          <a:noFill/>
          <a:ln>
            <a:noFill/>
          </a:ln>
        </p:spPr>
      </p:pic>
      <p:sp>
        <p:nvSpPr>
          <p:cNvPr id="2" name="Rectangle 1">
            <a:extLst>
              <a:ext uri="{FF2B5EF4-FFF2-40B4-BE49-F238E27FC236}">
                <a16:creationId xmlns:a16="http://schemas.microsoft.com/office/drawing/2014/main" id="{7A323AAB-1144-7DCE-2342-ABBD6B218834}"/>
              </a:ext>
            </a:extLst>
          </p:cNvPr>
          <p:cNvSpPr/>
          <p:nvPr userDrawn="1"/>
        </p:nvSpPr>
        <p:spPr>
          <a:xfrm>
            <a:off x="11247119" y="1"/>
            <a:ext cx="985521" cy="924560"/>
          </a:xfrm>
          <a:prstGeom prst="rect">
            <a:avLst/>
          </a:prstGeom>
          <a:solidFill>
            <a:srgbClr val="0154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Your Company Logo</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102"/>
          <p:cNvSpPr txBox="1">
            <a:spLocks noGrp="1"/>
          </p:cNvSpPr>
          <p:nvPr>
            <p:ph type="title"/>
          </p:nvPr>
        </p:nvSpPr>
        <p:spPr>
          <a:xfrm>
            <a:off x="838200" y="171321"/>
            <a:ext cx="10515600" cy="72682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83" name="Google Shape;183;p102"/>
          <p:cNvSpPr txBox="1">
            <a:spLocks noGrp="1"/>
          </p:cNvSpPr>
          <p:nvPr>
            <p:ph type="body" idx="1"/>
          </p:nvPr>
        </p:nvSpPr>
        <p:spPr>
          <a:xfrm>
            <a:off x="838200" y="1380879"/>
            <a:ext cx="10515600" cy="479608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84" name="Google Shape;184;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N" dirty="0"/>
          </a:p>
        </p:txBody>
      </p:sp>
      <p:sp>
        <p:nvSpPr>
          <p:cNvPr id="185" name="Google Shape;185;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N" dirty="0"/>
          </a:p>
        </p:txBody>
      </p:sp>
      <p:sp>
        <p:nvSpPr>
          <p:cNvPr id="186" name="Google Shape;186;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87" name="Google Shape;187;p102"/>
          <p:cNvSpPr/>
          <p:nvPr/>
        </p:nvSpPr>
        <p:spPr>
          <a:xfrm>
            <a:off x="8685213" y="6645275"/>
            <a:ext cx="3506787" cy="212725"/>
          </a:xfrm>
          <a:prstGeom prst="rect">
            <a:avLst/>
          </a:prstGeom>
          <a:solidFill>
            <a:srgbClr val="21B3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dirty="0">
              <a:solidFill>
                <a:schemeClr val="lt1"/>
              </a:solidFill>
              <a:latin typeface="Swis721 Cn BT" panose="020B0506020202030204" pitchFamily="34" charset="0"/>
              <a:ea typeface="Arial"/>
              <a:cs typeface="Arial"/>
              <a:sym typeface="Arial"/>
            </a:endParaRPr>
          </a:p>
        </p:txBody>
      </p:sp>
      <p:sp>
        <p:nvSpPr>
          <p:cNvPr id="188" name="Google Shape;188;p102"/>
          <p:cNvSpPr/>
          <p:nvPr/>
        </p:nvSpPr>
        <p:spPr>
          <a:xfrm>
            <a:off x="-7644" y="6645275"/>
            <a:ext cx="8710613" cy="212725"/>
          </a:xfrm>
          <a:prstGeom prst="rect">
            <a:avLst/>
          </a:prstGeom>
          <a:solidFill>
            <a:srgbClr val="0079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dirty="0">
                <a:solidFill>
                  <a:schemeClr val="lt1"/>
                </a:solidFill>
                <a:latin typeface="Swis721 Cn BT" panose="020B0506020202030204" pitchFamily="34" charset="0"/>
                <a:ea typeface="Arial"/>
                <a:cs typeface="Arial"/>
                <a:sym typeface="Arial"/>
              </a:rPr>
              <a:t>      © Creating Impact Training &amp; Development</a:t>
            </a:r>
            <a:endParaRPr dirty="0">
              <a:latin typeface="Swis721 Cn BT" panose="020B0506020202030204" pitchFamily="34" charset="0"/>
            </a:endParaRPr>
          </a:p>
        </p:txBody>
      </p:sp>
      <p:pic>
        <p:nvPicPr>
          <p:cNvPr id="189" name="Google Shape;189;p102"/>
          <p:cNvPicPr preferRelativeResize="0"/>
          <p:nvPr/>
        </p:nvPicPr>
        <p:blipFill rotWithShape="1">
          <a:blip r:embed="rId21">
            <a:alphaModFix/>
          </a:blip>
          <a:srcRect/>
          <a:stretch/>
        </p:blipFill>
        <p:spPr>
          <a:xfrm>
            <a:off x="10419410" y="17756"/>
            <a:ext cx="1763712" cy="11541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3.jp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26.jpg"/><Relationship Id="rId9"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freelancetrainings.com/" TargetMode="External"/><Relationship Id="rId3" Type="http://schemas.openxmlformats.org/officeDocument/2006/relationships/image" Target="../media/image38.jpg"/><Relationship Id="rId7" Type="http://schemas.openxmlformats.org/officeDocument/2006/relationships/hyperlink" Target="mailto:Hello@freelancetraining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png"/><Relationship Id="rId5" Type="http://schemas.openxmlformats.org/officeDocument/2006/relationships/image" Target="../media/image40.png"/><Relationship Id="rId10" Type="http://schemas.openxmlformats.org/officeDocument/2006/relationships/image" Target="../media/image43.jpg"/><Relationship Id="rId4" Type="http://schemas.openxmlformats.org/officeDocument/2006/relationships/image" Target="../media/image39.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
          <p:cNvSpPr txBox="1">
            <a:spLocks noGrp="1"/>
          </p:cNvSpPr>
          <p:nvPr>
            <p:ph type="ctrTitle"/>
          </p:nvPr>
        </p:nvSpPr>
        <p:spPr>
          <a:xfrm>
            <a:off x="422487" y="5746299"/>
            <a:ext cx="10955547" cy="699279"/>
          </a:xfrm>
          <a:prstGeom prst="rect">
            <a:avLst/>
          </a:prstGeom>
          <a:noFill/>
          <a:ln>
            <a:noFill/>
          </a:ln>
        </p:spPr>
        <p:txBody>
          <a:bodyPr spcFirstLastPara="1" wrap="square" lIns="0" tIns="468000" rIns="91425" bIns="468000" anchor="ctr" anchorCtr="0">
            <a:noAutofit/>
          </a:bodyPr>
          <a:lstStyle/>
          <a:p>
            <a:pPr marL="0" lvl="0" indent="0" algn="ctr" rtl="0">
              <a:lnSpc>
                <a:spcPct val="90000"/>
              </a:lnSpc>
              <a:spcBef>
                <a:spcPts val="0"/>
              </a:spcBef>
              <a:spcAft>
                <a:spcPts val="0"/>
              </a:spcAft>
              <a:buClr>
                <a:schemeClr val="dk1"/>
              </a:buClr>
              <a:buSzPts val="3400"/>
              <a:buFont typeface="Arial"/>
              <a:buNone/>
            </a:pPr>
            <a:r>
              <a:rPr lang="en-US" sz="2800" b="1" dirty="0">
                <a:latin typeface="Swis721 Cn BT" panose="020B0506020202030204" pitchFamily="34" charset="0"/>
              </a:rPr>
              <a:t>Anti Money laundering  and Know Your  Customer India 2023</a:t>
            </a:r>
            <a:endParaRPr sz="2800" b="1" dirty="0">
              <a:latin typeface="Swis721 Cn BT" panose="020B0506020202030204" pitchFamily="34" charset="0"/>
            </a:endParaRPr>
          </a:p>
        </p:txBody>
      </p:sp>
      <p:pic>
        <p:nvPicPr>
          <p:cNvPr id="313" name="Google Shape;313;p1"/>
          <p:cNvPicPr preferRelativeResize="0"/>
          <p:nvPr/>
        </p:nvPicPr>
        <p:blipFill rotWithShape="1">
          <a:blip r:embed="rId3">
            <a:alphaModFix/>
          </a:blip>
          <a:srcRect t="15652" b="15651"/>
          <a:stretch/>
        </p:blipFill>
        <p:spPr>
          <a:xfrm>
            <a:off x="0" y="0"/>
            <a:ext cx="12192000" cy="5590570"/>
          </a:xfrm>
          <a:prstGeom prst="rect">
            <a:avLst/>
          </a:prstGeom>
          <a:noFill/>
          <a:ln>
            <a:noFill/>
          </a:ln>
        </p:spPr>
      </p:pic>
      <p:pic>
        <p:nvPicPr>
          <p:cNvPr id="314" name="Google Shape;314;p1"/>
          <p:cNvPicPr preferRelativeResize="0"/>
          <p:nvPr/>
        </p:nvPicPr>
        <p:blipFill>
          <a:blip r:embed="rId4">
            <a:alphaModFix/>
          </a:blip>
          <a:stretch>
            <a:fillRect/>
          </a:stretch>
        </p:blipFill>
        <p:spPr>
          <a:xfrm>
            <a:off x="76200" y="5572613"/>
            <a:ext cx="985521" cy="924560"/>
          </a:xfrm>
          <a:prstGeom prst="rect">
            <a:avLst/>
          </a:prstGeom>
          <a:noFill/>
          <a:ln>
            <a:noFill/>
          </a:ln>
        </p:spPr>
      </p:pic>
      <p:sp>
        <p:nvSpPr>
          <p:cNvPr id="2" name="Rectangle 1">
            <a:extLst>
              <a:ext uri="{FF2B5EF4-FFF2-40B4-BE49-F238E27FC236}">
                <a16:creationId xmlns:a16="http://schemas.microsoft.com/office/drawing/2014/main" id="{317F7572-3D0A-8BD7-980A-39C467EFDD06}"/>
              </a:ext>
            </a:extLst>
          </p:cNvPr>
          <p:cNvSpPr/>
          <p:nvPr/>
        </p:nvSpPr>
        <p:spPr>
          <a:xfrm>
            <a:off x="11206479" y="5627042"/>
            <a:ext cx="985521" cy="924560"/>
          </a:xfrm>
          <a:prstGeom prst="rect">
            <a:avLst/>
          </a:prstGeom>
          <a:solidFill>
            <a:srgbClr val="0154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Your Company Logo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29"/>
          <p:cNvPicPr preferRelativeResize="0"/>
          <p:nvPr/>
        </p:nvPicPr>
        <p:blipFill rotWithShape="1">
          <a:blip r:embed="rId3">
            <a:alphaModFix/>
          </a:blip>
          <a:srcRect/>
          <a:stretch/>
        </p:blipFill>
        <p:spPr>
          <a:xfrm>
            <a:off x="1036320" y="770079"/>
            <a:ext cx="9390743" cy="3230431"/>
          </a:xfrm>
          <a:prstGeom prst="rect">
            <a:avLst/>
          </a:prstGeom>
          <a:noFill/>
          <a:ln>
            <a:noFill/>
          </a:ln>
        </p:spPr>
      </p:pic>
      <p:pic>
        <p:nvPicPr>
          <p:cNvPr id="626" name="Google Shape;626;p29"/>
          <p:cNvPicPr preferRelativeResize="0"/>
          <p:nvPr/>
        </p:nvPicPr>
        <p:blipFill rotWithShape="1">
          <a:blip r:embed="rId4">
            <a:alphaModFix/>
          </a:blip>
          <a:srcRect/>
          <a:stretch/>
        </p:blipFill>
        <p:spPr>
          <a:xfrm>
            <a:off x="5126840" y="3520793"/>
            <a:ext cx="5459880" cy="2921649"/>
          </a:xfrm>
          <a:prstGeom prst="rect">
            <a:avLst/>
          </a:prstGeom>
          <a:noFill/>
          <a:ln>
            <a:noFill/>
          </a:ln>
        </p:spPr>
      </p:pic>
      <p:sp>
        <p:nvSpPr>
          <p:cNvPr id="627" name="Google Shape;627;p29"/>
          <p:cNvSpPr txBox="1"/>
          <p:nvPr/>
        </p:nvSpPr>
        <p:spPr>
          <a:xfrm>
            <a:off x="63751" y="5983069"/>
            <a:ext cx="20841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Swis721 Cn BT" panose="020B0506020202030204" pitchFamily="34" charset="0"/>
                <a:sym typeface="Arial"/>
              </a:rPr>
              <a:t>Source: </a:t>
            </a:r>
            <a:r>
              <a:rPr lang="en-US" sz="1800" dirty="0" err="1">
                <a:solidFill>
                  <a:schemeClr val="dk1"/>
                </a:solidFill>
                <a:latin typeface="Swis721 Cn BT" panose="020B0506020202030204" pitchFamily="34" charset="0"/>
                <a:sym typeface="Arial"/>
              </a:rPr>
              <a:t>BusinessLine</a:t>
            </a:r>
            <a:endParaRPr sz="1800" dirty="0">
              <a:solidFill>
                <a:schemeClr val="dk1"/>
              </a:solidFill>
              <a:latin typeface="Swis721 Cn BT" panose="020B0506020202030204" pitchFamily="34" charset="0"/>
              <a:sym typeface="Arial"/>
            </a:endParaRPr>
          </a:p>
          <a:p>
            <a:pPr marL="0" marR="0" lvl="0" indent="0" algn="l" rtl="0">
              <a:spcBef>
                <a:spcPts val="0"/>
              </a:spcBef>
              <a:spcAft>
                <a:spcPts val="0"/>
              </a:spcAft>
              <a:buNone/>
            </a:pPr>
            <a:endParaRPr sz="1800" dirty="0">
              <a:solidFill>
                <a:schemeClr val="dk1"/>
              </a:solidFill>
              <a:latin typeface="Swis721 Cn BT" panose="020B050602020203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2"/>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dirty="0"/>
              <a:t>PMLA- 2002 Indian Framework</a:t>
            </a:r>
            <a:endParaRPr dirty="0"/>
          </a:p>
        </p:txBody>
      </p:sp>
      <p:sp>
        <p:nvSpPr>
          <p:cNvPr id="649" name="Google Shape;649;p32"/>
          <p:cNvSpPr txBox="1">
            <a:spLocks noGrp="1"/>
          </p:cNvSpPr>
          <p:nvPr>
            <p:ph type="body" idx="1"/>
          </p:nvPr>
        </p:nvSpPr>
        <p:spPr>
          <a:xfrm>
            <a:off x="-1" y="1036242"/>
            <a:ext cx="7700211" cy="5572035"/>
          </a:xfrm>
          <a:prstGeom prst="rect">
            <a:avLst/>
          </a:prstGeom>
          <a:noFill/>
          <a:ln>
            <a:noFill/>
          </a:ln>
        </p:spPr>
        <p:txBody>
          <a:bodyPr spcFirstLastPara="1" wrap="square" lIns="0" tIns="45700" rIns="91425" bIns="45700" anchor="ctr" anchorCtr="0">
            <a:noAutofit/>
          </a:bodyPr>
          <a:lstStyle/>
          <a:p>
            <a:pPr marL="901700" lvl="1" indent="-276225" algn="l" rtl="0">
              <a:lnSpc>
                <a:spcPct val="100000"/>
              </a:lnSpc>
              <a:spcBef>
                <a:spcPts val="0"/>
              </a:spcBef>
              <a:spcAft>
                <a:spcPts val="0"/>
              </a:spcAft>
              <a:buClr>
                <a:schemeClr val="dk1"/>
              </a:buClr>
              <a:buSzPts val="2200"/>
              <a:buChar char="•"/>
            </a:pPr>
            <a:r>
              <a:rPr lang="en-US" dirty="0">
                <a:latin typeface="Swis721 Cn BT" panose="020B0506020202030204" pitchFamily="34" charset="0"/>
              </a:rPr>
              <a:t>Money Laundering Offense</a:t>
            </a:r>
            <a:endParaRPr dirty="0">
              <a:latin typeface="Swis721 Cn BT" panose="020B0506020202030204" pitchFamily="34" charset="0"/>
            </a:endParaRPr>
          </a:p>
          <a:p>
            <a:pPr marL="901700" lvl="1" indent="-276225" algn="l" rtl="0">
              <a:lnSpc>
                <a:spcPct val="100000"/>
              </a:lnSpc>
              <a:spcBef>
                <a:spcPts val="2400"/>
              </a:spcBef>
              <a:spcAft>
                <a:spcPts val="0"/>
              </a:spcAft>
              <a:buClr>
                <a:schemeClr val="dk1"/>
              </a:buClr>
              <a:buSzPts val="2200"/>
              <a:buChar char="•"/>
            </a:pPr>
            <a:r>
              <a:rPr lang="en-US" dirty="0">
                <a:latin typeface="Swis721 Cn BT" panose="020B0506020202030204" pitchFamily="34" charset="0"/>
              </a:rPr>
              <a:t>Scheduled Offenses</a:t>
            </a:r>
            <a:endParaRPr dirty="0">
              <a:latin typeface="Swis721 Cn BT" panose="020B0506020202030204" pitchFamily="34" charset="0"/>
            </a:endParaRPr>
          </a:p>
          <a:p>
            <a:pPr marL="901700" lvl="1" indent="-276225" algn="l" rtl="0">
              <a:lnSpc>
                <a:spcPct val="100000"/>
              </a:lnSpc>
              <a:spcBef>
                <a:spcPts val="2400"/>
              </a:spcBef>
              <a:spcAft>
                <a:spcPts val="0"/>
              </a:spcAft>
              <a:buClr>
                <a:schemeClr val="dk1"/>
              </a:buClr>
              <a:buSzPts val="2200"/>
              <a:buChar char="•"/>
            </a:pPr>
            <a:r>
              <a:rPr lang="en-US" dirty="0">
                <a:latin typeface="Swis721 Cn BT" panose="020B0506020202030204" pitchFamily="34" charset="0"/>
              </a:rPr>
              <a:t>Appointed Authorities</a:t>
            </a:r>
            <a:endParaRPr dirty="0">
              <a:latin typeface="Swis721 Cn BT" panose="020B0506020202030204" pitchFamily="34" charset="0"/>
            </a:endParaRPr>
          </a:p>
          <a:p>
            <a:pPr marL="901700" lvl="1" indent="-276225" algn="l" rtl="0">
              <a:lnSpc>
                <a:spcPct val="100000"/>
              </a:lnSpc>
              <a:spcBef>
                <a:spcPts val="2400"/>
              </a:spcBef>
              <a:spcAft>
                <a:spcPts val="0"/>
              </a:spcAft>
              <a:buClr>
                <a:schemeClr val="dk1"/>
              </a:buClr>
              <a:buSzPts val="2200"/>
              <a:buChar char="•"/>
            </a:pPr>
            <a:r>
              <a:rPr lang="en-US" dirty="0">
                <a:latin typeface="Swis721 Cn BT" panose="020B0506020202030204" pitchFamily="34" charset="0"/>
              </a:rPr>
              <a:t>Investigation and Enforcement</a:t>
            </a:r>
            <a:endParaRPr dirty="0">
              <a:latin typeface="Swis721 Cn BT" panose="020B0506020202030204" pitchFamily="34" charset="0"/>
            </a:endParaRPr>
          </a:p>
          <a:p>
            <a:pPr marL="901700" lvl="1" indent="-276225" algn="l" rtl="0">
              <a:lnSpc>
                <a:spcPct val="100000"/>
              </a:lnSpc>
              <a:spcBef>
                <a:spcPts val="2400"/>
              </a:spcBef>
              <a:spcAft>
                <a:spcPts val="0"/>
              </a:spcAft>
              <a:buClr>
                <a:schemeClr val="dk1"/>
              </a:buClr>
              <a:buSzPts val="2200"/>
              <a:buChar char="•"/>
            </a:pPr>
            <a:r>
              <a:rPr lang="en-US" dirty="0">
                <a:latin typeface="Swis721 Cn BT" panose="020B0506020202030204" pitchFamily="34" charset="0"/>
              </a:rPr>
              <a:t>Attachment and Confiscation of Property</a:t>
            </a:r>
            <a:endParaRPr dirty="0">
              <a:latin typeface="Swis721 Cn BT" panose="020B0506020202030204" pitchFamily="34" charset="0"/>
            </a:endParaRPr>
          </a:p>
          <a:p>
            <a:pPr marL="901700" lvl="1" indent="-276225" algn="l" rtl="0">
              <a:lnSpc>
                <a:spcPct val="100000"/>
              </a:lnSpc>
              <a:spcBef>
                <a:spcPts val="2400"/>
              </a:spcBef>
              <a:spcAft>
                <a:spcPts val="0"/>
              </a:spcAft>
              <a:buClr>
                <a:schemeClr val="dk1"/>
              </a:buClr>
              <a:buSzPts val="2200"/>
              <a:buChar char="•"/>
            </a:pPr>
            <a:r>
              <a:rPr lang="en-US" dirty="0">
                <a:latin typeface="Swis721 Cn BT" panose="020B0506020202030204" pitchFamily="34" charset="0"/>
              </a:rPr>
              <a:t>Obligations of Reporting Entities</a:t>
            </a:r>
            <a:endParaRPr dirty="0">
              <a:latin typeface="Swis721 Cn BT" panose="020B0506020202030204" pitchFamily="34" charset="0"/>
            </a:endParaRPr>
          </a:p>
          <a:p>
            <a:pPr marL="901700" lvl="1" indent="-276225" algn="l" rtl="0">
              <a:lnSpc>
                <a:spcPct val="100000"/>
              </a:lnSpc>
              <a:spcBef>
                <a:spcPts val="2400"/>
              </a:spcBef>
              <a:spcAft>
                <a:spcPts val="0"/>
              </a:spcAft>
              <a:buClr>
                <a:schemeClr val="dk1"/>
              </a:buClr>
              <a:buSzPts val="2200"/>
              <a:buChar char="•"/>
            </a:pPr>
            <a:r>
              <a:rPr lang="en-US" dirty="0">
                <a:latin typeface="Swis721 Cn BT" panose="020B0506020202030204" pitchFamily="34" charset="0"/>
              </a:rPr>
              <a:t>International Cooperation</a:t>
            </a:r>
            <a:endParaRPr dirty="0">
              <a:latin typeface="Swis721 Cn BT" panose="020B0506020202030204" pitchFamily="34" charset="0"/>
            </a:endParaRPr>
          </a:p>
          <a:p>
            <a:pPr marL="901700" lvl="1" indent="-276225" algn="l" rtl="0">
              <a:lnSpc>
                <a:spcPct val="100000"/>
              </a:lnSpc>
              <a:spcBef>
                <a:spcPts val="2400"/>
              </a:spcBef>
              <a:spcAft>
                <a:spcPts val="0"/>
              </a:spcAft>
              <a:buClr>
                <a:schemeClr val="dk1"/>
              </a:buClr>
              <a:buSzPts val="2200"/>
              <a:buChar char="•"/>
            </a:pPr>
            <a:r>
              <a:rPr lang="en-US" dirty="0">
                <a:latin typeface="Swis721 Cn BT" panose="020B0506020202030204" pitchFamily="34" charset="0"/>
              </a:rPr>
              <a:t>Penalties and Punishments</a:t>
            </a:r>
            <a:endParaRPr dirty="0">
              <a:latin typeface="Swis721 Cn BT" panose="020B0506020202030204" pitchFamily="34" charset="0"/>
            </a:endParaRPr>
          </a:p>
        </p:txBody>
      </p:sp>
      <p:pic>
        <p:nvPicPr>
          <p:cNvPr id="650" name="Google Shape;650;p32"/>
          <p:cNvPicPr preferRelativeResize="0"/>
          <p:nvPr/>
        </p:nvPicPr>
        <p:blipFill rotWithShape="1">
          <a:blip r:embed="rId3">
            <a:alphaModFix/>
          </a:blip>
          <a:srcRect l="3959" t="9126" r="4765" b="5088"/>
          <a:stretch/>
        </p:blipFill>
        <p:spPr>
          <a:xfrm>
            <a:off x="6472989" y="1442628"/>
            <a:ext cx="4876800" cy="39727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dirty="0"/>
              <a:t>Process of Reporting By Banks</a:t>
            </a:r>
            <a:endParaRPr dirty="0"/>
          </a:p>
        </p:txBody>
      </p:sp>
      <p:pic>
        <p:nvPicPr>
          <p:cNvPr id="667" name="Google Shape;667;p34"/>
          <p:cNvPicPr preferRelativeResize="0"/>
          <p:nvPr/>
        </p:nvPicPr>
        <p:blipFill rotWithShape="1">
          <a:blip r:embed="rId3">
            <a:alphaModFix/>
          </a:blip>
          <a:srcRect t="34574" b="16898"/>
          <a:stretch/>
        </p:blipFill>
        <p:spPr>
          <a:xfrm>
            <a:off x="695454" y="1902942"/>
            <a:ext cx="10801090" cy="3687748"/>
          </a:xfrm>
          <a:prstGeom prst="rect">
            <a:avLst/>
          </a:prstGeom>
          <a:noFill/>
          <a:ln>
            <a:noFill/>
          </a:ln>
        </p:spPr>
      </p:pic>
      <p:sp>
        <p:nvSpPr>
          <p:cNvPr id="668" name="Google Shape;668;p34"/>
          <p:cNvSpPr txBox="1"/>
          <p:nvPr/>
        </p:nvSpPr>
        <p:spPr>
          <a:xfrm>
            <a:off x="957175" y="1796147"/>
            <a:ext cx="1667168" cy="609146"/>
          </a:xfrm>
          <a:prstGeom prst="rect">
            <a:avLst/>
          </a:prstGeom>
          <a:noFill/>
          <a:ln>
            <a:noFill/>
          </a:ln>
        </p:spPr>
        <p:txBody>
          <a:bodyPr spcFirstLastPara="1" wrap="square" lIns="0" tIns="0" rIns="0" bIns="0" anchor="ctr" anchorCtr="0">
            <a:noAutofit/>
          </a:bodyPr>
          <a:lstStyle/>
          <a:p>
            <a:pPr marL="0" marR="0" lvl="1" indent="0" algn="ctr" rtl="0">
              <a:spcBef>
                <a:spcPts val="0"/>
              </a:spcBef>
              <a:spcAft>
                <a:spcPts val="0"/>
              </a:spcAft>
              <a:buNone/>
            </a:pPr>
            <a:r>
              <a:rPr lang="en-US" sz="1800" b="0" i="0" u="none" strike="noStrike" cap="none" dirty="0">
                <a:solidFill>
                  <a:schemeClr val="dk1"/>
                </a:solidFill>
                <a:latin typeface="Swis721 Cn BT" panose="020B0506020202030204" pitchFamily="34" charset="0"/>
                <a:sym typeface="Arial"/>
              </a:rPr>
              <a:t>Threshold for Reporting</a:t>
            </a:r>
            <a:endParaRPr dirty="0">
              <a:latin typeface="Swis721 Cn BT" panose="020B0506020202030204" pitchFamily="34" charset="0"/>
            </a:endParaRPr>
          </a:p>
        </p:txBody>
      </p:sp>
      <p:sp>
        <p:nvSpPr>
          <p:cNvPr id="669" name="Google Shape;669;p34"/>
          <p:cNvSpPr txBox="1"/>
          <p:nvPr/>
        </p:nvSpPr>
        <p:spPr>
          <a:xfrm>
            <a:off x="2233772" y="5266954"/>
            <a:ext cx="2166803" cy="479670"/>
          </a:xfrm>
          <a:prstGeom prst="rect">
            <a:avLst/>
          </a:prstGeom>
          <a:noFill/>
          <a:ln>
            <a:noFill/>
          </a:ln>
        </p:spPr>
        <p:txBody>
          <a:bodyPr spcFirstLastPara="1" wrap="square" lIns="0" tIns="0" rIns="0" bIns="0" anchor="ctr" anchorCtr="0">
            <a:noAutofit/>
          </a:bodyPr>
          <a:lstStyle/>
          <a:p>
            <a:pPr marL="0" marR="0" lvl="1" indent="0" algn="ctr" rtl="0">
              <a:spcBef>
                <a:spcPts val="0"/>
              </a:spcBef>
              <a:spcAft>
                <a:spcPts val="0"/>
              </a:spcAft>
              <a:buNone/>
            </a:pPr>
            <a:r>
              <a:rPr lang="en-US" sz="1800" b="0" i="0" u="none" strike="noStrike" cap="none" dirty="0">
                <a:solidFill>
                  <a:schemeClr val="dk1"/>
                </a:solidFill>
                <a:latin typeface="Swis721 Cn BT" panose="020B0506020202030204" pitchFamily="34" charset="0"/>
                <a:sym typeface="Arial"/>
              </a:rPr>
              <a:t>Identification of Suspicious Transactions</a:t>
            </a:r>
            <a:endParaRPr dirty="0">
              <a:latin typeface="Swis721 Cn BT" panose="020B0506020202030204" pitchFamily="34" charset="0"/>
            </a:endParaRPr>
          </a:p>
        </p:txBody>
      </p:sp>
      <p:sp>
        <p:nvSpPr>
          <p:cNvPr id="670" name="Google Shape;670;p34"/>
          <p:cNvSpPr txBox="1"/>
          <p:nvPr/>
        </p:nvSpPr>
        <p:spPr>
          <a:xfrm>
            <a:off x="3445380" y="1747008"/>
            <a:ext cx="2337427" cy="675534"/>
          </a:xfrm>
          <a:prstGeom prst="rect">
            <a:avLst/>
          </a:prstGeom>
          <a:noFill/>
          <a:ln>
            <a:noFill/>
          </a:ln>
        </p:spPr>
        <p:txBody>
          <a:bodyPr spcFirstLastPara="1" wrap="square" lIns="0" tIns="0" rIns="0" bIns="0" anchor="ctr" anchorCtr="0">
            <a:noAutofit/>
          </a:bodyPr>
          <a:lstStyle/>
          <a:p>
            <a:pPr marL="0" marR="0" lvl="1" indent="0" algn="ctr" rtl="0">
              <a:spcBef>
                <a:spcPts val="0"/>
              </a:spcBef>
              <a:spcAft>
                <a:spcPts val="0"/>
              </a:spcAft>
              <a:buNone/>
            </a:pPr>
            <a:r>
              <a:rPr lang="en-US" sz="1800" b="0" i="0" u="none" strike="noStrike" cap="none" dirty="0">
                <a:solidFill>
                  <a:schemeClr val="dk1"/>
                </a:solidFill>
                <a:latin typeface="Swis721 Cn BT" panose="020B0506020202030204" pitchFamily="34" charset="0"/>
                <a:sym typeface="Arial"/>
              </a:rPr>
              <a:t>Suspicious Transaction Report (STR)</a:t>
            </a:r>
            <a:endParaRPr dirty="0">
              <a:latin typeface="Swis721 Cn BT" panose="020B0506020202030204" pitchFamily="34" charset="0"/>
            </a:endParaRPr>
          </a:p>
        </p:txBody>
      </p:sp>
      <p:sp>
        <p:nvSpPr>
          <p:cNvPr id="671" name="Google Shape;671;p34"/>
          <p:cNvSpPr txBox="1"/>
          <p:nvPr/>
        </p:nvSpPr>
        <p:spPr>
          <a:xfrm>
            <a:off x="5459374" y="5157686"/>
            <a:ext cx="1273250" cy="618244"/>
          </a:xfrm>
          <a:prstGeom prst="rect">
            <a:avLst/>
          </a:prstGeom>
          <a:noFill/>
          <a:ln>
            <a:noFill/>
          </a:ln>
        </p:spPr>
        <p:txBody>
          <a:bodyPr spcFirstLastPara="1" wrap="square" lIns="0" tIns="0" rIns="0" bIns="0" anchor="ctr" anchorCtr="0">
            <a:noAutofit/>
          </a:bodyPr>
          <a:lstStyle/>
          <a:p>
            <a:pPr marL="0" marR="0" lvl="1" indent="0" algn="ctr" rtl="0">
              <a:spcBef>
                <a:spcPts val="0"/>
              </a:spcBef>
              <a:spcAft>
                <a:spcPts val="0"/>
              </a:spcAft>
              <a:buNone/>
            </a:pPr>
            <a:r>
              <a:rPr lang="en-US" sz="1800" b="0" i="0" u="none" strike="noStrike" cap="none" dirty="0">
                <a:solidFill>
                  <a:schemeClr val="dk1"/>
                </a:solidFill>
                <a:latin typeface="Swis721 Cn BT" panose="020B0506020202030204" pitchFamily="34" charset="0"/>
                <a:sym typeface="Arial"/>
              </a:rPr>
              <a:t>Immediate Reporting</a:t>
            </a:r>
            <a:endParaRPr dirty="0">
              <a:latin typeface="Swis721 Cn BT" panose="020B0506020202030204" pitchFamily="34" charset="0"/>
            </a:endParaRPr>
          </a:p>
        </p:txBody>
      </p:sp>
      <p:sp>
        <p:nvSpPr>
          <p:cNvPr id="672" name="Google Shape;672;p34"/>
          <p:cNvSpPr txBox="1"/>
          <p:nvPr/>
        </p:nvSpPr>
        <p:spPr>
          <a:xfrm>
            <a:off x="6603844" y="1812686"/>
            <a:ext cx="1697226" cy="577969"/>
          </a:xfrm>
          <a:prstGeom prst="rect">
            <a:avLst/>
          </a:prstGeom>
          <a:noFill/>
          <a:ln>
            <a:noFill/>
          </a:ln>
        </p:spPr>
        <p:txBody>
          <a:bodyPr spcFirstLastPara="1" wrap="square" lIns="0" tIns="0" rIns="0" bIns="0" anchor="ctr" anchorCtr="0">
            <a:noAutofit/>
          </a:bodyPr>
          <a:lstStyle/>
          <a:p>
            <a:pPr marL="0" marR="0" lvl="1" indent="0" algn="ctr" rtl="0">
              <a:spcBef>
                <a:spcPts val="0"/>
              </a:spcBef>
              <a:spcAft>
                <a:spcPts val="0"/>
              </a:spcAft>
              <a:buNone/>
            </a:pPr>
            <a:r>
              <a:rPr lang="en-US" sz="1800" b="0" i="0" u="none" strike="noStrike" cap="none" dirty="0">
                <a:solidFill>
                  <a:schemeClr val="dk1"/>
                </a:solidFill>
                <a:latin typeface="Swis721 Cn BT" panose="020B0506020202030204" pitchFamily="34" charset="0"/>
                <a:sym typeface="Arial"/>
              </a:rPr>
              <a:t>Timelines for Reporting</a:t>
            </a:r>
            <a:endParaRPr dirty="0">
              <a:latin typeface="Swis721 Cn BT" panose="020B0506020202030204" pitchFamily="34" charset="0"/>
            </a:endParaRPr>
          </a:p>
        </p:txBody>
      </p:sp>
      <p:sp>
        <p:nvSpPr>
          <p:cNvPr id="673" name="Google Shape;673;p34"/>
          <p:cNvSpPr txBox="1"/>
          <p:nvPr/>
        </p:nvSpPr>
        <p:spPr>
          <a:xfrm>
            <a:off x="7933240" y="5144054"/>
            <a:ext cx="1910317" cy="618244"/>
          </a:xfrm>
          <a:prstGeom prst="rect">
            <a:avLst/>
          </a:prstGeom>
          <a:noFill/>
          <a:ln>
            <a:noFill/>
          </a:ln>
        </p:spPr>
        <p:txBody>
          <a:bodyPr spcFirstLastPara="1" wrap="square" lIns="0" tIns="0" rIns="0" bIns="0" anchor="ctr" anchorCtr="0">
            <a:noAutofit/>
          </a:bodyPr>
          <a:lstStyle/>
          <a:p>
            <a:pPr marL="0" marR="0" lvl="1" indent="0" algn="ctr" rtl="0">
              <a:spcBef>
                <a:spcPts val="0"/>
              </a:spcBef>
              <a:spcAft>
                <a:spcPts val="0"/>
              </a:spcAft>
              <a:buNone/>
            </a:pPr>
            <a:r>
              <a:rPr lang="en-US" sz="1800" b="0" i="0" u="none" strike="noStrike" cap="none" dirty="0">
                <a:solidFill>
                  <a:schemeClr val="dk1"/>
                </a:solidFill>
                <a:latin typeface="Swis721 Cn BT" panose="020B0506020202030204" pitchFamily="34" charset="0"/>
                <a:sym typeface="Arial"/>
              </a:rPr>
              <a:t>Online Reporting System</a:t>
            </a:r>
            <a:endParaRPr dirty="0">
              <a:latin typeface="Swis721 Cn BT" panose="020B0506020202030204" pitchFamily="34" charset="0"/>
            </a:endParaRPr>
          </a:p>
        </p:txBody>
      </p:sp>
      <p:sp>
        <p:nvSpPr>
          <p:cNvPr id="674" name="Google Shape;674;p34"/>
          <p:cNvSpPr txBox="1"/>
          <p:nvPr/>
        </p:nvSpPr>
        <p:spPr>
          <a:xfrm>
            <a:off x="9387245" y="1812686"/>
            <a:ext cx="1910316" cy="609146"/>
          </a:xfrm>
          <a:prstGeom prst="rect">
            <a:avLst/>
          </a:prstGeom>
          <a:noFill/>
          <a:ln>
            <a:noFill/>
          </a:ln>
        </p:spPr>
        <p:txBody>
          <a:bodyPr spcFirstLastPara="1" wrap="square" lIns="0" tIns="0" rIns="0" bIns="0" anchor="ctr" anchorCtr="0">
            <a:noAutofit/>
          </a:bodyPr>
          <a:lstStyle/>
          <a:p>
            <a:pPr marL="0" marR="0" lvl="1" indent="0" algn="ctr" rtl="0">
              <a:spcBef>
                <a:spcPts val="0"/>
              </a:spcBef>
              <a:spcAft>
                <a:spcPts val="0"/>
              </a:spcAft>
              <a:buNone/>
            </a:pPr>
            <a:r>
              <a:rPr lang="en-US" sz="1800" b="0" i="0" u="none" strike="noStrike" cap="none" dirty="0">
                <a:solidFill>
                  <a:schemeClr val="dk1"/>
                </a:solidFill>
                <a:latin typeface="Swis721 Cn BT" panose="020B0506020202030204" pitchFamily="34" charset="0"/>
                <a:sym typeface="Arial"/>
              </a:rPr>
              <a:t>Confidentiality and Non-Disclosure</a:t>
            </a:r>
            <a:endParaRPr sz="1800" b="0" i="0" u="none" strike="noStrike" cap="none" dirty="0">
              <a:solidFill>
                <a:schemeClr val="dk1"/>
              </a:solidFill>
              <a:latin typeface="Swis721 Cn BT" panose="020B0506020202030204" pitchFamily="34" charset="0"/>
              <a:sym typeface="Arial"/>
            </a:endParaRPr>
          </a:p>
        </p:txBody>
      </p:sp>
      <p:pic>
        <p:nvPicPr>
          <p:cNvPr id="675" name="Google Shape;675;p34"/>
          <p:cNvPicPr preferRelativeResize="0"/>
          <p:nvPr/>
        </p:nvPicPr>
        <p:blipFill rotWithShape="1">
          <a:blip r:embed="rId4">
            <a:alphaModFix/>
          </a:blip>
          <a:srcRect l="21778" t="10388" r="20720" b="11472"/>
          <a:stretch/>
        </p:blipFill>
        <p:spPr>
          <a:xfrm>
            <a:off x="5736121" y="3982286"/>
            <a:ext cx="640577" cy="873437"/>
          </a:xfrm>
          <a:prstGeom prst="rect">
            <a:avLst/>
          </a:prstGeom>
          <a:noFill/>
          <a:ln>
            <a:noFill/>
          </a:ln>
        </p:spPr>
      </p:pic>
      <p:pic>
        <p:nvPicPr>
          <p:cNvPr id="676" name="Google Shape;676;p34"/>
          <p:cNvPicPr preferRelativeResize="0"/>
          <p:nvPr/>
        </p:nvPicPr>
        <p:blipFill rotWithShape="1">
          <a:blip r:embed="rId5">
            <a:alphaModFix/>
          </a:blip>
          <a:srcRect t="20461" b="12868"/>
          <a:stretch/>
        </p:blipFill>
        <p:spPr>
          <a:xfrm flipH="1">
            <a:off x="2683432" y="4028698"/>
            <a:ext cx="1246215" cy="830862"/>
          </a:xfrm>
          <a:prstGeom prst="rect">
            <a:avLst/>
          </a:prstGeom>
          <a:noFill/>
          <a:ln>
            <a:noFill/>
          </a:ln>
        </p:spPr>
      </p:pic>
      <p:pic>
        <p:nvPicPr>
          <p:cNvPr id="677" name="Google Shape;677;p34"/>
          <p:cNvPicPr preferRelativeResize="0"/>
          <p:nvPr/>
        </p:nvPicPr>
        <p:blipFill rotWithShape="1">
          <a:blip r:embed="rId6">
            <a:alphaModFix/>
          </a:blip>
          <a:srcRect l="22183" t="14263" r="21229" b="34354"/>
          <a:stretch/>
        </p:blipFill>
        <p:spPr>
          <a:xfrm>
            <a:off x="4315963" y="2774504"/>
            <a:ext cx="956482" cy="868480"/>
          </a:xfrm>
          <a:prstGeom prst="rect">
            <a:avLst/>
          </a:prstGeom>
          <a:noFill/>
          <a:ln>
            <a:noFill/>
          </a:ln>
        </p:spPr>
      </p:pic>
      <p:pic>
        <p:nvPicPr>
          <p:cNvPr id="678" name="Google Shape;678;p34"/>
          <p:cNvPicPr preferRelativeResize="0"/>
          <p:nvPr/>
        </p:nvPicPr>
        <p:blipFill rotWithShape="1">
          <a:blip r:embed="rId7">
            <a:alphaModFix/>
          </a:blip>
          <a:srcRect l="15162" t="7287" r="16583" b="7131"/>
          <a:stretch/>
        </p:blipFill>
        <p:spPr>
          <a:xfrm>
            <a:off x="8301070" y="3903187"/>
            <a:ext cx="912243" cy="953107"/>
          </a:xfrm>
          <a:prstGeom prst="rect">
            <a:avLst/>
          </a:prstGeom>
          <a:noFill/>
          <a:ln>
            <a:noFill/>
          </a:ln>
        </p:spPr>
      </p:pic>
      <p:pic>
        <p:nvPicPr>
          <p:cNvPr id="679" name="Google Shape;679;p34"/>
          <p:cNvPicPr preferRelativeResize="0"/>
          <p:nvPr/>
        </p:nvPicPr>
        <p:blipFill rotWithShape="1">
          <a:blip r:embed="rId8">
            <a:alphaModFix/>
          </a:blip>
          <a:srcRect l="21778" t="10388" r="20720" b="11472"/>
          <a:stretch/>
        </p:blipFill>
        <p:spPr>
          <a:xfrm>
            <a:off x="7038913" y="2795770"/>
            <a:ext cx="621345" cy="847214"/>
          </a:xfrm>
          <a:prstGeom prst="rect">
            <a:avLst/>
          </a:prstGeom>
          <a:noFill/>
          <a:ln>
            <a:noFill/>
          </a:ln>
        </p:spPr>
      </p:pic>
      <p:pic>
        <p:nvPicPr>
          <p:cNvPr id="680" name="Google Shape;680;p34"/>
          <p:cNvPicPr preferRelativeResize="0"/>
          <p:nvPr/>
        </p:nvPicPr>
        <p:blipFill rotWithShape="1">
          <a:blip r:embed="rId9">
            <a:alphaModFix/>
          </a:blip>
          <a:srcRect l="17390" t="18186" r="16097" b="11473"/>
          <a:stretch/>
        </p:blipFill>
        <p:spPr>
          <a:xfrm>
            <a:off x="7628359" y="2992409"/>
            <a:ext cx="424019" cy="448425"/>
          </a:xfrm>
          <a:prstGeom prst="rect">
            <a:avLst/>
          </a:prstGeom>
          <a:noFill/>
          <a:ln>
            <a:noFill/>
          </a:ln>
        </p:spPr>
      </p:pic>
      <p:pic>
        <p:nvPicPr>
          <p:cNvPr id="681" name="Google Shape;681;p34"/>
          <p:cNvPicPr preferRelativeResize="0"/>
          <p:nvPr/>
        </p:nvPicPr>
        <p:blipFill rotWithShape="1">
          <a:blip r:embed="rId10">
            <a:alphaModFix/>
          </a:blip>
          <a:srcRect l="8362" t="1861" r="5084" b="3640"/>
          <a:stretch/>
        </p:blipFill>
        <p:spPr>
          <a:xfrm>
            <a:off x="9693431" y="2795770"/>
            <a:ext cx="1072297" cy="919963"/>
          </a:xfrm>
          <a:prstGeom prst="rect">
            <a:avLst/>
          </a:prstGeom>
          <a:noFill/>
          <a:ln>
            <a:noFill/>
          </a:ln>
        </p:spPr>
      </p:pic>
      <p:pic>
        <p:nvPicPr>
          <p:cNvPr id="682" name="Google Shape;682;p34"/>
          <p:cNvPicPr preferRelativeResize="0"/>
          <p:nvPr/>
        </p:nvPicPr>
        <p:blipFill rotWithShape="1">
          <a:blip r:embed="rId11">
            <a:alphaModFix/>
          </a:blip>
          <a:srcRect l="5310" t="5271" r="4097" b="9767"/>
          <a:stretch/>
        </p:blipFill>
        <p:spPr>
          <a:xfrm>
            <a:off x="1358938" y="2691696"/>
            <a:ext cx="977700" cy="8684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9"/>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dirty="0"/>
              <a:t>Steps in Anti Money Laundering</a:t>
            </a:r>
            <a:endParaRPr dirty="0"/>
          </a:p>
        </p:txBody>
      </p:sp>
      <p:pic>
        <p:nvPicPr>
          <p:cNvPr id="721" name="Google Shape;721;p39"/>
          <p:cNvPicPr preferRelativeResize="0"/>
          <p:nvPr/>
        </p:nvPicPr>
        <p:blipFill rotWithShape="1">
          <a:blip r:embed="rId3">
            <a:alphaModFix/>
          </a:blip>
          <a:srcRect l="5522" t="36145" r="6224" b="24812"/>
          <a:stretch/>
        </p:blipFill>
        <p:spPr>
          <a:xfrm>
            <a:off x="2085370" y="1611824"/>
            <a:ext cx="8267498" cy="4835472"/>
          </a:xfrm>
          <a:prstGeom prst="rect">
            <a:avLst/>
          </a:prstGeom>
          <a:noFill/>
          <a:ln>
            <a:noFill/>
          </a:ln>
        </p:spPr>
      </p:pic>
      <p:sp>
        <p:nvSpPr>
          <p:cNvPr id="722" name="Google Shape;722;p39"/>
          <p:cNvSpPr txBox="1"/>
          <p:nvPr/>
        </p:nvSpPr>
        <p:spPr>
          <a:xfrm>
            <a:off x="3746145" y="5668948"/>
            <a:ext cx="5134384" cy="707846"/>
          </a:xfrm>
          <a:prstGeom prst="rect">
            <a:avLst/>
          </a:prstGeom>
          <a:noFill/>
          <a:ln>
            <a:noFill/>
          </a:ln>
        </p:spPr>
        <p:txBody>
          <a:bodyPr spcFirstLastPara="1" wrap="square" lIns="91425" tIns="45700" rIns="91425" bIns="45700" anchor="t" anchorCtr="0">
            <a:spAutoFit/>
          </a:bodyPr>
          <a:lstStyle/>
          <a:p>
            <a:pPr marL="893763" marR="0" lvl="1" indent="-266700" algn="l" rtl="0">
              <a:lnSpc>
                <a:spcPct val="200000"/>
              </a:lnSpc>
              <a:spcBef>
                <a:spcPts val="0"/>
              </a:spcBef>
              <a:spcAft>
                <a:spcPts val="0"/>
              </a:spcAft>
              <a:buNone/>
            </a:pPr>
            <a:r>
              <a:rPr lang="en-US" sz="2000" b="1" i="0" u="none" strike="noStrike" cap="none" dirty="0">
                <a:solidFill>
                  <a:schemeClr val="dk1"/>
                </a:solidFill>
                <a:latin typeface="Swis721 Cn BT" panose="020B0506020202030204" pitchFamily="34" charset="0"/>
                <a:sym typeface="Arial"/>
              </a:rPr>
              <a:t>1- Customer Due Diligence (CDD)</a:t>
            </a:r>
            <a:endParaRPr dirty="0">
              <a:latin typeface="Swis721 Cn BT" panose="020B0506020202030204" pitchFamily="34" charset="0"/>
            </a:endParaRPr>
          </a:p>
        </p:txBody>
      </p:sp>
      <p:sp>
        <p:nvSpPr>
          <p:cNvPr id="723" name="Google Shape;723;p39"/>
          <p:cNvSpPr txBox="1"/>
          <p:nvPr/>
        </p:nvSpPr>
        <p:spPr>
          <a:xfrm>
            <a:off x="4093344" y="4142721"/>
            <a:ext cx="4058764" cy="646290"/>
          </a:xfrm>
          <a:prstGeom prst="rect">
            <a:avLst/>
          </a:prstGeom>
          <a:noFill/>
          <a:ln>
            <a:noFill/>
          </a:ln>
        </p:spPr>
        <p:txBody>
          <a:bodyPr spcFirstLastPara="1" wrap="square" lIns="91425" tIns="45700" rIns="91425" bIns="45700" anchor="t" anchorCtr="0">
            <a:spAutoFit/>
          </a:bodyPr>
          <a:lstStyle/>
          <a:p>
            <a:pPr marL="893763" marR="0" lvl="1" indent="-266700" algn="l" rtl="0">
              <a:lnSpc>
                <a:spcPct val="200000"/>
              </a:lnSpc>
              <a:spcBef>
                <a:spcPts val="0"/>
              </a:spcBef>
              <a:spcAft>
                <a:spcPts val="0"/>
              </a:spcAft>
              <a:buNone/>
            </a:pPr>
            <a:r>
              <a:rPr lang="en-US" sz="1800" b="1" i="0" u="none" strike="noStrike" cap="none" dirty="0">
                <a:solidFill>
                  <a:schemeClr val="dk1"/>
                </a:solidFill>
                <a:latin typeface="Swis721 Cn BT" panose="020B0506020202030204" pitchFamily="34" charset="0"/>
                <a:sym typeface="Arial"/>
              </a:rPr>
              <a:t>2.- Know Your Customer (KYC)</a:t>
            </a:r>
            <a:endParaRPr dirty="0">
              <a:latin typeface="Swis721 Cn BT" panose="020B0506020202030204" pitchFamily="34" charset="0"/>
            </a:endParaRPr>
          </a:p>
        </p:txBody>
      </p:sp>
      <p:sp>
        <p:nvSpPr>
          <p:cNvPr id="724" name="Google Shape;724;p39"/>
          <p:cNvSpPr txBox="1"/>
          <p:nvPr/>
        </p:nvSpPr>
        <p:spPr>
          <a:xfrm>
            <a:off x="3746145" y="3053326"/>
            <a:ext cx="4188987" cy="646290"/>
          </a:xfrm>
          <a:prstGeom prst="rect">
            <a:avLst/>
          </a:prstGeom>
          <a:noFill/>
          <a:ln>
            <a:noFill/>
          </a:ln>
        </p:spPr>
        <p:txBody>
          <a:bodyPr spcFirstLastPara="1" wrap="square" lIns="91425" tIns="45700" rIns="91425" bIns="45700" anchor="t" anchorCtr="0">
            <a:spAutoFit/>
          </a:bodyPr>
          <a:lstStyle/>
          <a:p>
            <a:pPr marL="893763" marR="0" lvl="1" indent="-266700" algn="l" rtl="0">
              <a:lnSpc>
                <a:spcPct val="200000"/>
              </a:lnSpc>
              <a:spcBef>
                <a:spcPts val="0"/>
              </a:spcBef>
              <a:spcAft>
                <a:spcPts val="0"/>
              </a:spcAft>
              <a:buNone/>
            </a:pPr>
            <a:r>
              <a:rPr lang="en-US" sz="1800" b="1" i="0" u="none" strike="noStrike" cap="none" dirty="0">
                <a:solidFill>
                  <a:schemeClr val="dk1"/>
                </a:solidFill>
                <a:latin typeface="Swis721 Cn BT" panose="020B0506020202030204" pitchFamily="34" charset="0"/>
                <a:sym typeface="Arial"/>
              </a:rPr>
              <a:t>3. Suspicious Transaction Reporting </a:t>
            </a:r>
            <a:endParaRPr dirty="0">
              <a:latin typeface="Swis721 Cn BT" panose="020B0506020202030204" pitchFamily="34" charset="0"/>
            </a:endParaRPr>
          </a:p>
        </p:txBody>
      </p:sp>
      <p:sp>
        <p:nvSpPr>
          <p:cNvPr id="725" name="Google Shape;725;p39"/>
          <p:cNvSpPr txBox="1"/>
          <p:nvPr/>
        </p:nvSpPr>
        <p:spPr>
          <a:xfrm>
            <a:off x="4085539" y="2377859"/>
            <a:ext cx="3307153" cy="646290"/>
          </a:xfrm>
          <a:prstGeom prst="rect">
            <a:avLst/>
          </a:prstGeom>
          <a:noFill/>
          <a:ln>
            <a:noFill/>
          </a:ln>
        </p:spPr>
        <p:txBody>
          <a:bodyPr spcFirstLastPara="1" wrap="square" lIns="91425" tIns="45700" rIns="91425" bIns="45700" anchor="t" anchorCtr="0">
            <a:spAutoFit/>
          </a:bodyPr>
          <a:lstStyle/>
          <a:p>
            <a:pPr marL="893763" marR="0" lvl="1" indent="-266700" algn="l" rtl="0">
              <a:lnSpc>
                <a:spcPct val="200000"/>
              </a:lnSpc>
              <a:spcBef>
                <a:spcPts val="0"/>
              </a:spcBef>
              <a:spcAft>
                <a:spcPts val="0"/>
              </a:spcAft>
              <a:buNone/>
            </a:pPr>
            <a:r>
              <a:rPr lang="en-US" sz="1800" b="1" i="0" u="none" strike="noStrike" cap="none" dirty="0">
                <a:solidFill>
                  <a:schemeClr val="dk1"/>
                </a:solidFill>
                <a:latin typeface="Swis721 Cn BT" panose="020B0506020202030204" pitchFamily="34" charset="0"/>
                <a:sym typeface="Arial"/>
              </a:rPr>
              <a:t>4. Transaction Monitoring</a:t>
            </a:r>
            <a:endParaRPr dirty="0">
              <a:latin typeface="Swis721 Cn BT" panose="020B0506020202030204" pitchFamily="34" charset="0"/>
            </a:endParaRPr>
          </a:p>
        </p:txBody>
      </p:sp>
      <p:sp>
        <p:nvSpPr>
          <p:cNvPr id="726" name="Google Shape;726;p39"/>
          <p:cNvSpPr txBox="1"/>
          <p:nvPr/>
        </p:nvSpPr>
        <p:spPr>
          <a:xfrm>
            <a:off x="4378977" y="1804481"/>
            <a:ext cx="3013715" cy="646290"/>
          </a:xfrm>
          <a:prstGeom prst="rect">
            <a:avLst/>
          </a:prstGeom>
          <a:noFill/>
          <a:ln>
            <a:noFill/>
          </a:ln>
        </p:spPr>
        <p:txBody>
          <a:bodyPr spcFirstLastPara="1" wrap="square" lIns="91425" tIns="45700" rIns="91425" bIns="45700" anchor="t" anchorCtr="0">
            <a:spAutoFit/>
          </a:bodyPr>
          <a:lstStyle/>
          <a:p>
            <a:pPr marL="893763" marR="0" lvl="1" indent="-266700" algn="l" rtl="0">
              <a:lnSpc>
                <a:spcPct val="200000"/>
              </a:lnSpc>
              <a:spcBef>
                <a:spcPts val="0"/>
              </a:spcBef>
              <a:spcAft>
                <a:spcPts val="0"/>
              </a:spcAft>
              <a:buNone/>
            </a:pPr>
            <a:r>
              <a:rPr lang="en-US" sz="1800" b="1" i="0" u="none" strike="noStrike" cap="none" dirty="0">
                <a:solidFill>
                  <a:schemeClr val="dk1"/>
                </a:solidFill>
                <a:latin typeface="Swis721 Cn BT" panose="020B0506020202030204" pitchFamily="34" charset="0"/>
                <a:sym typeface="Arial"/>
              </a:rPr>
              <a:t>5. Record Keeping</a:t>
            </a:r>
            <a:endParaRPr dirty="0">
              <a:latin typeface="Swis721 Cn BT" panose="020B0506020202030204" pitchFamily="34" charset="0"/>
            </a:endParaRPr>
          </a:p>
        </p:txBody>
      </p:sp>
      <p:sp>
        <p:nvSpPr>
          <p:cNvPr id="727" name="Google Shape;727;p39"/>
          <p:cNvSpPr txBox="1"/>
          <p:nvPr/>
        </p:nvSpPr>
        <p:spPr>
          <a:xfrm>
            <a:off x="4068304" y="1397727"/>
            <a:ext cx="3975314" cy="646290"/>
          </a:xfrm>
          <a:prstGeom prst="rect">
            <a:avLst/>
          </a:prstGeom>
          <a:noFill/>
          <a:ln>
            <a:noFill/>
          </a:ln>
        </p:spPr>
        <p:txBody>
          <a:bodyPr spcFirstLastPara="1" wrap="square" lIns="91425" tIns="45700" rIns="91425" bIns="45700" anchor="t" anchorCtr="0">
            <a:spAutoFit/>
          </a:bodyPr>
          <a:lstStyle/>
          <a:p>
            <a:pPr marL="893763" marR="0" lvl="1" indent="-266700" algn="l" rtl="0">
              <a:lnSpc>
                <a:spcPct val="200000"/>
              </a:lnSpc>
              <a:spcBef>
                <a:spcPts val="0"/>
              </a:spcBef>
              <a:spcAft>
                <a:spcPts val="0"/>
              </a:spcAft>
              <a:buNone/>
            </a:pPr>
            <a:r>
              <a:rPr lang="en-US" sz="1800" b="1" i="0" u="none" strike="noStrike" cap="none" dirty="0">
                <a:solidFill>
                  <a:schemeClr val="dk1"/>
                </a:solidFill>
                <a:latin typeface="Swis721 Cn BT" panose="020B0506020202030204" pitchFamily="34" charset="0"/>
                <a:sym typeface="Arial"/>
              </a:rPr>
              <a:t>6. Staff Training and Awareness</a:t>
            </a:r>
            <a:endParaRPr sz="1800" b="1" i="0" u="none" strike="noStrike" cap="none" dirty="0">
              <a:solidFill>
                <a:schemeClr val="dk1"/>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7"/>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dirty="0"/>
              <a:t>KYC Documents</a:t>
            </a:r>
            <a:endParaRPr dirty="0"/>
          </a:p>
        </p:txBody>
      </p:sp>
      <p:sp>
        <p:nvSpPr>
          <p:cNvPr id="790" name="Google Shape;790;p47"/>
          <p:cNvSpPr txBox="1">
            <a:spLocks noGrp="1"/>
          </p:cNvSpPr>
          <p:nvPr>
            <p:ph type="body" idx="1"/>
          </p:nvPr>
        </p:nvSpPr>
        <p:spPr>
          <a:xfrm>
            <a:off x="0" y="1036242"/>
            <a:ext cx="7969956" cy="5555299"/>
          </a:xfrm>
          <a:prstGeom prst="rect">
            <a:avLst/>
          </a:prstGeom>
          <a:noFill/>
          <a:ln>
            <a:noFill/>
          </a:ln>
        </p:spPr>
        <p:txBody>
          <a:bodyPr spcFirstLastPara="1" wrap="square" lIns="0" tIns="252000" rIns="91425" bIns="45700" anchor="ctr" anchorCtr="0">
            <a:noAutofit/>
          </a:bodyPr>
          <a:lstStyle/>
          <a:p>
            <a:pPr marL="982663" lvl="1" indent="-344488" algn="l" rtl="0">
              <a:lnSpc>
                <a:spcPct val="300000"/>
              </a:lnSpc>
              <a:spcBef>
                <a:spcPts val="0"/>
              </a:spcBef>
              <a:spcAft>
                <a:spcPts val="0"/>
              </a:spcAft>
              <a:buClr>
                <a:schemeClr val="dk1"/>
              </a:buClr>
              <a:buSzPts val="2100"/>
              <a:buFont typeface="Arial"/>
              <a:buAutoNum type="arabicPeriod"/>
            </a:pPr>
            <a:r>
              <a:rPr lang="en-US" sz="2100" b="1" dirty="0">
                <a:latin typeface="Swis721 Cn BT" panose="020B0506020202030204" pitchFamily="34" charset="0"/>
              </a:rPr>
              <a:t>Identification Documents </a:t>
            </a:r>
            <a:r>
              <a:rPr lang="en-US" sz="2100" dirty="0">
                <a:latin typeface="Swis721 Cn BT" panose="020B0506020202030204" pitchFamily="34" charset="0"/>
              </a:rPr>
              <a:t>– Individual and Entity</a:t>
            </a:r>
            <a:endParaRPr sz="2100" dirty="0">
              <a:latin typeface="Swis721 Cn BT" panose="020B0506020202030204" pitchFamily="34" charset="0"/>
            </a:endParaRPr>
          </a:p>
          <a:p>
            <a:pPr marL="982663" lvl="1" indent="-344488" algn="l" rtl="0">
              <a:lnSpc>
                <a:spcPct val="300000"/>
              </a:lnSpc>
              <a:spcBef>
                <a:spcPts val="500"/>
              </a:spcBef>
              <a:spcAft>
                <a:spcPts val="0"/>
              </a:spcAft>
              <a:buClr>
                <a:schemeClr val="dk1"/>
              </a:buClr>
              <a:buSzPts val="2100"/>
              <a:buFont typeface="Arial"/>
              <a:buAutoNum type="arabicPeriod"/>
            </a:pPr>
            <a:r>
              <a:rPr lang="en-US" sz="2100" b="1" dirty="0">
                <a:latin typeface="Swis721 Cn BT" panose="020B0506020202030204" pitchFamily="34" charset="0"/>
              </a:rPr>
              <a:t>Address verification Documents</a:t>
            </a:r>
            <a:r>
              <a:rPr lang="en-US" sz="2100" dirty="0">
                <a:latin typeface="Swis721 Cn BT" panose="020B0506020202030204" pitchFamily="34" charset="0"/>
              </a:rPr>
              <a:t>- Individual and Entity</a:t>
            </a:r>
            <a:endParaRPr sz="2100" dirty="0">
              <a:latin typeface="Swis721 Cn BT" panose="020B0506020202030204" pitchFamily="34" charset="0"/>
            </a:endParaRPr>
          </a:p>
          <a:p>
            <a:pPr marL="982663" lvl="1" indent="-344488" algn="l" rtl="0">
              <a:lnSpc>
                <a:spcPct val="300000"/>
              </a:lnSpc>
              <a:spcBef>
                <a:spcPts val="500"/>
              </a:spcBef>
              <a:spcAft>
                <a:spcPts val="0"/>
              </a:spcAft>
              <a:buClr>
                <a:schemeClr val="dk1"/>
              </a:buClr>
              <a:buSzPts val="2100"/>
              <a:buFont typeface="Arial"/>
              <a:buAutoNum type="arabicPeriod"/>
            </a:pPr>
            <a:r>
              <a:rPr lang="en-US" sz="2100" b="1" dirty="0">
                <a:latin typeface="Swis721 Cn BT" panose="020B0506020202030204" pitchFamily="34" charset="0"/>
              </a:rPr>
              <a:t>Photograph of Individual</a:t>
            </a:r>
            <a:endParaRPr sz="2100" dirty="0">
              <a:latin typeface="Swis721 Cn BT" panose="020B0506020202030204" pitchFamily="34" charset="0"/>
            </a:endParaRPr>
          </a:p>
          <a:p>
            <a:pPr marL="982663" lvl="1" indent="-344488" algn="l" rtl="0">
              <a:lnSpc>
                <a:spcPct val="300000"/>
              </a:lnSpc>
              <a:spcBef>
                <a:spcPts val="500"/>
              </a:spcBef>
              <a:spcAft>
                <a:spcPts val="0"/>
              </a:spcAft>
              <a:buClr>
                <a:schemeClr val="dk1"/>
              </a:buClr>
              <a:buSzPts val="2100"/>
              <a:buFont typeface="Arial"/>
              <a:buAutoNum type="arabicPeriod"/>
            </a:pPr>
            <a:r>
              <a:rPr lang="en-US" sz="2100" b="1" dirty="0">
                <a:latin typeface="Swis721 Cn BT" panose="020B0506020202030204" pitchFamily="34" charset="0"/>
              </a:rPr>
              <a:t>Signature verification documents</a:t>
            </a:r>
            <a:endParaRPr sz="2100" dirty="0">
              <a:latin typeface="Swis721 Cn BT" panose="020B0506020202030204" pitchFamily="34" charset="0"/>
            </a:endParaRPr>
          </a:p>
          <a:p>
            <a:pPr marL="180975" lvl="0" indent="-28575" algn="l" rtl="0">
              <a:lnSpc>
                <a:spcPct val="90000"/>
              </a:lnSpc>
              <a:spcBef>
                <a:spcPts val="1000"/>
              </a:spcBef>
              <a:spcAft>
                <a:spcPts val="0"/>
              </a:spcAft>
              <a:buClr>
                <a:schemeClr val="dk1"/>
              </a:buClr>
              <a:buSzPts val="2400"/>
              <a:buNone/>
            </a:pPr>
            <a:endParaRPr dirty="0"/>
          </a:p>
          <a:p>
            <a:pPr marL="180975" lvl="0" indent="-28575" algn="l" rtl="0">
              <a:lnSpc>
                <a:spcPct val="90000"/>
              </a:lnSpc>
              <a:spcBef>
                <a:spcPts val="1000"/>
              </a:spcBef>
              <a:spcAft>
                <a:spcPts val="0"/>
              </a:spcAft>
              <a:buClr>
                <a:schemeClr val="dk1"/>
              </a:buClr>
              <a:buSzPts val="2400"/>
              <a:buNone/>
            </a:pPr>
            <a:endParaRPr dirty="0"/>
          </a:p>
        </p:txBody>
      </p:sp>
      <p:pic>
        <p:nvPicPr>
          <p:cNvPr id="791" name="Google Shape;791;p47"/>
          <p:cNvPicPr preferRelativeResize="0"/>
          <p:nvPr/>
        </p:nvPicPr>
        <p:blipFill rotWithShape="1">
          <a:blip r:embed="rId3">
            <a:alphaModFix/>
          </a:blip>
          <a:srcRect l="24669" t="9712" r="20381" b="10617"/>
          <a:stretch/>
        </p:blipFill>
        <p:spPr>
          <a:xfrm>
            <a:off x="8150578" y="1558384"/>
            <a:ext cx="3612444" cy="42644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60"/>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dirty="0"/>
              <a:t>AML &amp; KYC Checklist</a:t>
            </a:r>
            <a:endParaRPr dirty="0"/>
          </a:p>
        </p:txBody>
      </p:sp>
      <p:grpSp>
        <p:nvGrpSpPr>
          <p:cNvPr id="892" name="Google Shape;892;p60"/>
          <p:cNvGrpSpPr/>
          <p:nvPr/>
        </p:nvGrpSpPr>
        <p:grpSpPr>
          <a:xfrm>
            <a:off x="721079" y="2367946"/>
            <a:ext cx="4677584" cy="3338630"/>
            <a:chOff x="1207" y="400684"/>
            <a:chExt cx="4677584" cy="3338630"/>
          </a:xfrm>
        </p:grpSpPr>
        <p:sp>
          <p:nvSpPr>
            <p:cNvPr id="893" name="Google Shape;893;p60"/>
            <p:cNvSpPr/>
            <p:nvPr/>
          </p:nvSpPr>
          <p:spPr>
            <a:xfrm>
              <a:off x="1207" y="400684"/>
              <a:ext cx="4677584" cy="590670"/>
            </a:xfrm>
            <a:prstGeom prst="rect">
              <a:avLst/>
            </a:prstGeom>
            <a:solidFill>
              <a:srgbClr val="708CD5"/>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894" name="Google Shape;894;p60"/>
            <p:cNvSpPr txBox="1"/>
            <p:nvPr/>
          </p:nvSpPr>
          <p:spPr>
            <a:xfrm>
              <a:off x="1207" y="400684"/>
              <a:ext cx="4677584" cy="59067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dirty="0">
                  <a:solidFill>
                    <a:schemeClr val="lt1"/>
                  </a:solidFill>
                  <a:latin typeface="Swis721 Cn BT" panose="020B0506020202030204" pitchFamily="34" charset="0"/>
                  <a:sym typeface="Arial"/>
                </a:rPr>
                <a:t>One-time compliance</a:t>
              </a:r>
              <a:endParaRPr dirty="0">
                <a:latin typeface="Swis721 Cn BT" panose="020B0506020202030204" pitchFamily="34" charset="0"/>
              </a:endParaRPr>
            </a:p>
          </p:txBody>
        </p:sp>
        <p:sp>
          <p:nvSpPr>
            <p:cNvPr id="895" name="Google Shape;895;p60"/>
            <p:cNvSpPr/>
            <p:nvPr/>
          </p:nvSpPr>
          <p:spPr>
            <a:xfrm>
              <a:off x="1207" y="1087674"/>
              <a:ext cx="4677584" cy="590670"/>
            </a:xfrm>
            <a:prstGeom prst="rect">
              <a:avLst/>
            </a:prstGeom>
            <a:solidFill>
              <a:srgbClr val="D2E0FF"/>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896" name="Google Shape;896;p60"/>
            <p:cNvSpPr txBox="1"/>
            <p:nvPr/>
          </p:nvSpPr>
          <p:spPr>
            <a:xfrm>
              <a:off x="1207" y="1087674"/>
              <a:ext cx="4677584" cy="590670"/>
            </a:xfrm>
            <a:prstGeom prst="rect">
              <a:avLst/>
            </a:prstGeom>
            <a:noFill/>
            <a:ln>
              <a:noFill/>
            </a:ln>
          </p:spPr>
          <p:txBody>
            <a:bodyPr spcFirstLastPara="1" wrap="square" lIns="180000" tIns="68575" rIns="72000"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dirty="0">
                  <a:solidFill>
                    <a:schemeClr val="dk1"/>
                  </a:solidFill>
                  <a:latin typeface="Swis721 Cn BT" panose="020B0506020202030204" pitchFamily="34" charset="0"/>
                  <a:sym typeface="Arial"/>
                </a:rPr>
                <a:t>Appointment of Principal Officer</a:t>
              </a:r>
              <a:endParaRPr dirty="0">
                <a:latin typeface="Swis721 Cn BT" panose="020B0506020202030204" pitchFamily="34" charset="0"/>
              </a:endParaRPr>
            </a:p>
          </p:txBody>
        </p:sp>
        <p:sp>
          <p:nvSpPr>
            <p:cNvPr id="897" name="Google Shape;897;p60"/>
            <p:cNvSpPr/>
            <p:nvPr/>
          </p:nvSpPr>
          <p:spPr>
            <a:xfrm>
              <a:off x="1207" y="1774664"/>
              <a:ext cx="4677584" cy="590670"/>
            </a:xfrm>
            <a:prstGeom prst="rect">
              <a:avLst/>
            </a:prstGeom>
            <a:solidFill>
              <a:srgbClr val="D2E0FF"/>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898" name="Google Shape;898;p60"/>
            <p:cNvSpPr txBox="1"/>
            <p:nvPr/>
          </p:nvSpPr>
          <p:spPr>
            <a:xfrm>
              <a:off x="1207" y="1774664"/>
              <a:ext cx="4677584" cy="590670"/>
            </a:xfrm>
            <a:prstGeom prst="rect">
              <a:avLst/>
            </a:prstGeom>
            <a:noFill/>
            <a:ln>
              <a:noFill/>
            </a:ln>
          </p:spPr>
          <p:txBody>
            <a:bodyPr spcFirstLastPara="1" wrap="square" lIns="180000" tIns="68575" rIns="72000"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dirty="0">
                  <a:solidFill>
                    <a:schemeClr val="dk1"/>
                  </a:solidFill>
                  <a:latin typeface="Swis721 Cn BT" panose="020B0506020202030204" pitchFamily="34" charset="0"/>
                  <a:sym typeface="Arial"/>
                </a:rPr>
                <a:t>Record of transactions as per the rules</a:t>
              </a:r>
              <a:endParaRPr sz="1800" b="0" dirty="0">
                <a:solidFill>
                  <a:schemeClr val="dk1"/>
                </a:solidFill>
                <a:latin typeface="Swis721 Cn BT" panose="020B0506020202030204" pitchFamily="34" charset="0"/>
                <a:sym typeface="Arial"/>
              </a:endParaRPr>
            </a:p>
          </p:txBody>
        </p:sp>
        <p:sp>
          <p:nvSpPr>
            <p:cNvPr id="899" name="Google Shape;899;p60"/>
            <p:cNvSpPr/>
            <p:nvPr/>
          </p:nvSpPr>
          <p:spPr>
            <a:xfrm>
              <a:off x="1207" y="2461654"/>
              <a:ext cx="4677584" cy="590670"/>
            </a:xfrm>
            <a:prstGeom prst="rect">
              <a:avLst/>
            </a:prstGeom>
            <a:solidFill>
              <a:srgbClr val="D2E0FF"/>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00" name="Google Shape;900;p60"/>
            <p:cNvSpPr txBox="1"/>
            <p:nvPr/>
          </p:nvSpPr>
          <p:spPr>
            <a:xfrm>
              <a:off x="1207" y="2461654"/>
              <a:ext cx="4677584" cy="590670"/>
            </a:xfrm>
            <a:prstGeom prst="rect">
              <a:avLst/>
            </a:prstGeom>
            <a:noFill/>
            <a:ln>
              <a:noFill/>
            </a:ln>
          </p:spPr>
          <p:txBody>
            <a:bodyPr spcFirstLastPara="1" wrap="square" lIns="180000" tIns="68575" rIns="72000"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dirty="0">
                  <a:solidFill>
                    <a:schemeClr val="dk1"/>
                  </a:solidFill>
                  <a:latin typeface="Swis721 Cn BT" panose="020B0506020202030204" pitchFamily="34" charset="0"/>
                  <a:sym typeface="Arial"/>
                </a:rPr>
                <a:t>Periodic review of the policies internally</a:t>
              </a:r>
              <a:endParaRPr sz="1800" b="0" dirty="0">
                <a:solidFill>
                  <a:schemeClr val="dk1"/>
                </a:solidFill>
                <a:latin typeface="Swis721 Cn BT" panose="020B0506020202030204" pitchFamily="34" charset="0"/>
                <a:sym typeface="Arial"/>
              </a:endParaRPr>
            </a:p>
          </p:txBody>
        </p:sp>
        <p:sp>
          <p:nvSpPr>
            <p:cNvPr id="901" name="Google Shape;901;p60"/>
            <p:cNvSpPr/>
            <p:nvPr/>
          </p:nvSpPr>
          <p:spPr>
            <a:xfrm>
              <a:off x="1207" y="3148644"/>
              <a:ext cx="4677584" cy="590670"/>
            </a:xfrm>
            <a:prstGeom prst="rect">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02" name="Google Shape;902;p60"/>
            <p:cNvSpPr txBox="1"/>
            <p:nvPr/>
          </p:nvSpPr>
          <p:spPr>
            <a:xfrm>
              <a:off x="1207" y="3148644"/>
              <a:ext cx="4677584" cy="590670"/>
            </a:xfrm>
            <a:prstGeom prst="rect">
              <a:avLst/>
            </a:prstGeom>
            <a:noFill/>
            <a:ln>
              <a:noFill/>
            </a:ln>
          </p:spPr>
          <p:txBody>
            <a:bodyPr spcFirstLastPara="1" wrap="square" lIns="180000" tIns="68575" rIns="72000"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dirty="0">
                  <a:solidFill>
                    <a:schemeClr val="dk1"/>
                  </a:solidFill>
                  <a:latin typeface="Swis721 Cn BT" panose="020B0506020202030204" pitchFamily="34" charset="0"/>
                  <a:sym typeface="Arial"/>
                </a:rPr>
                <a:t>       </a:t>
              </a:r>
              <a:endParaRPr sz="1800" b="0" dirty="0">
                <a:solidFill>
                  <a:schemeClr val="dk1"/>
                </a:solidFill>
                <a:latin typeface="Swis721 Cn BT" panose="020B0506020202030204" pitchFamily="34" charset="0"/>
                <a:sym typeface="Arial"/>
              </a:endParaRPr>
            </a:p>
          </p:txBody>
        </p:sp>
      </p:grpSp>
      <p:grpSp>
        <p:nvGrpSpPr>
          <p:cNvPr id="903" name="Google Shape;903;p60"/>
          <p:cNvGrpSpPr/>
          <p:nvPr/>
        </p:nvGrpSpPr>
        <p:grpSpPr>
          <a:xfrm>
            <a:off x="5470474" y="2369925"/>
            <a:ext cx="4673309" cy="3334670"/>
            <a:chOff x="3345" y="402664"/>
            <a:chExt cx="4673309" cy="3334670"/>
          </a:xfrm>
        </p:grpSpPr>
        <p:sp>
          <p:nvSpPr>
            <p:cNvPr id="904" name="Google Shape;904;p60"/>
            <p:cNvSpPr/>
            <p:nvPr/>
          </p:nvSpPr>
          <p:spPr>
            <a:xfrm>
              <a:off x="5890" y="402664"/>
              <a:ext cx="4666946" cy="589969"/>
            </a:xfrm>
            <a:prstGeom prst="rect">
              <a:avLst/>
            </a:prstGeom>
            <a:solidFill>
              <a:srgbClr val="708CD5"/>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05" name="Google Shape;905;p60"/>
            <p:cNvSpPr txBox="1"/>
            <p:nvPr/>
          </p:nvSpPr>
          <p:spPr>
            <a:xfrm>
              <a:off x="5890" y="402664"/>
              <a:ext cx="4666946" cy="58996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dirty="0">
                  <a:solidFill>
                    <a:schemeClr val="lt1"/>
                  </a:solidFill>
                  <a:latin typeface="Swis721 Cn BT" panose="020B0506020202030204" pitchFamily="34" charset="0"/>
                  <a:sym typeface="Arial"/>
                </a:rPr>
                <a:t>Rolling / Continuous compliance</a:t>
              </a:r>
              <a:endParaRPr dirty="0">
                <a:latin typeface="Swis721 Cn BT" panose="020B0506020202030204" pitchFamily="34" charset="0"/>
              </a:endParaRPr>
            </a:p>
          </p:txBody>
        </p:sp>
        <p:sp>
          <p:nvSpPr>
            <p:cNvPr id="906" name="Google Shape;906;p60"/>
            <p:cNvSpPr/>
            <p:nvPr/>
          </p:nvSpPr>
          <p:spPr>
            <a:xfrm>
              <a:off x="3345" y="1088840"/>
              <a:ext cx="4672036" cy="589969"/>
            </a:xfrm>
            <a:prstGeom prst="rect">
              <a:avLst/>
            </a:prstGeom>
            <a:solidFill>
              <a:srgbClr val="D2E0FF"/>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07" name="Google Shape;907;p60"/>
            <p:cNvSpPr txBox="1"/>
            <p:nvPr/>
          </p:nvSpPr>
          <p:spPr>
            <a:xfrm>
              <a:off x="3345" y="1088840"/>
              <a:ext cx="4672036" cy="589969"/>
            </a:xfrm>
            <a:prstGeom prst="rect">
              <a:avLst/>
            </a:prstGeom>
            <a:noFill/>
            <a:ln>
              <a:noFill/>
            </a:ln>
          </p:spPr>
          <p:txBody>
            <a:bodyPr spcFirstLastPara="1" wrap="square" lIns="180000" tIns="68575" rIns="72000"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dirty="0">
                  <a:solidFill>
                    <a:schemeClr val="dk1"/>
                  </a:solidFill>
                  <a:latin typeface="Swis721 Cn BT" panose="020B0506020202030204" pitchFamily="34" charset="0"/>
                  <a:sym typeface="Arial"/>
                </a:rPr>
                <a:t>Undertaking audit trail using company information</a:t>
              </a:r>
              <a:endParaRPr sz="1800" b="0" dirty="0">
                <a:solidFill>
                  <a:schemeClr val="dk1"/>
                </a:solidFill>
                <a:latin typeface="Swis721 Cn BT" panose="020B0506020202030204" pitchFamily="34" charset="0"/>
                <a:sym typeface="Arial"/>
              </a:endParaRPr>
            </a:p>
          </p:txBody>
        </p:sp>
        <p:sp>
          <p:nvSpPr>
            <p:cNvPr id="908" name="Google Shape;908;p60"/>
            <p:cNvSpPr/>
            <p:nvPr/>
          </p:nvSpPr>
          <p:spPr>
            <a:xfrm>
              <a:off x="3345" y="1775015"/>
              <a:ext cx="4672036" cy="589969"/>
            </a:xfrm>
            <a:prstGeom prst="rect">
              <a:avLst/>
            </a:prstGeom>
            <a:solidFill>
              <a:srgbClr val="D2E0FF"/>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09" name="Google Shape;909;p60"/>
            <p:cNvSpPr txBox="1"/>
            <p:nvPr/>
          </p:nvSpPr>
          <p:spPr>
            <a:xfrm>
              <a:off x="3345" y="1775015"/>
              <a:ext cx="4672036" cy="589969"/>
            </a:xfrm>
            <a:prstGeom prst="rect">
              <a:avLst/>
            </a:prstGeom>
            <a:noFill/>
            <a:ln>
              <a:noFill/>
            </a:ln>
          </p:spPr>
          <p:txBody>
            <a:bodyPr spcFirstLastPara="1" wrap="square" lIns="180000" tIns="68575" rIns="72000"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dirty="0">
                  <a:solidFill>
                    <a:schemeClr val="dk1"/>
                  </a:solidFill>
                  <a:latin typeface="Swis721 Cn BT" panose="020B0506020202030204" pitchFamily="34" charset="0"/>
                  <a:sym typeface="Arial"/>
                </a:rPr>
                <a:t>Undertaking due diligence for customer</a:t>
              </a:r>
              <a:endParaRPr sz="1800" b="0" dirty="0">
                <a:solidFill>
                  <a:schemeClr val="dk1"/>
                </a:solidFill>
                <a:latin typeface="Swis721 Cn BT" panose="020B0506020202030204" pitchFamily="34" charset="0"/>
                <a:sym typeface="Arial"/>
              </a:endParaRPr>
            </a:p>
          </p:txBody>
        </p:sp>
        <p:sp>
          <p:nvSpPr>
            <p:cNvPr id="910" name="Google Shape;910;p60"/>
            <p:cNvSpPr/>
            <p:nvPr/>
          </p:nvSpPr>
          <p:spPr>
            <a:xfrm>
              <a:off x="4618" y="2461190"/>
              <a:ext cx="4672036" cy="589969"/>
            </a:xfrm>
            <a:prstGeom prst="rect">
              <a:avLst/>
            </a:prstGeom>
            <a:solidFill>
              <a:srgbClr val="D2E0FF"/>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11" name="Google Shape;911;p60"/>
            <p:cNvSpPr txBox="1"/>
            <p:nvPr/>
          </p:nvSpPr>
          <p:spPr>
            <a:xfrm>
              <a:off x="4618" y="2461190"/>
              <a:ext cx="4672036" cy="589969"/>
            </a:xfrm>
            <a:prstGeom prst="rect">
              <a:avLst/>
            </a:prstGeom>
            <a:noFill/>
            <a:ln>
              <a:noFill/>
            </a:ln>
          </p:spPr>
          <p:txBody>
            <a:bodyPr spcFirstLastPara="1" wrap="square" lIns="180000" tIns="68575" rIns="72000"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dirty="0">
                  <a:solidFill>
                    <a:schemeClr val="dk1"/>
                  </a:solidFill>
                  <a:latin typeface="Swis721 Cn BT" panose="020B0506020202030204" pitchFamily="34" charset="0"/>
                  <a:sym typeface="Arial"/>
                </a:rPr>
                <a:t>Conducting client identification</a:t>
              </a:r>
              <a:endParaRPr dirty="0">
                <a:latin typeface="Swis721 Cn BT" panose="020B0506020202030204" pitchFamily="34" charset="0"/>
              </a:endParaRPr>
            </a:p>
          </p:txBody>
        </p:sp>
        <p:sp>
          <p:nvSpPr>
            <p:cNvPr id="912" name="Google Shape;912;p60"/>
            <p:cNvSpPr/>
            <p:nvPr/>
          </p:nvSpPr>
          <p:spPr>
            <a:xfrm>
              <a:off x="4618" y="3147365"/>
              <a:ext cx="4672036" cy="589969"/>
            </a:xfrm>
            <a:prstGeom prst="rect">
              <a:avLst/>
            </a:prstGeom>
            <a:solidFill>
              <a:srgbClr val="D2E0FF"/>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13" name="Google Shape;913;p60"/>
            <p:cNvSpPr txBox="1"/>
            <p:nvPr/>
          </p:nvSpPr>
          <p:spPr>
            <a:xfrm>
              <a:off x="4618" y="3147365"/>
              <a:ext cx="4672036" cy="589969"/>
            </a:xfrm>
            <a:prstGeom prst="rect">
              <a:avLst/>
            </a:prstGeom>
            <a:noFill/>
            <a:ln>
              <a:noFill/>
            </a:ln>
          </p:spPr>
          <p:txBody>
            <a:bodyPr spcFirstLastPara="1" wrap="square" lIns="180000" tIns="68575" rIns="72000" bIns="685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dirty="0">
                  <a:solidFill>
                    <a:schemeClr val="dk1"/>
                  </a:solidFill>
                  <a:latin typeface="Swis721 Cn BT" panose="020B0506020202030204" pitchFamily="34" charset="0"/>
                  <a:sym typeface="Arial"/>
                </a:rPr>
                <a:t>Identification of risk sensitive customers</a:t>
              </a:r>
              <a:endParaRPr sz="1400" b="0" dirty="0">
                <a:solidFill>
                  <a:schemeClr val="dk1"/>
                </a:solidFill>
                <a:latin typeface="Swis721 Cn BT" panose="020B0506020202030204" pitchFamily="34" charset="0"/>
                <a:sym typeface="Arial"/>
              </a:endParaRPr>
            </a:p>
          </p:txBody>
        </p:sp>
      </p:grpSp>
      <p:pic>
        <p:nvPicPr>
          <p:cNvPr id="914" name="Google Shape;914;p60"/>
          <p:cNvPicPr preferRelativeResize="0"/>
          <p:nvPr/>
        </p:nvPicPr>
        <p:blipFill rotWithShape="1">
          <a:blip r:embed="rId3">
            <a:alphaModFix/>
          </a:blip>
          <a:srcRect l="45850" t="8731" r="16209"/>
          <a:stretch/>
        </p:blipFill>
        <p:spPr>
          <a:xfrm>
            <a:off x="10485525" y="2562578"/>
            <a:ext cx="1473626" cy="2361992"/>
          </a:xfrm>
          <a:prstGeom prst="rect">
            <a:avLst/>
          </a:prstGeom>
          <a:noFill/>
          <a:ln>
            <a:noFill/>
          </a:ln>
          <a:effectLst>
            <a:outerShdw blurRad="50800" dist="38100" dir="2700000" algn="tl" rotWithShape="0">
              <a:srgbClr val="000000">
                <a:alpha val="40000"/>
              </a:srgbClr>
            </a:outerShdw>
          </a:effectLst>
        </p:spPr>
      </p:pic>
      <p:grpSp>
        <p:nvGrpSpPr>
          <p:cNvPr id="915" name="Google Shape;915;p60"/>
          <p:cNvGrpSpPr/>
          <p:nvPr/>
        </p:nvGrpSpPr>
        <p:grpSpPr>
          <a:xfrm>
            <a:off x="719871" y="1433693"/>
            <a:ext cx="9427257" cy="851481"/>
            <a:chOff x="1207" y="400684"/>
            <a:chExt cx="4677584" cy="590670"/>
          </a:xfrm>
        </p:grpSpPr>
        <p:sp>
          <p:nvSpPr>
            <p:cNvPr id="916" name="Google Shape;916;p60"/>
            <p:cNvSpPr/>
            <p:nvPr/>
          </p:nvSpPr>
          <p:spPr>
            <a:xfrm>
              <a:off x="1207" y="400684"/>
              <a:ext cx="4677584" cy="590670"/>
            </a:xfrm>
            <a:prstGeom prst="rect">
              <a:avLst/>
            </a:prstGeom>
            <a:solidFill>
              <a:srgbClr val="708CD5"/>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Swis721 Cn BT" panose="020B0506020202030204" pitchFamily="34" charset="0"/>
                <a:sym typeface="Arial"/>
              </a:endParaRPr>
            </a:p>
          </p:txBody>
        </p:sp>
        <p:sp>
          <p:nvSpPr>
            <p:cNvPr id="917" name="Google Shape;917;p60"/>
            <p:cNvSpPr txBox="1"/>
            <p:nvPr/>
          </p:nvSpPr>
          <p:spPr>
            <a:xfrm>
              <a:off x="1207" y="400684"/>
              <a:ext cx="4677584" cy="590670"/>
            </a:xfrm>
            <a:prstGeom prst="rect">
              <a:avLst/>
            </a:prstGeom>
            <a:solidFill>
              <a:srgbClr val="708CD5"/>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sz="4000" b="1" dirty="0">
                  <a:solidFill>
                    <a:schemeClr val="lt1"/>
                  </a:solidFill>
                  <a:latin typeface="Swis721 Cn BT" panose="020B0506020202030204" pitchFamily="34" charset="0"/>
                  <a:sym typeface="Arial"/>
                </a:rPr>
                <a:t>Checklist</a:t>
              </a:r>
              <a:endParaRPr dirty="0">
                <a:latin typeface="Swis721 Cn BT" panose="020B050602020203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62"/>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dirty="0"/>
              <a:t>Amendment Rules AML-2023 – </a:t>
            </a:r>
            <a:r>
              <a:rPr lang="en-US" sz="2400" b="0" i="1" dirty="0"/>
              <a:t>7th March 2023, </a:t>
            </a:r>
            <a:endParaRPr b="0" i="1" dirty="0"/>
          </a:p>
        </p:txBody>
      </p:sp>
      <p:sp>
        <p:nvSpPr>
          <p:cNvPr id="931" name="Google Shape;931;p62"/>
          <p:cNvSpPr txBox="1">
            <a:spLocks noGrp="1"/>
          </p:cNvSpPr>
          <p:nvPr>
            <p:ph type="body" idx="1"/>
          </p:nvPr>
        </p:nvSpPr>
        <p:spPr>
          <a:xfrm>
            <a:off x="0" y="1234441"/>
            <a:ext cx="9008533" cy="4878976"/>
          </a:xfrm>
          <a:prstGeom prst="rect">
            <a:avLst/>
          </a:prstGeom>
          <a:noFill/>
          <a:ln>
            <a:noFill/>
          </a:ln>
        </p:spPr>
        <p:txBody>
          <a:bodyPr spcFirstLastPara="1" wrap="square" lIns="0" tIns="45700" rIns="91425" bIns="45700" anchor="t" anchorCtr="0">
            <a:normAutofit/>
          </a:bodyPr>
          <a:lstStyle/>
          <a:p>
            <a:pPr marL="631825" lvl="0" indent="0" algn="just" rtl="0">
              <a:lnSpc>
                <a:spcPct val="120000"/>
              </a:lnSpc>
              <a:spcBef>
                <a:spcPts val="0"/>
              </a:spcBef>
              <a:spcAft>
                <a:spcPts val="0"/>
              </a:spcAft>
              <a:buClr>
                <a:schemeClr val="dk1"/>
              </a:buClr>
              <a:buSzPts val="2400"/>
              <a:buNone/>
            </a:pPr>
            <a:r>
              <a:rPr lang="en-US" dirty="0"/>
              <a:t>The recent amendments to PMLA, 2002 includes below</a:t>
            </a:r>
            <a:endParaRPr dirty="0"/>
          </a:p>
          <a:p>
            <a:pPr marL="1143000" lvl="2" indent="-228600" algn="just" rtl="0">
              <a:lnSpc>
                <a:spcPct val="120000"/>
              </a:lnSpc>
              <a:spcBef>
                <a:spcPts val="2400"/>
              </a:spcBef>
              <a:spcAft>
                <a:spcPts val="0"/>
              </a:spcAft>
              <a:buClr>
                <a:schemeClr val="dk1"/>
              </a:buClr>
              <a:buSzPts val="2000"/>
              <a:buChar char="•"/>
            </a:pPr>
            <a:r>
              <a:rPr lang="en-US" b="1" dirty="0">
                <a:latin typeface="Swis721 Cn BT" panose="020B0506020202030204" pitchFamily="34" charset="0"/>
              </a:rPr>
              <a:t>Politically exposed person</a:t>
            </a:r>
            <a:endParaRPr dirty="0">
              <a:latin typeface="Swis721 Cn BT" panose="020B0506020202030204" pitchFamily="34" charset="0"/>
            </a:endParaRPr>
          </a:p>
          <a:p>
            <a:pPr marL="1143000" lvl="2" indent="-228600" algn="just" rtl="0">
              <a:lnSpc>
                <a:spcPct val="120000"/>
              </a:lnSpc>
              <a:spcBef>
                <a:spcPts val="2400"/>
              </a:spcBef>
              <a:spcAft>
                <a:spcPts val="0"/>
              </a:spcAft>
              <a:buClr>
                <a:schemeClr val="dk1"/>
              </a:buClr>
              <a:buSzPts val="2000"/>
              <a:buChar char="•"/>
            </a:pPr>
            <a:r>
              <a:rPr lang="en-US" b="1" dirty="0">
                <a:latin typeface="Swis721 Cn BT" panose="020B0506020202030204" pitchFamily="34" charset="0"/>
              </a:rPr>
              <a:t>Beneficial ownership</a:t>
            </a:r>
            <a:endParaRPr dirty="0">
              <a:latin typeface="Swis721 Cn BT" panose="020B0506020202030204" pitchFamily="34" charset="0"/>
            </a:endParaRPr>
          </a:p>
          <a:p>
            <a:pPr marL="1143000" lvl="2" indent="-228600" algn="just" rtl="0">
              <a:lnSpc>
                <a:spcPct val="120000"/>
              </a:lnSpc>
              <a:spcBef>
                <a:spcPts val="2400"/>
              </a:spcBef>
              <a:spcAft>
                <a:spcPts val="0"/>
              </a:spcAft>
              <a:buClr>
                <a:schemeClr val="dk1"/>
              </a:buClr>
              <a:buSzPts val="2000"/>
              <a:buChar char="•"/>
            </a:pPr>
            <a:r>
              <a:rPr lang="en-US" b="1" dirty="0">
                <a:latin typeface="Swis721 Cn BT" panose="020B0506020202030204" pitchFamily="34" charset="0"/>
              </a:rPr>
              <a:t>Non-profit organization</a:t>
            </a:r>
            <a:endParaRPr dirty="0">
              <a:latin typeface="Swis721 Cn BT" panose="020B0506020202030204" pitchFamily="34" charset="0"/>
            </a:endParaRPr>
          </a:p>
          <a:p>
            <a:pPr marL="1143000" lvl="2" indent="-228600" algn="just" rtl="0">
              <a:lnSpc>
                <a:spcPct val="120000"/>
              </a:lnSpc>
              <a:spcBef>
                <a:spcPts val="2400"/>
              </a:spcBef>
              <a:spcAft>
                <a:spcPts val="0"/>
              </a:spcAft>
              <a:buClr>
                <a:schemeClr val="dk1"/>
              </a:buClr>
              <a:buSzPts val="2000"/>
              <a:buChar char="•"/>
            </a:pPr>
            <a:r>
              <a:rPr lang="en-US" b="1" dirty="0">
                <a:latin typeface="Swis721 Cn BT" panose="020B0506020202030204" pitchFamily="34" charset="0"/>
              </a:rPr>
              <a:t>Due diligence and documentation</a:t>
            </a:r>
            <a:endParaRPr dirty="0">
              <a:latin typeface="Swis721 Cn BT" panose="020B0506020202030204" pitchFamily="34" charset="0"/>
            </a:endParaRPr>
          </a:p>
          <a:p>
            <a:pPr marL="1143000" lvl="2" indent="-228600" algn="just" rtl="0">
              <a:lnSpc>
                <a:spcPct val="120000"/>
              </a:lnSpc>
              <a:spcBef>
                <a:spcPts val="2400"/>
              </a:spcBef>
              <a:spcAft>
                <a:spcPts val="0"/>
              </a:spcAft>
              <a:buClr>
                <a:schemeClr val="dk1"/>
              </a:buClr>
              <a:buSzPts val="2000"/>
              <a:buChar char="•"/>
            </a:pPr>
            <a:r>
              <a:rPr lang="en-US" b="1" dirty="0">
                <a:latin typeface="Swis721 Cn BT" panose="020B0506020202030204" pitchFamily="34" charset="0"/>
              </a:rPr>
              <a:t>Cryptocurrency and virtual digital assets (VDAs)</a:t>
            </a:r>
            <a:endParaRPr dirty="0">
              <a:latin typeface="Swis721 Cn BT" panose="020B0506020202030204" pitchFamily="34" charset="0"/>
            </a:endParaRPr>
          </a:p>
        </p:txBody>
      </p:sp>
      <p:pic>
        <p:nvPicPr>
          <p:cNvPr id="932" name="Google Shape;932;p62"/>
          <p:cNvPicPr preferRelativeResize="0"/>
          <p:nvPr/>
        </p:nvPicPr>
        <p:blipFill rotWithShape="1">
          <a:blip r:embed="rId3">
            <a:alphaModFix/>
          </a:blip>
          <a:srcRect l="25170" r="21315"/>
          <a:stretch/>
        </p:blipFill>
        <p:spPr>
          <a:xfrm>
            <a:off x="9177867" y="2028825"/>
            <a:ext cx="2664178" cy="2800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68"/>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dirty="0"/>
              <a:t>Emerging Technologies for AML  Detection</a:t>
            </a:r>
            <a:endParaRPr dirty="0"/>
          </a:p>
        </p:txBody>
      </p:sp>
      <p:sp>
        <p:nvSpPr>
          <p:cNvPr id="982" name="Google Shape;982;p68"/>
          <p:cNvSpPr txBox="1">
            <a:spLocks noGrp="1"/>
          </p:cNvSpPr>
          <p:nvPr>
            <p:ph type="body" idx="1"/>
          </p:nvPr>
        </p:nvSpPr>
        <p:spPr>
          <a:xfrm>
            <a:off x="0" y="1059267"/>
            <a:ext cx="11665131" cy="952413"/>
          </a:xfrm>
          <a:prstGeom prst="rect">
            <a:avLst/>
          </a:prstGeom>
          <a:noFill/>
          <a:ln>
            <a:noFill/>
          </a:ln>
        </p:spPr>
        <p:txBody>
          <a:bodyPr spcFirstLastPara="1" wrap="square" lIns="0" tIns="45700" rIns="91425" bIns="45700" anchor="t" anchorCtr="0">
            <a:normAutofit/>
          </a:bodyPr>
          <a:lstStyle/>
          <a:p>
            <a:pPr marL="631825" lvl="0" indent="0" algn="just" rtl="0">
              <a:lnSpc>
                <a:spcPct val="90000"/>
              </a:lnSpc>
              <a:spcBef>
                <a:spcPts val="0"/>
              </a:spcBef>
              <a:spcAft>
                <a:spcPts val="0"/>
              </a:spcAft>
              <a:buClr>
                <a:schemeClr val="dk1"/>
              </a:buClr>
              <a:buSzPts val="2400"/>
              <a:buNone/>
            </a:pPr>
            <a:r>
              <a:rPr lang="en-US" dirty="0"/>
              <a:t>Emerging technologies such as artificial intelligence and machine learning are being used to detect financial  crimes more effectively. </a:t>
            </a:r>
            <a:endParaRPr dirty="0"/>
          </a:p>
        </p:txBody>
      </p:sp>
      <p:grpSp>
        <p:nvGrpSpPr>
          <p:cNvPr id="983" name="Google Shape;983;p68"/>
          <p:cNvGrpSpPr/>
          <p:nvPr/>
        </p:nvGrpSpPr>
        <p:grpSpPr>
          <a:xfrm>
            <a:off x="629560" y="2021376"/>
            <a:ext cx="10887327" cy="4278286"/>
            <a:chOff x="0" y="9696"/>
            <a:chExt cx="10887327" cy="4278286"/>
          </a:xfrm>
        </p:grpSpPr>
        <p:sp>
          <p:nvSpPr>
            <p:cNvPr id="984" name="Google Shape;984;p68"/>
            <p:cNvSpPr/>
            <p:nvPr/>
          </p:nvSpPr>
          <p:spPr>
            <a:xfrm>
              <a:off x="0" y="334416"/>
              <a:ext cx="10887327" cy="1022175"/>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85" name="Google Shape;985;p68"/>
            <p:cNvSpPr txBox="1"/>
            <p:nvPr/>
          </p:nvSpPr>
          <p:spPr>
            <a:xfrm>
              <a:off x="0" y="334416"/>
              <a:ext cx="10887327" cy="1022175"/>
            </a:xfrm>
            <a:prstGeom prst="rect">
              <a:avLst/>
            </a:prstGeom>
            <a:noFill/>
            <a:ln>
              <a:noFill/>
            </a:ln>
          </p:spPr>
          <p:txBody>
            <a:bodyPr spcFirstLastPara="1" wrap="square" lIns="844975" tIns="458200" rIns="844975" bIns="113775"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Swis721 Cn BT" panose="020B0506020202030204" pitchFamily="34" charset="0"/>
                  <a:sym typeface="Arial"/>
                </a:rPr>
                <a:t>Machine learning algorithms can  identify patterns in financial  transactions that may indicate  money laundering or terrorist  financing.</a:t>
              </a:r>
              <a:endParaRPr sz="1600" b="0" i="0" u="none" strike="noStrike" cap="none" dirty="0">
                <a:solidFill>
                  <a:schemeClr val="dk1"/>
                </a:solidFill>
                <a:latin typeface="Swis721 Cn BT" panose="020B0506020202030204" pitchFamily="34" charset="0"/>
                <a:sym typeface="Arial"/>
              </a:endParaRPr>
            </a:p>
          </p:txBody>
        </p:sp>
        <p:sp>
          <p:nvSpPr>
            <p:cNvPr id="986" name="Google Shape;986;p68"/>
            <p:cNvSpPr/>
            <p:nvPr/>
          </p:nvSpPr>
          <p:spPr>
            <a:xfrm>
              <a:off x="544366" y="9696"/>
              <a:ext cx="8948119" cy="64944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87" name="Google Shape;987;p68"/>
            <p:cNvSpPr txBox="1"/>
            <p:nvPr/>
          </p:nvSpPr>
          <p:spPr>
            <a:xfrm>
              <a:off x="576069" y="41399"/>
              <a:ext cx="8884713" cy="586034"/>
            </a:xfrm>
            <a:prstGeom prst="rect">
              <a:avLst/>
            </a:prstGeom>
            <a:noFill/>
            <a:ln>
              <a:noFill/>
            </a:ln>
          </p:spPr>
          <p:txBody>
            <a:bodyPr spcFirstLastPara="1" wrap="square" lIns="288050" tIns="0" rIns="288050" bIns="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1" dirty="0">
                  <a:solidFill>
                    <a:schemeClr val="lt1"/>
                  </a:solidFill>
                  <a:latin typeface="Swis721 Cn BT" panose="020B0506020202030204" pitchFamily="34" charset="0"/>
                  <a:sym typeface="Arial"/>
                </a:rPr>
                <a:t>Machine Learning</a:t>
              </a:r>
              <a:endParaRPr dirty="0">
                <a:latin typeface="Swis721 Cn BT" panose="020B0506020202030204" pitchFamily="34" charset="0"/>
              </a:endParaRPr>
            </a:p>
          </p:txBody>
        </p:sp>
        <p:sp>
          <p:nvSpPr>
            <p:cNvPr id="988" name="Google Shape;988;p68"/>
            <p:cNvSpPr/>
            <p:nvPr/>
          </p:nvSpPr>
          <p:spPr>
            <a:xfrm>
              <a:off x="0" y="1800111"/>
              <a:ext cx="10887327" cy="1022175"/>
            </a:xfrm>
            <a:prstGeom prst="rect">
              <a:avLst/>
            </a:prstGeom>
            <a:solidFill>
              <a:schemeClr val="lt1">
                <a:alpha val="89803"/>
              </a:schemeClr>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89" name="Google Shape;989;p68"/>
            <p:cNvSpPr txBox="1"/>
            <p:nvPr/>
          </p:nvSpPr>
          <p:spPr>
            <a:xfrm>
              <a:off x="0" y="1800111"/>
              <a:ext cx="10887327" cy="1022175"/>
            </a:xfrm>
            <a:prstGeom prst="rect">
              <a:avLst/>
            </a:prstGeom>
            <a:noFill/>
            <a:ln>
              <a:noFill/>
            </a:ln>
          </p:spPr>
          <p:txBody>
            <a:bodyPr spcFirstLastPara="1" wrap="square" lIns="844975" tIns="458200" rIns="844975" bIns="113775"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Swis721 Cn BT" panose="020B0506020202030204" pitchFamily="34" charset="0"/>
                  <a:sym typeface="Arial"/>
                </a:rPr>
                <a:t>NLP can analyze unstructured  data such as social media posts  and news articles to identify  potential illegitimate activities.</a:t>
              </a:r>
              <a:endParaRPr sz="1600" b="0" i="0" u="none" strike="noStrike" cap="none" dirty="0">
                <a:solidFill>
                  <a:schemeClr val="dk1"/>
                </a:solidFill>
                <a:latin typeface="Swis721 Cn BT" panose="020B0506020202030204" pitchFamily="34" charset="0"/>
                <a:sym typeface="Arial"/>
              </a:endParaRPr>
            </a:p>
          </p:txBody>
        </p:sp>
        <p:sp>
          <p:nvSpPr>
            <p:cNvPr id="990" name="Google Shape;990;p68"/>
            <p:cNvSpPr/>
            <p:nvPr/>
          </p:nvSpPr>
          <p:spPr>
            <a:xfrm>
              <a:off x="544366" y="1475391"/>
              <a:ext cx="8948119" cy="64944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91" name="Google Shape;991;p68"/>
            <p:cNvSpPr txBox="1"/>
            <p:nvPr/>
          </p:nvSpPr>
          <p:spPr>
            <a:xfrm>
              <a:off x="576069" y="1507094"/>
              <a:ext cx="8884713" cy="586034"/>
            </a:xfrm>
            <a:prstGeom prst="rect">
              <a:avLst/>
            </a:prstGeom>
            <a:noFill/>
            <a:ln>
              <a:noFill/>
            </a:ln>
          </p:spPr>
          <p:txBody>
            <a:bodyPr spcFirstLastPara="1" wrap="square" lIns="288050" tIns="0" rIns="288050" bIns="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1" dirty="0">
                  <a:solidFill>
                    <a:schemeClr val="lt1"/>
                  </a:solidFill>
                  <a:latin typeface="Swis721 Cn BT" panose="020B0506020202030204" pitchFamily="34" charset="0"/>
                  <a:sym typeface="Arial"/>
                </a:rPr>
                <a:t>Natural Language  Processing (NLP)</a:t>
              </a:r>
              <a:endParaRPr dirty="0">
                <a:latin typeface="Swis721 Cn BT" panose="020B0506020202030204" pitchFamily="34" charset="0"/>
              </a:endParaRPr>
            </a:p>
          </p:txBody>
        </p:sp>
        <p:sp>
          <p:nvSpPr>
            <p:cNvPr id="992" name="Google Shape;992;p68"/>
            <p:cNvSpPr/>
            <p:nvPr/>
          </p:nvSpPr>
          <p:spPr>
            <a:xfrm>
              <a:off x="0" y="3265807"/>
              <a:ext cx="10887327" cy="1022175"/>
            </a:xfrm>
            <a:prstGeom prst="rect">
              <a:avLst/>
            </a:prstGeom>
            <a:solidFill>
              <a:schemeClr val="lt1">
                <a:alpha val="89803"/>
              </a:schemeClr>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93" name="Google Shape;993;p68"/>
            <p:cNvSpPr txBox="1"/>
            <p:nvPr/>
          </p:nvSpPr>
          <p:spPr>
            <a:xfrm>
              <a:off x="0" y="3265807"/>
              <a:ext cx="10887327" cy="1022175"/>
            </a:xfrm>
            <a:prstGeom prst="rect">
              <a:avLst/>
            </a:prstGeom>
            <a:noFill/>
            <a:ln>
              <a:noFill/>
            </a:ln>
          </p:spPr>
          <p:txBody>
            <a:bodyPr spcFirstLastPara="1" wrap="square" lIns="844975" tIns="458200" rIns="844975" bIns="113775"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Swis721 Cn BT" panose="020B0506020202030204" pitchFamily="34" charset="0"/>
                  <a:sym typeface="Arial"/>
                </a:rPr>
                <a:t>Blockchain analysis can be useful  in identifying transactions that  involve cryptocurrencies and can  help to track the movements of  funds across different accounts.</a:t>
              </a:r>
              <a:endParaRPr sz="1600" b="0" i="0" u="none" strike="noStrike" cap="none" dirty="0">
                <a:solidFill>
                  <a:schemeClr val="dk1"/>
                </a:solidFill>
                <a:latin typeface="Swis721 Cn BT" panose="020B0506020202030204" pitchFamily="34" charset="0"/>
                <a:sym typeface="Arial"/>
              </a:endParaRPr>
            </a:p>
          </p:txBody>
        </p:sp>
        <p:sp>
          <p:nvSpPr>
            <p:cNvPr id="994" name="Google Shape;994;p68"/>
            <p:cNvSpPr/>
            <p:nvPr/>
          </p:nvSpPr>
          <p:spPr>
            <a:xfrm>
              <a:off x="544366" y="2941086"/>
              <a:ext cx="8948119" cy="64944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995" name="Google Shape;995;p68"/>
            <p:cNvSpPr txBox="1"/>
            <p:nvPr/>
          </p:nvSpPr>
          <p:spPr>
            <a:xfrm>
              <a:off x="576069" y="2972789"/>
              <a:ext cx="8884713" cy="586034"/>
            </a:xfrm>
            <a:prstGeom prst="rect">
              <a:avLst/>
            </a:prstGeom>
            <a:noFill/>
            <a:ln>
              <a:noFill/>
            </a:ln>
          </p:spPr>
          <p:txBody>
            <a:bodyPr spcFirstLastPara="1" wrap="square" lIns="288050" tIns="0" rIns="288050" bIns="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1" dirty="0">
                  <a:solidFill>
                    <a:schemeClr val="lt1"/>
                  </a:solidFill>
                  <a:latin typeface="Swis721 Cn BT" panose="020B0506020202030204" pitchFamily="34" charset="0"/>
                  <a:sym typeface="Arial"/>
                </a:rPr>
                <a:t>Blockchain Analysis</a:t>
              </a:r>
              <a:endParaRPr dirty="0">
                <a:latin typeface="Swis721 Cn BT" panose="020B050602020203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068" name="Google Shape;1068;p74" descr="Two Person Handshakes in Front of Books on Shelf"/>
          <p:cNvPicPr preferRelativeResize="0"/>
          <p:nvPr/>
        </p:nvPicPr>
        <p:blipFill rotWithShape="1">
          <a:blip r:embed="rId3">
            <a:alphaModFix/>
          </a:blip>
          <a:srcRect/>
          <a:stretch/>
        </p:blipFill>
        <p:spPr>
          <a:xfrm>
            <a:off x="0" y="76200"/>
            <a:ext cx="4338320" cy="6507480"/>
          </a:xfrm>
          <a:prstGeom prst="rect">
            <a:avLst/>
          </a:prstGeom>
          <a:noFill/>
          <a:ln>
            <a:noFill/>
          </a:ln>
        </p:spPr>
      </p:pic>
      <p:pic>
        <p:nvPicPr>
          <p:cNvPr id="1069" name="Google Shape;1069;p74"/>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1070" name="Google Shape;1070;p74"/>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1071" name="Google Shape;1071;p74"/>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1072" name="Google Shape;1072;p74"/>
          <p:cNvSpPr txBox="1"/>
          <p:nvPr/>
        </p:nvSpPr>
        <p:spPr>
          <a:xfrm>
            <a:off x="6744390" y="5433483"/>
            <a:ext cx="22573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dirty="0">
                <a:solidFill>
                  <a:schemeClr val="dk1"/>
                </a:solidFill>
                <a:latin typeface="Swis721 Cn BT" panose="020B0506020202030204" pitchFamily="34" charset="0"/>
                <a:sym typeface="Arial"/>
                <a:hlinkClick r:id="rId7">
                  <a:extLst>
                    <a:ext uri="{A12FA001-AC4F-418D-AE19-62706E023703}">
                      <ahyp:hlinkClr xmlns:ahyp="http://schemas.microsoft.com/office/drawing/2018/hyperlinkcolor" val="tx"/>
                    </a:ext>
                  </a:extLst>
                </a:hlinkClick>
              </a:rPr>
              <a:t>Hello@freelancetrainings.com</a:t>
            </a:r>
            <a:endParaRPr sz="1400" dirty="0">
              <a:solidFill>
                <a:schemeClr val="dk1"/>
              </a:solidFill>
              <a:latin typeface="Swis721 Cn BT" panose="020B0506020202030204" pitchFamily="34" charset="0"/>
              <a:sym typeface="Arial"/>
            </a:endParaRPr>
          </a:p>
        </p:txBody>
      </p:sp>
      <p:sp>
        <p:nvSpPr>
          <p:cNvPr id="1073" name="Google Shape;1073;p74"/>
          <p:cNvSpPr txBox="1"/>
          <p:nvPr/>
        </p:nvSpPr>
        <p:spPr>
          <a:xfrm>
            <a:off x="4666933" y="5444215"/>
            <a:ext cx="114165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Swis721 Cn BT" panose="020B0506020202030204" pitchFamily="34" charset="0"/>
                <a:sym typeface="Arial"/>
              </a:rPr>
              <a:t>90239-71970</a:t>
            </a:r>
            <a:endParaRPr dirty="0">
              <a:latin typeface="Swis721 Cn BT" panose="020B0506020202030204" pitchFamily="34" charset="0"/>
            </a:endParaRPr>
          </a:p>
        </p:txBody>
      </p:sp>
      <p:sp>
        <p:nvSpPr>
          <p:cNvPr id="1074" name="Google Shape;1074;p74"/>
          <p:cNvSpPr txBox="1"/>
          <p:nvPr/>
        </p:nvSpPr>
        <p:spPr>
          <a:xfrm>
            <a:off x="9695370" y="5433484"/>
            <a:ext cx="21304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dirty="0">
                <a:solidFill>
                  <a:schemeClr val="dk1"/>
                </a:solidFill>
                <a:latin typeface="Swis721 Cn BT" panose="020B0506020202030204" pitchFamily="34" charset="0"/>
                <a:sym typeface="Arial"/>
                <a:hlinkClick r:id="rId8">
                  <a:extLst>
                    <a:ext uri="{A12FA001-AC4F-418D-AE19-62706E023703}">
                      <ahyp:hlinkClr xmlns:ahyp="http://schemas.microsoft.com/office/drawing/2018/hyperlinkcolor" val="tx"/>
                    </a:ext>
                  </a:extLst>
                </a:hlinkClick>
              </a:rPr>
              <a:t>www.freelancetrainings.com</a:t>
            </a:r>
            <a:endParaRPr sz="1400" dirty="0">
              <a:solidFill>
                <a:schemeClr val="dk1"/>
              </a:solidFill>
              <a:latin typeface="Swis721 Cn BT" panose="020B0506020202030204" pitchFamily="34" charset="0"/>
              <a:sym typeface="Arial"/>
            </a:endParaRPr>
          </a:p>
        </p:txBody>
      </p:sp>
      <p:pic>
        <p:nvPicPr>
          <p:cNvPr id="1075" name="Google Shape;1075;p74"/>
          <p:cNvPicPr preferRelativeResize="0"/>
          <p:nvPr/>
        </p:nvPicPr>
        <p:blipFill rotWithShape="1">
          <a:blip r:embed="rId9">
            <a:alphaModFix/>
          </a:blip>
          <a:srcRect/>
          <a:stretch/>
        </p:blipFill>
        <p:spPr>
          <a:xfrm>
            <a:off x="5501853" y="6179411"/>
            <a:ext cx="315227" cy="315227"/>
          </a:xfrm>
          <a:prstGeom prst="rect">
            <a:avLst/>
          </a:prstGeom>
          <a:noFill/>
          <a:ln>
            <a:noFill/>
          </a:ln>
        </p:spPr>
      </p:pic>
      <p:sp>
        <p:nvSpPr>
          <p:cNvPr id="1076" name="Google Shape;1076;p74"/>
          <p:cNvSpPr txBox="1"/>
          <p:nvPr/>
        </p:nvSpPr>
        <p:spPr>
          <a:xfrm>
            <a:off x="5745960" y="6067921"/>
            <a:ext cx="53268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Swis721 Cn BT" panose="020B0506020202030204" pitchFamily="34" charset="0"/>
                <a:sym typeface="Arial"/>
              </a:rPr>
              <a:t>406, Titanium City Centre Mall, Anand Nagar, Satellite, Ahmedabad-380015</a:t>
            </a:r>
            <a:endParaRPr dirty="0">
              <a:latin typeface="Swis721 Cn BT" panose="020B0506020202030204" pitchFamily="34" charset="0"/>
            </a:endParaRPr>
          </a:p>
        </p:txBody>
      </p:sp>
      <p:pic>
        <p:nvPicPr>
          <p:cNvPr id="1077" name="Google Shape;1077;p74"/>
          <p:cNvPicPr preferRelativeResize="0">
            <a:picLocks noGrp="1"/>
          </p:cNvPicPr>
          <p:nvPr>
            <p:ph type="body" idx="1"/>
          </p:nvPr>
        </p:nvPicPr>
        <p:blipFill rotWithShape="1">
          <a:blip r:embed="rId10">
            <a:clrChange>
              <a:clrFrom>
                <a:srgbClr val="F2F2F2"/>
              </a:clrFrom>
              <a:clrTo>
                <a:srgbClr val="F2F2F2">
                  <a:alpha val="0"/>
                </a:srgbClr>
              </a:clrTo>
            </a:clrChange>
            <a:alphaModFix/>
          </a:blip>
          <a:srcRect l="7118" t="12229" r="8946" b="15303"/>
          <a:stretch/>
        </p:blipFill>
        <p:spPr>
          <a:xfrm>
            <a:off x="6324425" y="1198748"/>
            <a:ext cx="3370945" cy="2910408"/>
          </a:xfrm>
          <a:prstGeom prst="rect">
            <a:avLst/>
          </a:prstGeom>
          <a:noFill/>
          <a:ln>
            <a:noFill/>
          </a:ln>
        </p:spPr>
      </p:pic>
      <p:pic>
        <p:nvPicPr>
          <p:cNvPr id="1078" name="Google Shape;1078;p74"/>
          <p:cNvPicPr preferRelativeResize="0"/>
          <p:nvPr/>
        </p:nvPicPr>
        <p:blipFill>
          <a:blip r:embed="rId11">
            <a:alphaModFix/>
          </a:blip>
          <a:stretch>
            <a:fillRect/>
          </a:stretch>
        </p:blipFill>
        <p:spPr>
          <a:xfrm>
            <a:off x="4338317" y="0"/>
            <a:ext cx="903108" cy="104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77"/>
                                        </p:tgtEl>
                                        <p:attrNameLst>
                                          <p:attrName>style.visibility</p:attrName>
                                        </p:attrNameLst>
                                      </p:cBhvr>
                                      <p:to>
                                        <p:strVal val="visible"/>
                                      </p:to>
                                    </p:set>
                                    <p:anim calcmode="lin" valueType="num">
                                      <p:cBhvr additive="base">
                                        <p:cTn id="7" dur="500"/>
                                        <p:tgtEl>
                                          <p:spTgt spid="1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
          <p:cNvSpPr txBox="1">
            <a:spLocks noGrp="1"/>
          </p:cNvSpPr>
          <p:nvPr>
            <p:ph type="title"/>
          </p:nvPr>
        </p:nvSpPr>
        <p:spPr>
          <a:xfrm>
            <a:off x="-1" y="3327632"/>
            <a:ext cx="12192000" cy="505409"/>
          </a:xfrm>
          <a:prstGeom prst="rect">
            <a:avLst/>
          </a:prstGeom>
          <a:noFill/>
          <a:ln>
            <a:noFill/>
          </a:ln>
        </p:spPr>
        <p:txBody>
          <a:bodyPr spcFirstLastPara="1" wrap="square" lIns="0" tIns="11825" rIns="0" bIns="0" anchor="ctr" anchorCtr="0">
            <a:spAutoFit/>
          </a:bodyPr>
          <a:lstStyle/>
          <a:p>
            <a:pPr marL="8769" marR="3508" lvl="0" indent="0" algn="ctr" rtl="0">
              <a:lnSpc>
                <a:spcPct val="108300"/>
              </a:lnSpc>
              <a:spcBef>
                <a:spcPts val="0"/>
              </a:spcBef>
              <a:spcAft>
                <a:spcPts val="0"/>
              </a:spcAft>
              <a:buClr>
                <a:schemeClr val="dk1"/>
              </a:buClr>
              <a:buSzPts val="2969"/>
              <a:buFont typeface="Arial"/>
              <a:buNone/>
            </a:pPr>
            <a:r>
              <a:rPr lang="en-US" sz="2969" dirty="0">
                <a:latin typeface="Swis721 Cn BT" panose="020B0506020202030204" pitchFamily="34" charset="0"/>
              </a:rPr>
              <a:t>Anti Money laundering  and Know Your  Customer India 2023</a:t>
            </a:r>
            <a:endParaRPr sz="2969" dirty="0">
              <a:latin typeface="Swis721 Cn BT" panose="020B0506020202030204" pitchFamily="34" charset="0"/>
            </a:endParaRPr>
          </a:p>
        </p:txBody>
      </p:sp>
      <p:sp>
        <p:nvSpPr>
          <p:cNvPr id="322" name="Google Shape;322;p2"/>
          <p:cNvSpPr txBox="1"/>
          <p:nvPr/>
        </p:nvSpPr>
        <p:spPr>
          <a:xfrm>
            <a:off x="443047" y="4517149"/>
            <a:ext cx="11305903" cy="1441334"/>
          </a:xfrm>
          <a:prstGeom prst="rect">
            <a:avLst/>
          </a:prstGeom>
          <a:noFill/>
          <a:ln>
            <a:noFill/>
          </a:ln>
        </p:spPr>
        <p:txBody>
          <a:bodyPr spcFirstLastPara="1" wrap="square" lIns="0" tIns="10075" rIns="0" bIns="0" anchor="t" anchorCtr="0">
            <a:spAutoFit/>
          </a:bodyPr>
          <a:lstStyle/>
          <a:p>
            <a:pPr marL="8769" marR="3508" lvl="0" indent="0" algn="just" rtl="0">
              <a:lnSpc>
                <a:spcPct val="154800"/>
              </a:lnSpc>
              <a:spcBef>
                <a:spcPts val="0"/>
              </a:spcBef>
              <a:spcAft>
                <a:spcPts val="0"/>
              </a:spcAft>
              <a:buNone/>
            </a:pPr>
            <a:r>
              <a:rPr lang="en-US" sz="2000" dirty="0">
                <a:solidFill>
                  <a:schemeClr val="dk1"/>
                </a:solidFill>
                <a:latin typeface="Swis721 Cn BT" panose="020B0506020202030204" pitchFamily="34" charset="0"/>
                <a:sym typeface="Arial"/>
              </a:rPr>
              <a:t>As financial crimes continue to grow, it is increasingly important for  Financial institutions in India to have a strong Anti Money laundering and Know Your  Customer policy. This presentation will cover the importance of these  policies, what the future holds in combating financial crimes and the process to comply with same.</a:t>
            </a:r>
            <a:endParaRPr sz="2000" dirty="0">
              <a:solidFill>
                <a:schemeClr val="dk1"/>
              </a:solidFill>
              <a:latin typeface="Swis721 Cn BT" panose="020B0506020202030204" pitchFamily="34" charset="0"/>
              <a:sym typeface="Arial"/>
            </a:endParaRPr>
          </a:p>
        </p:txBody>
      </p:sp>
      <p:pic>
        <p:nvPicPr>
          <p:cNvPr id="323" name="Google Shape;323;p2"/>
          <p:cNvPicPr preferRelativeResize="0"/>
          <p:nvPr/>
        </p:nvPicPr>
        <p:blipFill rotWithShape="1">
          <a:blip r:embed="rId3">
            <a:alphaModFix/>
          </a:blip>
          <a:srcRect t="29048"/>
          <a:stretch/>
        </p:blipFill>
        <p:spPr>
          <a:xfrm>
            <a:off x="2220688" y="413339"/>
            <a:ext cx="3505200" cy="2135449"/>
          </a:xfrm>
          <a:prstGeom prst="rect">
            <a:avLst/>
          </a:prstGeom>
          <a:noFill/>
          <a:ln>
            <a:noFill/>
          </a:ln>
        </p:spPr>
      </p:pic>
      <p:pic>
        <p:nvPicPr>
          <p:cNvPr id="324" name="Google Shape;324;p2"/>
          <p:cNvPicPr preferRelativeResize="0"/>
          <p:nvPr/>
        </p:nvPicPr>
        <p:blipFill rotWithShape="1">
          <a:blip r:embed="rId4">
            <a:alphaModFix/>
          </a:blip>
          <a:srcRect l="4031" t="10425" r="5397" b="4097"/>
          <a:stretch/>
        </p:blipFill>
        <p:spPr>
          <a:xfrm>
            <a:off x="6683828" y="314352"/>
            <a:ext cx="3167742" cy="22424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dirty="0"/>
              <a:t>Workshop Outline </a:t>
            </a:r>
            <a:endParaRPr dirty="0"/>
          </a:p>
        </p:txBody>
      </p:sp>
      <p:grpSp>
        <p:nvGrpSpPr>
          <p:cNvPr id="408" name="Google Shape;408;p7"/>
          <p:cNvGrpSpPr/>
          <p:nvPr/>
        </p:nvGrpSpPr>
        <p:grpSpPr>
          <a:xfrm>
            <a:off x="1988992" y="1105377"/>
            <a:ext cx="8214013" cy="5294427"/>
            <a:chOff x="0" y="85595"/>
            <a:chExt cx="8214013" cy="5294427"/>
          </a:xfrm>
        </p:grpSpPr>
        <p:sp>
          <p:nvSpPr>
            <p:cNvPr id="409" name="Google Shape;409;p7"/>
            <p:cNvSpPr/>
            <p:nvPr/>
          </p:nvSpPr>
          <p:spPr>
            <a:xfrm>
              <a:off x="0" y="258880"/>
              <a:ext cx="8214013" cy="7560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10" name="Google Shape;410;p7"/>
            <p:cNvSpPr/>
            <p:nvPr/>
          </p:nvSpPr>
          <p:spPr>
            <a:xfrm>
              <a:off x="410700" y="85595"/>
              <a:ext cx="7443185" cy="61608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11" name="Google Shape;411;p7"/>
            <p:cNvSpPr txBox="1"/>
            <p:nvPr/>
          </p:nvSpPr>
          <p:spPr>
            <a:xfrm>
              <a:off x="440775" y="115670"/>
              <a:ext cx="7383035" cy="555935"/>
            </a:xfrm>
            <a:prstGeom prst="rect">
              <a:avLst/>
            </a:prstGeom>
            <a:noFill/>
            <a:ln>
              <a:noFill/>
            </a:ln>
          </p:spPr>
          <p:txBody>
            <a:bodyPr spcFirstLastPara="1" wrap="square" lIns="217325" tIns="0" rIns="217325" bIns="0" anchor="ctr" anchorCtr="0">
              <a:noAutofit/>
            </a:bodyPr>
            <a:lstStyle/>
            <a:p>
              <a:pPr marL="0" marR="0" lvl="0" indent="0" algn="l" rtl="0">
                <a:lnSpc>
                  <a:spcPct val="90000"/>
                </a:lnSpc>
                <a:spcBef>
                  <a:spcPts val="0"/>
                </a:spcBef>
                <a:spcAft>
                  <a:spcPts val="0"/>
                </a:spcAft>
                <a:buClr>
                  <a:schemeClr val="lt1"/>
                </a:buClr>
                <a:buSzPts val="1800"/>
                <a:buFont typeface="Noto Sans Symbols"/>
                <a:buNone/>
              </a:pPr>
              <a:r>
                <a:rPr lang="en-US" sz="1800" b="1" dirty="0">
                  <a:solidFill>
                    <a:schemeClr val="lt1"/>
                  </a:solidFill>
                  <a:latin typeface="Swis721 Cn BT" panose="020B0506020202030204" pitchFamily="34" charset="0"/>
                  <a:sym typeface="Arial"/>
                </a:rPr>
                <a:t> Money Laundering and Process</a:t>
              </a:r>
              <a:endParaRPr sz="1800" b="1" dirty="0">
                <a:solidFill>
                  <a:schemeClr val="lt1"/>
                </a:solidFill>
                <a:latin typeface="Swis721 Cn BT" panose="020B0506020202030204" pitchFamily="34" charset="0"/>
                <a:sym typeface="Arial"/>
              </a:endParaRPr>
            </a:p>
          </p:txBody>
        </p:sp>
        <p:sp>
          <p:nvSpPr>
            <p:cNvPr id="412" name="Google Shape;412;p7"/>
            <p:cNvSpPr/>
            <p:nvPr/>
          </p:nvSpPr>
          <p:spPr>
            <a:xfrm>
              <a:off x="0" y="1350166"/>
              <a:ext cx="8214013" cy="756000"/>
            </a:xfrm>
            <a:prstGeom prst="rect">
              <a:avLst/>
            </a:prstGeom>
            <a:solidFill>
              <a:schemeClr val="lt1">
                <a:alpha val="89803"/>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13" name="Google Shape;413;p7"/>
            <p:cNvSpPr/>
            <p:nvPr/>
          </p:nvSpPr>
          <p:spPr>
            <a:xfrm>
              <a:off x="410700" y="1176880"/>
              <a:ext cx="7443185" cy="61608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14" name="Google Shape;414;p7"/>
            <p:cNvSpPr txBox="1"/>
            <p:nvPr/>
          </p:nvSpPr>
          <p:spPr>
            <a:xfrm>
              <a:off x="440775" y="1206955"/>
              <a:ext cx="7383035" cy="555935"/>
            </a:xfrm>
            <a:prstGeom prst="rect">
              <a:avLst/>
            </a:prstGeom>
            <a:noFill/>
            <a:ln>
              <a:noFill/>
            </a:ln>
          </p:spPr>
          <p:txBody>
            <a:bodyPr spcFirstLastPara="1" wrap="square" lIns="217325" tIns="0" rIns="21732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dirty="0">
                  <a:solidFill>
                    <a:schemeClr val="lt1"/>
                  </a:solidFill>
                  <a:latin typeface="Swis721 Cn BT" panose="020B0506020202030204" pitchFamily="34" charset="0"/>
                  <a:sym typeface="Arial"/>
                </a:rPr>
                <a:t>Sources &amp; Impact of Money Laundering</a:t>
              </a:r>
              <a:endParaRPr dirty="0">
                <a:latin typeface="Swis721 Cn BT" panose="020B0506020202030204" pitchFamily="34" charset="0"/>
              </a:endParaRPr>
            </a:p>
          </p:txBody>
        </p:sp>
        <p:sp>
          <p:nvSpPr>
            <p:cNvPr id="415" name="Google Shape;415;p7"/>
            <p:cNvSpPr/>
            <p:nvPr/>
          </p:nvSpPr>
          <p:spPr>
            <a:xfrm>
              <a:off x="0" y="2441451"/>
              <a:ext cx="8214013" cy="756000"/>
            </a:xfrm>
            <a:prstGeom prst="rect">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16" name="Google Shape;416;p7"/>
            <p:cNvSpPr/>
            <p:nvPr/>
          </p:nvSpPr>
          <p:spPr>
            <a:xfrm>
              <a:off x="410700" y="2268166"/>
              <a:ext cx="7443185" cy="616085"/>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17" name="Google Shape;417;p7"/>
            <p:cNvSpPr txBox="1"/>
            <p:nvPr/>
          </p:nvSpPr>
          <p:spPr>
            <a:xfrm>
              <a:off x="440775" y="2298241"/>
              <a:ext cx="7383035" cy="555935"/>
            </a:xfrm>
            <a:prstGeom prst="rect">
              <a:avLst/>
            </a:prstGeom>
            <a:noFill/>
            <a:ln>
              <a:noFill/>
            </a:ln>
          </p:spPr>
          <p:txBody>
            <a:bodyPr spcFirstLastPara="1" wrap="square" lIns="217325" tIns="0" rIns="21732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dirty="0">
                  <a:solidFill>
                    <a:schemeClr val="lt1"/>
                  </a:solidFill>
                  <a:latin typeface="Swis721 Cn BT" panose="020B0506020202030204" pitchFamily="34" charset="0"/>
                  <a:sym typeface="Arial"/>
                </a:rPr>
                <a:t>Money Laundering and  law enforcement</a:t>
              </a:r>
              <a:endParaRPr sz="1800" b="1" dirty="0">
                <a:solidFill>
                  <a:schemeClr val="lt1"/>
                </a:solidFill>
                <a:latin typeface="Swis721 Cn BT" panose="020B0506020202030204" pitchFamily="34" charset="0"/>
                <a:sym typeface="Arial"/>
              </a:endParaRPr>
            </a:p>
          </p:txBody>
        </p:sp>
        <p:sp>
          <p:nvSpPr>
            <p:cNvPr id="418" name="Google Shape;418;p7"/>
            <p:cNvSpPr/>
            <p:nvPr/>
          </p:nvSpPr>
          <p:spPr>
            <a:xfrm>
              <a:off x="0" y="3532737"/>
              <a:ext cx="8214013" cy="7560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19" name="Google Shape;419;p7"/>
            <p:cNvSpPr/>
            <p:nvPr/>
          </p:nvSpPr>
          <p:spPr>
            <a:xfrm>
              <a:off x="410700" y="3359451"/>
              <a:ext cx="7443185" cy="61608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20" name="Google Shape;420;p7"/>
            <p:cNvSpPr txBox="1"/>
            <p:nvPr/>
          </p:nvSpPr>
          <p:spPr>
            <a:xfrm>
              <a:off x="440775" y="3389526"/>
              <a:ext cx="7383035" cy="555935"/>
            </a:xfrm>
            <a:prstGeom prst="rect">
              <a:avLst/>
            </a:prstGeom>
            <a:noFill/>
            <a:ln>
              <a:noFill/>
            </a:ln>
          </p:spPr>
          <p:txBody>
            <a:bodyPr spcFirstLastPara="1" wrap="square" lIns="217325" tIns="0" rIns="21732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dirty="0">
                  <a:solidFill>
                    <a:schemeClr val="lt1"/>
                  </a:solidFill>
                  <a:latin typeface="Swis721 Cn BT" panose="020B0506020202030204" pitchFamily="34" charset="0"/>
                  <a:sym typeface="Arial"/>
                </a:rPr>
                <a:t>Anti Money Laundering &amp; KYC-Know Your Customer</a:t>
              </a:r>
              <a:endParaRPr dirty="0">
                <a:latin typeface="Swis721 Cn BT" panose="020B0506020202030204" pitchFamily="34" charset="0"/>
              </a:endParaRPr>
            </a:p>
          </p:txBody>
        </p:sp>
        <p:sp>
          <p:nvSpPr>
            <p:cNvPr id="421" name="Google Shape;421;p7"/>
            <p:cNvSpPr/>
            <p:nvPr/>
          </p:nvSpPr>
          <p:spPr>
            <a:xfrm>
              <a:off x="0" y="4624022"/>
              <a:ext cx="8214013" cy="756000"/>
            </a:xfrm>
            <a:prstGeom prst="rect">
              <a:avLst/>
            </a:prstGeom>
            <a:solidFill>
              <a:schemeClr val="lt1">
                <a:alpha val="89803"/>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22" name="Google Shape;422;p7"/>
            <p:cNvSpPr/>
            <p:nvPr/>
          </p:nvSpPr>
          <p:spPr>
            <a:xfrm>
              <a:off x="410700" y="4450737"/>
              <a:ext cx="7443185" cy="616085"/>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23" name="Google Shape;423;p7"/>
            <p:cNvSpPr txBox="1"/>
            <p:nvPr/>
          </p:nvSpPr>
          <p:spPr>
            <a:xfrm>
              <a:off x="440775" y="4480812"/>
              <a:ext cx="7383035" cy="555935"/>
            </a:xfrm>
            <a:prstGeom prst="rect">
              <a:avLst/>
            </a:prstGeom>
            <a:noFill/>
            <a:ln>
              <a:noFill/>
            </a:ln>
          </p:spPr>
          <p:txBody>
            <a:bodyPr spcFirstLastPara="1" wrap="square" lIns="217325" tIns="0" rIns="21732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dirty="0">
                  <a:solidFill>
                    <a:schemeClr val="lt1"/>
                  </a:solidFill>
                  <a:latin typeface="Swis721 Cn BT" panose="020B0506020202030204" pitchFamily="34" charset="0"/>
                  <a:sym typeface="Arial"/>
                </a:rPr>
                <a:t>AML &amp; KYC Practical Approach </a:t>
              </a:r>
              <a:endParaRPr dirty="0">
                <a:latin typeface="Swis721 Cn BT" panose="020B050602020203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9"/>
          <p:cNvSpPr txBox="1">
            <a:spLocks noGrp="1"/>
          </p:cNvSpPr>
          <p:nvPr>
            <p:ph type="title"/>
          </p:nvPr>
        </p:nvSpPr>
        <p:spPr>
          <a:xfrm>
            <a:off x="456450" y="5287650"/>
            <a:ext cx="10964100" cy="1175100"/>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sz="3300" b="1" dirty="0"/>
              <a:t>Module-1</a:t>
            </a:r>
            <a:br>
              <a:rPr lang="en-US" sz="3300" b="1" dirty="0"/>
            </a:br>
            <a:r>
              <a:rPr lang="en-US" sz="3300" b="1" dirty="0"/>
              <a:t>Understanding Money Laundering and Process</a:t>
            </a:r>
            <a:endParaRPr sz="3700" dirty="0"/>
          </a:p>
        </p:txBody>
      </p:sp>
      <p:pic>
        <p:nvPicPr>
          <p:cNvPr id="437" name="Google Shape;437;p9"/>
          <p:cNvPicPr preferRelativeResize="0"/>
          <p:nvPr/>
        </p:nvPicPr>
        <p:blipFill rotWithShape="1">
          <a:blip r:embed="rId3">
            <a:alphaModFix/>
          </a:blip>
          <a:srcRect t="1" b="435"/>
          <a:stretch/>
        </p:blipFill>
        <p:spPr>
          <a:xfrm>
            <a:off x="0" y="0"/>
            <a:ext cx="12192000" cy="5241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0"/>
          <p:cNvSpPr txBox="1">
            <a:spLocks noGrp="1"/>
          </p:cNvSpPr>
          <p:nvPr>
            <p:ph type="title"/>
          </p:nvPr>
        </p:nvSpPr>
        <p:spPr>
          <a:xfrm>
            <a:off x="609600" y="136526"/>
            <a:ext cx="10744200" cy="731222"/>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b="1" dirty="0"/>
              <a:t>What Is ‘Money Laundering’ ?</a:t>
            </a:r>
            <a:endParaRPr dirty="0"/>
          </a:p>
        </p:txBody>
      </p:sp>
      <p:sp>
        <p:nvSpPr>
          <p:cNvPr id="444" name="Google Shape;444;p10"/>
          <p:cNvSpPr txBox="1">
            <a:spLocks noGrp="1"/>
          </p:cNvSpPr>
          <p:nvPr>
            <p:ph type="body" idx="1"/>
          </p:nvPr>
        </p:nvSpPr>
        <p:spPr>
          <a:xfrm>
            <a:off x="-1" y="1038223"/>
            <a:ext cx="6185647" cy="5577729"/>
          </a:xfrm>
          <a:prstGeom prst="rect">
            <a:avLst/>
          </a:prstGeom>
          <a:solidFill>
            <a:srgbClr val="000000"/>
          </a:solidFill>
          <a:ln>
            <a:noFill/>
          </a:ln>
        </p:spPr>
        <p:txBody>
          <a:bodyPr spcFirstLastPara="1" wrap="square" lIns="0" tIns="324000" rIns="180000" bIns="45700" anchor="t" anchorCtr="0">
            <a:normAutofit/>
          </a:bodyPr>
          <a:lstStyle/>
          <a:p>
            <a:pPr marL="542925" lvl="2" indent="0" algn="just" rtl="0">
              <a:lnSpc>
                <a:spcPct val="200000"/>
              </a:lnSpc>
              <a:spcBef>
                <a:spcPts val="0"/>
              </a:spcBef>
              <a:spcAft>
                <a:spcPts val="0"/>
              </a:spcAft>
              <a:buClr>
                <a:schemeClr val="dk1"/>
              </a:buClr>
              <a:buSzPts val="2200"/>
              <a:buNone/>
            </a:pPr>
            <a:endParaRPr sz="2200" dirty="0">
              <a:solidFill>
                <a:schemeClr val="lt1"/>
              </a:solidFill>
              <a:latin typeface="Swis721 Cn BT" panose="020B0506020202030204" pitchFamily="34" charset="0"/>
            </a:endParaRPr>
          </a:p>
          <a:p>
            <a:pPr marL="542925" lvl="2" indent="0" algn="just" rtl="0">
              <a:lnSpc>
                <a:spcPct val="200000"/>
              </a:lnSpc>
              <a:spcBef>
                <a:spcPts val="500"/>
              </a:spcBef>
              <a:spcAft>
                <a:spcPts val="0"/>
              </a:spcAft>
              <a:buClr>
                <a:srgbClr val="E7E2DC"/>
              </a:buClr>
              <a:buSzPts val="2200"/>
              <a:buNone/>
            </a:pPr>
            <a:r>
              <a:rPr lang="en-US" sz="2200" b="1" dirty="0">
                <a:solidFill>
                  <a:srgbClr val="E7E2DC"/>
                </a:solidFill>
                <a:latin typeface="Swis721 Cn BT" panose="020B0506020202030204" pitchFamily="34" charset="0"/>
              </a:rPr>
              <a:t>Process by which illegally obtained funds or "dirty money" are transformed into legitimate or "clean" assets, making it difficult to trace the illicit origin of the funds. </a:t>
            </a:r>
            <a:endParaRPr dirty="0">
              <a:latin typeface="Swis721 Cn BT" panose="020B0506020202030204" pitchFamily="34" charset="0"/>
            </a:endParaRPr>
          </a:p>
          <a:p>
            <a:pPr marL="542925" lvl="2" indent="0" algn="just" rtl="0">
              <a:lnSpc>
                <a:spcPct val="200000"/>
              </a:lnSpc>
              <a:spcBef>
                <a:spcPts val="500"/>
              </a:spcBef>
              <a:spcAft>
                <a:spcPts val="0"/>
              </a:spcAft>
              <a:buClr>
                <a:schemeClr val="dk1"/>
              </a:buClr>
              <a:buSzPts val="2200"/>
              <a:buNone/>
            </a:pPr>
            <a:endParaRPr sz="2200" dirty="0">
              <a:solidFill>
                <a:srgbClr val="E7E2DC"/>
              </a:solidFill>
              <a:latin typeface="Swis721 Cn BT" panose="020B0506020202030204" pitchFamily="34" charset="0"/>
            </a:endParaRPr>
          </a:p>
        </p:txBody>
      </p:sp>
      <p:pic>
        <p:nvPicPr>
          <p:cNvPr id="445" name="Google Shape;445;p10"/>
          <p:cNvPicPr preferRelativeResize="0">
            <a:picLocks noGrp="1"/>
          </p:cNvPicPr>
          <p:nvPr>
            <p:ph type="body" idx="2"/>
          </p:nvPr>
        </p:nvPicPr>
        <p:blipFill rotWithShape="1">
          <a:blip r:embed="rId3">
            <a:alphaModFix/>
          </a:blip>
          <a:srcRect t="20204"/>
          <a:stretch/>
        </p:blipFill>
        <p:spPr>
          <a:xfrm>
            <a:off x="6096000" y="1038224"/>
            <a:ext cx="6096000" cy="4020170"/>
          </a:xfrm>
          <a:prstGeom prst="rect">
            <a:avLst/>
          </a:prstGeom>
          <a:noFill/>
          <a:ln>
            <a:noFill/>
          </a:ln>
        </p:spPr>
      </p:pic>
      <p:sp>
        <p:nvSpPr>
          <p:cNvPr id="446" name="Google Shape;446;p10"/>
          <p:cNvSpPr txBox="1"/>
          <p:nvPr/>
        </p:nvSpPr>
        <p:spPr>
          <a:xfrm>
            <a:off x="6093279" y="5058394"/>
            <a:ext cx="6101442" cy="1557558"/>
          </a:xfrm>
          <a:prstGeom prst="rect">
            <a:avLst/>
          </a:prstGeom>
          <a:solidFill>
            <a:schemeClr val="dk1"/>
          </a:solidFill>
          <a:ln>
            <a:noFill/>
          </a:ln>
        </p:spPr>
        <p:txBody>
          <a:bodyPr spcFirstLastPara="1" wrap="square" lIns="90000" tIns="45700" rIns="90000" bIns="45700" anchor="t" anchorCtr="0">
            <a:noAutofit/>
          </a:bodyPr>
          <a:lstStyle/>
          <a:p>
            <a:pPr marL="0" marR="0" lvl="0" indent="0" algn="ctr" rtl="0">
              <a:lnSpc>
                <a:spcPct val="150000"/>
              </a:lnSpc>
              <a:spcBef>
                <a:spcPts val="0"/>
              </a:spcBef>
              <a:spcAft>
                <a:spcPts val="0"/>
              </a:spcAft>
              <a:buNone/>
            </a:pPr>
            <a:r>
              <a:rPr lang="en-US" sz="2000" dirty="0">
                <a:solidFill>
                  <a:srgbClr val="FF3F3F"/>
                </a:solidFill>
                <a:latin typeface="Swis721 Cn BT" panose="020B0506020202030204" pitchFamily="34" charset="0"/>
                <a:sym typeface="Arial"/>
              </a:rPr>
              <a:t>Money laundering is one of the most serious and widespread financial crimes that white-collar thieves and street criminals alike commit.</a:t>
            </a:r>
            <a:endParaRPr dirty="0">
              <a:latin typeface="Swis721 Cn BT" panose="020B05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3"/>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b="1" dirty="0"/>
              <a:t>Process – Money Laundering Cycle</a:t>
            </a:r>
            <a:endParaRPr b="1" dirty="0"/>
          </a:p>
        </p:txBody>
      </p:sp>
      <p:pic>
        <p:nvPicPr>
          <p:cNvPr id="477" name="Google Shape;477;p13"/>
          <p:cNvPicPr preferRelativeResize="0"/>
          <p:nvPr/>
        </p:nvPicPr>
        <p:blipFill rotWithShape="1">
          <a:blip r:embed="rId3">
            <a:alphaModFix/>
          </a:blip>
          <a:srcRect/>
          <a:stretch/>
        </p:blipFill>
        <p:spPr>
          <a:xfrm>
            <a:off x="1102661" y="1166715"/>
            <a:ext cx="2307045" cy="2430953"/>
          </a:xfrm>
          <a:prstGeom prst="rect">
            <a:avLst/>
          </a:prstGeom>
          <a:noFill/>
          <a:ln>
            <a:noFill/>
          </a:ln>
        </p:spPr>
      </p:pic>
      <p:pic>
        <p:nvPicPr>
          <p:cNvPr id="478" name="Google Shape;478;p13"/>
          <p:cNvPicPr preferRelativeResize="0"/>
          <p:nvPr/>
        </p:nvPicPr>
        <p:blipFill rotWithShape="1">
          <a:blip r:embed="rId4">
            <a:alphaModFix/>
          </a:blip>
          <a:srcRect/>
          <a:stretch/>
        </p:blipFill>
        <p:spPr>
          <a:xfrm>
            <a:off x="3537284" y="1913474"/>
            <a:ext cx="1479884" cy="1263316"/>
          </a:xfrm>
          <a:prstGeom prst="rect">
            <a:avLst/>
          </a:prstGeom>
          <a:noFill/>
          <a:ln>
            <a:noFill/>
          </a:ln>
        </p:spPr>
      </p:pic>
      <p:pic>
        <p:nvPicPr>
          <p:cNvPr id="479" name="Google Shape;479;p13"/>
          <p:cNvPicPr preferRelativeResize="0"/>
          <p:nvPr/>
        </p:nvPicPr>
        <p:blipFill rotWithShape="1">
          <a:blip r:embed="rId5">
            <a:alphaModFix/>
          </a:blip>
          <a:srcRect/>
          <a:stretch/>
        </p:blipFill>
        <p:spPr>
          <a:xfrm>
            <a:off x="5458550" y="1116550"/>
            <a:ext cx="2307046" cy="2013372"/>
          </a:xfrm>
          <a:prstGeom prst="rect">
            <a:avLst/>
          </a:prstGeom>
          <a:noFill/>
          <a:ln>
            <a:noFill/>
          </a:ln>
        </p:spPr>
      </p:pic>
      <p:pic>
        <p:nvPicPr>
          <p:cNvPr id="480" name="Google Shape;480;p13"/>
          <p:cNvPicPr preferRelativeResize="0"/>
          <p:nvPr/>
        </p:nvPicPr>
        <p:blipFill rotWithShape="1">
          <a:blip r:embed="rId6">
            <a:alphaModFix/>
          </a:blip>
          <a:srcRect l="18057"/>
          <a:stretch/>
        </p:blipFill>
        <p:spPr>
          <a:xfrm>
            <a:off x="8012593" y="2063865"/>
            <a:ext cx="2078206" cy="1603387"/>
          </a:xfrm>
          <a:prstGeom prst="rect">
            <a:avLst/>
          </a:prstGeom>
          <a:noFill/>
          <a:ln>
            <a:noFill/>
          </a:ln>
        </p:spPr>
      </p:pic>
      <p:pic>
        <p:nvPicPr>
          <p:cNvPr id="481" name="Google Shape;481;p13"/>
          <p:cNvPicPr preferRelativeResize="0"/>
          <p:nvPr/>
        </p:nvPicPr>
        <p:blipFill rotWithShape="1">
          <a:blip r:embed="rId7">
            <a:alphaModFix/>
          </a:blip>
          <a:srcRect/>
          <a:stretch/>
        </p:blipFill>
        <p:spPr>
          <a:xfrm>
            <a:off x="6224414" y="3418334"/>
            <a:ext cx="5338025" cy="2574764"/>
          </a:xfrm>
          <a:prstGeom prst="rect">
            <a:avLst/>
          </a:prstGeom>
          <a:noFill/>
          <a:ln>
            <a:noFill/>
          </a:ln>
        </p:spPr>
      </p:pic>
      <p:pic>
        <p:nvPicPr>
          <p:cNvPr id="482" name="Google Shape;482;p13"/>
          <p:cNvPicPr preferRelativeResize="0"/>
          <p:nvPr/>
        </p:nvPicPr>
        <p:blipFill rotWithShape="1">
          <a:blip r:embed="rId8">
            <a:alphaModFix/>
          </a:blip>
          <a:srcRect/>
          <a:stretch/>
        </p:blipFill>
        <p:spPr>
          <a:xfrm>
            <a:off x="2941479" y="4215704"/>
            <a:ext cx="3670594" cy="22629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0"/>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dirty="0"/>
              <a:t>Sources of Dirty Money</a:t>
            </a:r>
            <a:endParaRPr dirty="0"/>
          </a:p>
        </p:txBody>
      </p:sp>
      <p:pic>
        <p:nvPicPr>
          <p:cNvPr id="538" name="Google Shape;538;p20"/>
          <p:cNvPicPr preferRelativeResize="0"/>
          <p:nvPr/>
        </p:nvPicPr>
        <p:blipFill rotWithShape="1">
          <a:blip r:embed="rId3">
            <a:alphaModFix/>
          </a:blip>
          <a:srcRect l="4472" t="26828" r="3536" b="14565"/>
          <a:stretch/>
        </p:blipFill>
        <p:spPr>
          <a:xfrm>
            <a:off x="565614" y="1870959"/>
            <a:ext cx="11167279" cy="3559716"/>
          </a:xfrm>
          <a:prstGeom prst="rect">
            <a:avLst/>
          </a:prstGeom>
          <a:noFill/>
          <a:ln>
            <a:noFill/>
          </a:ln>
        </p:spPr>
      </p:pic>
      <p:sp>
        <p:nvSpPr>
          <p:cNvPr id="539" name="Google Shape;539;p20"/>
          <p:cNvSpPr txBox="1"/>
          <p:nvPr/>
        </p:nvSpPr>
        <p:spPr>
          <a:xfrm>
            <a:off x="165144" y="1621818"/>
            <a:ext cx="1762603" cy="396991"/>
          </a:xfrm>
          <a:prstGeom prst="rect">
            <a:avLst/>
          </a:prstGeom>
          <a:noFill/>
          <a:ln>
            <a:noFill/>
          </a:ln>
        </p:spPr>
        <p:txBody>
          <a:bodyPr spcFirstLastPara="1" wrap="square" lIns="91425" tIns="45700" rIns="91425" bIns="45700" anchor="t" anchorCtr="0">
            <a:spAutoFit/>
          </a:bodyPr>
          <a:lstStyle/>
          <a:p>
            <a:pPr marL="0" marR="0" lvl="1" indent="0" algn="ctr" rtl="0">
              <a:lnSpc>
                <a:spcPct val="110000"/>
              </a:lnSpc>
              <a:spcBef>
                <a:spcPts val="0"/>
              </a:spcBef>
              <a:spcAft>
                <a:spcPts val="0"/>
              </a:spcAft>
              <a:buClr>
                <a:schemeClr val="dk1"/>
              </a:buClr>
              <a:buSzPts val="1800"/>
              <a:buFont typeface="Arial"/>
              <a:buNone/>
            </a:pPr>
            <a:r>
              <a:rPr lang="en-US" sz="1800" b="1" i="0" u="none" strike="noStrike" cap="none" dirty="0">
                <a:solidFill>
                  <a:schemeClr val="dk1"/>
                </a:solidFill>
                <a:latin typeface="Swis721 Cn BT" panose="020B0506020202030204" pitchFamily="34" charset="0"/>
                <a:sym typeface="Arial"/>
              </a:rPr>
              <a:t>Drug Trafficking </a:t>
            </a:r>
            <a:endParaRPr dirty="0">
              <a:latin typeface="Swis721 Cn BT" panose="020B0506020202030204" pitchFamily="34" charset="0"/>
            </a:endParaRPr>
          </a:p>
        </p:txBody>
      </p:sp>
      <p:sp>
        <p:nvSpPr>
          <p:cNvPr id="540" name="Google Shape;540;p20"/>
          <p:cNvSpPr txBox="1"/>
          <p:nvPr/>
        </p:nvSpPr>
        <p:spPr>
          <a:xfrm>
            <a:off x="1378427" y="5307869"/>
            <a:ext cx="1371600" cy="396991"/>
          </a:xfrm>
          <a:prstGeom prst="rect">
            <a:avLst/>
          </a:prstGeom>
          <a:noFill/>
          <a:ln>
            <a:noFill/>
          </a:ln>
        </p:spPr>
        <p:txBody>
          <a:bodyPr spcFirstLastPara="1" wrap="square" lIns="91425" tIns="45700" rIns="91425" bIns="45700" anchor="t" anchorCtr="0">
            <a:spAutoFit/>
          </a:bodyPr>
          <a:lstStyle/>
          <a:p>
            <a:pPr marL="0" marR="0" lvl="1" indent="0" algn="ctr" rtl="0">
              <a:lnSpc>
                <a:spcPct val="110000"/>
              </a:lnSpc>
              <a:spcBef>
                <a:spcPts val="0"/>
              </a:spcBef>
              <a:spcAft>
                <a:spcPts val="0"/>
              </a:spcAft>
              <a:buClr>
                <a:schemeClr val="dk1"/>
              </a:buClr>
              <a:buSzPts val="1800"/>
              <a:buFont typeface="Arial"/>
              <a:buNone/>
            </a:pPr>
            <a:r>
              <a:rPr lang="en-US" sz="1800" b="1" i="0" u="none" strike="noStrike" cap="none" dirty="0">
                <a:solidFill>
                  <a:schemeClr val="dk1"/>
                </a:solidFill>
                <a:latin typeface="Swis721 Cn BT" panose="020B0506020202030204" pitchFamily="34" charset="0"/>
                <a:sym typeface="Arial"/>
              </a:rPr>
              <a:t>Corruption </a:t>
            </a:r>
            <a:endParaRPr dirty="0">
              <a:latin typeface="Swis721 Cn BT" panose="020B0506020202030204" pitchFamily="34" charset="0"/>
            </a:endParaRPr>
          </a:p>
        </p:txBody>
      </p:sp>
      <p:sp>
        <p:nvSpPr>
          <p:cNvPr id="541" name="Google Shape;541;p20"/>
          <p:cNvSpPr txBox="1"/>
          <p:nvPr/>
        </p:nvSpPr>
        <p:spPr>
          <a:xfrm>
            <a:off x="3091220" y="1625253"/>
            <a:ext cx="784745" cy="396991"/>
          </a:xfrm>
          <a:prstGeom prst="rect">
            <a:avLst/>
          </a:prstGeom>
          <a:noFill/>
          <a:ln>
            <a:noFill/>
          </a:ln>
        </p:spPr>
        <p:txBody>
          <a:bodyPr spcFirstLastPara="1" wrap="square" lIns="91425" tIns="45700" rIns="91425" bIns="45700" anchor="t" anchorCtr="0">
            <a:spAutoFit/>
          </a:bodyPr>
          <a:lstStyle/>
          <a:p>
            <a:pPr marL="0" marR="0" lvl="1" indent="0" algn="ctr" rtl="0">
              <a:lnSpc>
                <a:spcPct val="110000"/>
              </a:lnSpc>
              <a:spcBef>
                <a:spcPts val="0"/>
              </a:spcBef>
              <a:spcAft>
                <a:spcPts val="0"/>
              </a:spcAft>
              <a:buClr>
                <a:schemeClr val="dk1"/>
              </a:buClr>
              <a:buSzPts val="1800"/>
              <a:buFont typeface="Arial"/>
              <a:buNone/>
            </a:pPr>
            <a:r>
              <a:rPr lang="en-US" sz="1800" b="1" i="0" u="none" strike="noStrike" cap="none" dirty="0">
                <a:solidFill>
                  <a:schemeClr val="dk1"/>
                </a:solidFill>
                <a:latin typeface="Swis721 Cn BT" panose="020B0506020202030204" pitchFamily="34" charset="0"/>
                <a:sym typeface="Arial"/>
              </a:rPr>
              <a:t>Fraud</a:t>
            </a:r>
            <a:endParaRPr dirty="0">
              <a:latin typeface="Swis721 Cn BT" panose="020B0506020202030204" pitchFamily="34" charset="0"/>
            </a:endParaRPr>
          </a:p>
        </p:txBody>
      </p:sp>
      <p:sp>
        <p:nvSpPr>
          <p:cNvPr id="542" name="Google Shape;542;p20"/>
          <p:cNvSpPr txBox="1"/>
          <p:nvPr/>
        </p:nvSpPr>
        <p:spPr>
          <a:xfrm>
            <a:off x="3875965" y="5302762"/>
            <a:ext cx="1382718" cy="396991"/>
          </a:xfrm>
          <a:prstGeom prst="rect">
            <a:avLst/>
          </a:prstGeom>
          <a:noFill/>
          <a:ln>
            <a:noFill/>
          </a:ln>
        </p:spPr>
        <p:txBody>
          <a:bodyPr spcFirstLastPara="1" wrap="square" lIns="91425" tIns="45700" rIns="91425" bIns="45700" anchor="t" anchorCtr="0">
            <a:spAutoFit/>
          </a:bodyPr>
          <a:lstStyle/>
          <a:p>
            <a:pPr marL="0" marR="0" lvl="1" indent="0" algn="ctr" rtl="0">
              <a:lnSpc>
                <a:spcPct val="110000"/>
              </a:lnSpc>
              <a:spcBef>
                <a:spcPts val="0"/>
              </a:spcBef>
              <a:spcAft>
                <a:spcPts val="0"/>
              </a:spcAft>
              <a:buClr>
                <a:schemeClr val="dk1"/>
              </a:buClr>
              <a:buSzPts val="1800"/>
              <a:buFont typeface="Arial"/>
              <a:buNone/>
            </a:pPr>
            <a:r>
              <a:rPr lang="en-US" sz="1800" b="1" i="0" u="none" strike="noStrike" cap="none" dirty="0">
                <a:solidFill>
                  <a:schemeClr val="dk1"/>
                </a:solidFill>
                <a:latin typeface="Swis721 Cn BT" panose="020B0506020202030204" pitchFamily="34" charset="0"/>
                <a:sym typeface="Arial"/>
              </a:rPr>
              <a:t>Tax Evasion</a:t>
            </a:r>
            <a:endParaRPr dirty="0">
              <a:latin typeface="Swis721 Cn BT" panose="020B0506020202030204" pitchFamily="34" charset="0"/>
            </a:endParaRPr>
          </a:p>
        </p:txBody>
      </p:sp>
      <p:sp>
        <p:nvSpPr>
          <p:cNvPr id="543" name="Google Shape;543;p20"/>
          <p:cNvSpPr txBox="1"/>
          <p:nvPr/>
        </p:nvSpPr>
        <p:spPr>
          <a:xfrm>
            <a:off x="5163147" y="1650877"/>
            <a:ext cx="1535373" cy="396991"/>
          </a:xfrm>
          <a:prstGeom prst="rect">
            <a:avLst/>
          </a:prstGeom>
          <a:noFill/>
          <a:ln>
            <a:noFill/>
          </a:ln>
        </p:spPr>
        <p:txBody>
          <a:bodyPr spcFirstLastPara="1" wrap="square" lIns="91425" tIns="45700" rIns="91425" bIns="45700" anchor="t" anchorCtr="0">
            <a:spAutoFit/>
          </a:bodyPr>
          <a:lstStyle/>
          <a:p>
            <a:pPr marL="0" marR="0" lvl="1" indent="0" algn="ctr" rtl="0">
              <a:lnSpc>
                <a:spcPct val="110000"/>
              </a:lnSpc>
              <a:spcBef>
                <a:spcPts val="0"/>
              </a:spcBef>
              <a:spcAft>
                <a:spcPts val="0"/>
              </a:spcAft>
              <a:buClr>
                <a:schemeClr val="dk1"/>
              </a:buClr>
              <a:buSzPts val="1800"/>
              <a:buFont typeface="Arial"/>
              <a:buNone/>
            </a:pPr>
            <a:r>
              <a:rPr lang="en-US" sz="1800" b="1" i="0" u="none" strike="noStrike" cap="none" dirty="0">
                <a:solidFill>
                  <a:schemeClr val="dk1"/>
                </a:solidFill>
                <a:latin typeface="Swis721 Cn BT" panose="020B0506020202030204" pitchFamily="34" charset="0"/>
                <a:sym typeface="Arial"/>
              </a:rPr>
              <a:t>Cybercrime </a:t>
            </a:r>
            <a:endParaRPr dirty="0">
              <a:latin typeface="Swis721 Cn BT" panose="020B0506020202030204" pitchFamily="34" charset="0"/>
            </a:endParaRPr>
          </a:p>
        </p:txBody>
      </p:sp>
      <p:sp>
        <p:nvSpPr>
          <p:cNvPr id="544" name="Google Shape;544;p20"/>
          <p:cNvSpPr txBox="1"/>
          <p:nvPr/>
        </p:nvSpPr>
        <p:spPr>
          <a:xfrm>
            <a:off x="7199192" y="1646719"/>
            <a:ext cx="2122226" cy="396991"/>
          </a:xfrm>
          <a:prstGeom prst="rect">
            <a:avLst/>
          </a:prstGeom>
          <a:noFill/>
          <a:ln>
            <a:noFill/>
          </a:ln>
        </p:spPr>
        <p:txBody>
          <a:bodyPr spcFirstLastPara="1" wrap="square" lIns="91425" tIns="45700" rIns="91425" bIns="45700" anchor="t" anchorCtr="0">
            <a:spAutoFit/>
          </a:bodyPr>
          <a:lstStyle/>
          <a:p>
            <a:pPr marL="0" marR="0" lvl="1" indent="0" algn="ctr" rtl="0">
              <a:lnSpc>
                <a:spcPct val="110000"/>
              </a:lnSpc>
              <a:spcBef>
                <a:spcPts val="0"/>
              </a:spcBef>
              <a:spcAft>
                <a:spcPts val="0"/>
              </a:spcAft>
              <a:buClr>
                <a:schemeClr val="dk1"/>
              </a:buClr>
              <a:buSzPts val="1800"/>
              <a:buFont typeface="Arial"/>
              <a:buNone/>
            </a:pPr>
            <a:r>
              <a:rPr lang="en-US" sz="1800" b="1" i="0" u="none" strike="noStrike" cap="none" dirty="0">
                <a:solidFill>
                  <a:schemeClr val="dk1"/>
                </a:solidFill>
                <a:latin typeface="Swis721 Cn BT" panose="020B0506020202030204" pitchFamily="34" charset="0"/>
                <a:sym typeface="Arial"/>
              </a:rPr>
              <a:t>Terrorism Financing</a:t>
            </a:r>
            <a:endParaRPr dirty="0">
              <a:latin typeface="Swis721 Cn BT" panose="020B0506020202030204" pitchFamily="34" charset="0"/>
            </a:endParaRPr>
          </a:p>
        </p:txBody>
      </p:sp>
      <p:sp>
        <p:nvSpPr>
          <p:cNvPr id="545" name="Google Shape;545;p20"/>
          <p:cNvSpPr txBox="1"/>
          <p:nvPr/>
        </p:nvSpPr>
        <p:spPr>
          <a:xfrm>
            <a:off x="6060378" y="5275397"/>
            <a:ext cx="1879979" cy="396991"/>
          </a:xfrm>
          <a:prstGeom prst="rect">
            <a:avLst/>
          </a:prstGeom>
          <a:noFill/>
          <a:ln>
            <a:noFill/>
          </a:ln>
        </p:spPr>
        <p:txBody>
          <a:bodyPr spcFirstLastPara="1" wrap="square" lIns="91425" tIns="45700" rIns="91425" bIns="45700" anchor="t" anchorCtr="0">
            <a:spAutoFit/>
          </a:bodyPr>
          <a:lstStyle/>
          <a:p>
            <a:pPr marL="0" marR="0" lvl="1" indent="0" algn="ctr" rtl="0">
              <a:lnSpc>
                <a:spcPct val="110000"/>
              </a:lnSpc>
              <a:spcBef>
                <a:spcPts val="0"/>
              </a:spcBef>
              <a:spcAft>
                <a:spcPts val="0"/>
              </a:spcAft>
              <a:buClr>
                <a:schemeClr val="dk1"/>
              </a:buClr>
              <a:buSzPts val="1800"/>
              <a:buFont typeface="Arial"/>
              <a:buNone/>
            </a:pPr>
            <a:r>
              <a:rPr lang="en-US" sz="1800" b="1" i="0" u="none" strike="noStrike" cap="none" dirty="0">
                <a:solidFill>
                  <a:schemeClr val="dk1"/>
                </a:solidFill>
                <a:latin typeface="Swis721 Cn BT" panose="020B0506020202030204" pitchFamily="34" charset="0"/>
                <a:sym typeface="Arial"/>
              </a:rPr>
              <a:t>Organized Crime</a:t>
            </a:r>
            <a:endParaRPr dirty="0">
              <a:latin typeface="Swis721 Cn BT" panose="020B0506020202030204" pitchFamily="34" charset="0"/>
            </a:endParaRPr>
          </a:p>
        </p:txBody>
      </p:sp>
      <p:sp>
        <p:nvSpPr>
          <p:cNvPr id="546" name="Google Shape;546;p20"/>
          <p:cNvSpPr txBox="1"/>
          <p:nvPr/>
        </p:nvSpPr>
        <p:spPr>
          <a:xfrm>
            <a:off x="8612762" y="5307869"/>
            <a:ext cx="1382718" cy="396991"/>
          </a:xfrm>
          <a:prstGeom prst="rect">
            <a:avLst/>
          </a:prstGeom>
          <a:noFill/>
          <a:ln>
            <a:noFill/>
          </a:ln>
        </p:spPr>
        <p:txBody>
          <a:bodyPr spcFirstLastPara="1" wrap="square" lIns="91425" tIns="45700" rIns="91425" bIns="45700" anchor="t" anchorCtr="0">
            <a:spAutoFit/>
          </a:bodyPr>
          <a:lstStyle/>
          <a:p>
            <a:pPr marL="0" marR="0" lvl="1" indent="0" algn="ctr" rtl="0">
              <a:lnSpc>
                <a:spcPct val="110000"/>
              </a:lnSpc>
              <a:spcBef>
                <a:spcPts val="0"/>
              </a:spcBef>
              <a:spcAft>
                <a:spcPts val="0"/>
              </a:spcAft>
              <a:buClr>
                <a:schemeClr val="dk1"/>
              </a:buClr>
              <a:buSzPts val="1800"/>
              <a:buFont typeface="Arial"/>
              <a:buNone/>
            </a:pPr>
            <a:r>
              <a:rPr lang="en-US" sz="1800" b="1" i="0" u="none" strike="noStrike" cap="none" dirty="0">
                <a:solidFill>
                  <a:schemeClr val="dk1"/>
                </a:solidFill>
                <a:latin typeface="Swis721 Cn BT" panose="020B0506020202030204" pitchFamily="34" charset="0"/>
                <a:sym typeface="Arial"/>
              </a:rPr>
              <a:t>Illegal Trade</a:t>
            </a:r>
            <a:endParaRPr dirty="0">
              <a:latin typeface="Swis721 Cn BT" panose="020B0506020202030204" pitchFamily="34" charset="0"/>
            </a:endParaRPr>
          </a:p>
        </p:txBody>
      </p:sp>
      <p:sp>
        <p:nvSpPr>
          <p:cNvPr id="547" name="Google Shape;547;p20"/>
          <p:cNvSpPr txBox="1"/>
          <p:nvPr/>
        </p:nvSpPr>
        <p:spPr>
          <a:xfrm>
            <a:off x="9521655" y="1682274"/>
            <a:ext cx="221123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Swis721 Cn BT" panose="020B0506020202030204" pitchFamily="34" charset="0"/>
                <a:sym typeface="Arial"/>
              </a:rPr>
              <a:t>Other Illicit Activities</a:t>
            </a:r>
            <a:endParaRPr sz="1800" b="1" dirty="0">
              <a:solidFill>
                <a:schemeClr val="dk1"/>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1"/>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dirty="0"/>
              <a:t>Variants of Money Laundering</a:t>
            </a:r>
            <a:endParaRPr dirty="0"/>
          </a:p>
        </p:txBody>
      </p:sp>
      <p:pic>
        <p:nvPicPr>
          <p:cNvPr id="554" name="Google Shape;554;p21"/>
          <p:cNvPicPr preferRelativeResize="0"/>
          <p:nvPr/>
        </p:nvPicPr>
        <p:blipFill rotWithShape="1">
          <a:blip r:embed="rId3">
            <a:alphaModFix/>
          </a:blip>
          <a:srcRect l="3619" t="20261" r="4348" b="20613"/>
          <a:stretch/>
        </p:blipFill>
        <p:spPr>
          <a:xfrm>
            <a:off x="702859" y="1456982"/>
            <a:ext cx="10786281" cy="4619666"/>
          </a:xfrm>
          <a:prstGeom prst="rect">
            <a:avLst/>
          </a:prstGeom>
          <a:noFill/>
          <a:ln>
            <a:noFill/>
          </a:ln>
        </p:spPr>
      </p:pic>
      <p:sp>
        <p:nvSpPr>
          <p:cNvPr id="555" name="Google Shape;555;p21"/>
          <p:cNvSpPr txBox="1"/>
          <p:nvPr/>
        </p:nvSpPr>
        <p:spPr>
          <a:xfrm>
            <a:off x="1421203" y="4062828"/>
            <a:ext cx="1688911" cy="369332"/>
          </a:xfrm>
          <a:prstGeom prst="rect">
            <a:avLst/>
          </a:prstGeom>
          <a:noFill/>
          <a:ln>
            <a:noFill/>
          </a:ln>
        </p:spPr>
        <p:txBody>
          <a:bodyPr spcFirstLastPara="1" wrap="square" lIns="0" tIns="45700" rIns="91425" bIns="45700" anchor="t" anchorCtr="0">
            <a:spAutoFit/>
          </a:bodyPr>
          <a:lstStyle/>
          <a:p>
            <a:pPr marL="95250" marR="0" lvl="0" indent="0" algn="ctr" rtl="0">
              <a:lnSpc>
                <a:spcPct val="100000"/>
              </a:lnSpc>
              <a:spcBef>
                <a:spcPts val="0"/>
              </a:spcBef>
              <a:spcAft>
                <a:spcPts val="0"/>
              </a:spcAft>
              <a:buClr>
                <a:schemeClr val="lt1"/>
              </a:buClr>
              <a:buSzPts val="1800"/>
              <a:buFont typeface="Arial"/>
              <a:buNone/>
            </a:pPr>
            <a:r>
              <a:rPr lang="en-US" sz="1800" dirty="0">
                <a:solidFill>
                  <a:schemeClr val="lt1"/>
                </a:solidFill>
                <a:latin typeface="Swis721 Cn BT" panose="020B0506020202030204" pitchFamily="34" charset="0"/>
                <a:sym typeface="Arial"/>
              </a:rPr>
              <a:t>Cryptocurrencies</a:t>
            </a:r>
            <a:endParaRPr dirty="0">
              <a:latin typeface="Swis721 Cn BT" panose="020B0506020202030204" pitchFamily="34" charset="0"/>
            </a:endParaRPr>
          </a:p>
        </p:txBody>
      </p:sp>
      <p:sp>
        <p:nvSpPr>
          <p:cNvPr id="556" name="Google Shape;556;p21"/>
          <p:cNvSpPr txBox="1"/>
          <p:nvPr/>
        </p:nvSpPr>
        <p:spPr>
          <a:xfrm>
            <a:off x="3329739" y="2961606"/>
            <a:ext cx="1798093" cy="646331"/>
          </a:xfrm>
          <a:prstGeom prst="rect">
            <a:avLst/>
          </a:prstGeom>
          <a:noFill/>
          <a:ln>
            <a:noFill/>
          </a:ln>
        </p:spPr>
        <p:txBody>
          <a:bodyPr spcFirstLastPara="1" wrap="square" lIns="0"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dirty="0">
                <a:solidFill>
                  <a:schemeClr val="lt1"/>
                </a:solidFill>
                <a:latin typeface="Swis721 Cn BT" panose="020B0506020202030204" pitchFamily="34" charset="0"/>
                <a:sym typeface="Arial"/>
              </a:rPr>
              <a:t>Trade-Based Money Laundering </a:t>
            </a:r>
            <a:endParaRPr dirty="0">
              <a:latin typeface="Swis721 Cn BT" panose="020B0506020202030204" pitchFamily="34" charset="0"/>
            </a:endParaRPr>
          </a:p>
        </p:txBody>
      </p:sp>
      <p:sp>
        <p:nvSpPr>
          <p:cNvPr id="557" name="Google Shape;557;p21"/>
          <p:cNvSpPr txBox="1"/>
          <p:nvPr/>
        </p:nvSpPr>
        <p:spPr>
          <a:xfrm>
            <a:off x="5449436" y="4036026"/>
            <a:ext cx="129312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lt1"/>
              </a:buClr>
              <a:buSzPts val="1800"/>
              <a:buFont typeface="Arial"/>
              <a:buNone/>
            </a:pPr>
            <a:r>
              <a:rPr lang="en-US" sz="1800" dirty="0">
                <a:solidFill>
                  <a:schemeClr val="lt1"/>
                </a:solidFill>
                <a:latin typeface="Swis721 Cn BT" panose="020B0506020202030204" pitchFamily="34" charset="0"/>
                <a:sym typeface="Arial"/>
              </a:rPr>
              <a:t>Smurfing</a:t>
            </a:r>
            <a:endParaRPr dirty="0">
              <a:latin typeface="Swis721 Cn BT" panose="020B0506020202030204" pitchFamily="34" charset="0"/>
            </a:endParaRPr>
          </a:p>
        </p:txBody>
      </p:sp>
      <p:sp>
        <p:nvSpPr>
          <p:cNvPr id="558" name="Google Shape;558;p21"/>
          <p:cNvSpPr txBox="1"/>
          <p:nvPr/>
        </p:nvSpPr>
        <p:spPr>
          <a:xfrm>
            <a:off x="7226490" y="3072809"/>
            <a:ext cx="16650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Swis721 Cn BT" panose="020B0506020202030204" pitchFamily="34" charset="0"/>
                <a:sym typeface="Arial"/>
              </a:rPr>
              <a:t>Shell Companies</a:t>
            </a:r>
            <a:endParaRPr dirty="0">
              <a:latin typeface="Swis721 Cn BT" panose="020B0506020202030204" pitchFamily="34" charset="0"/>
            </a:endParaRPr>
          </a:p>
        </p:txBody>
      </p:sp>
      <p:sp>
        <p:nvSpPr>
          <p:cNvPr id="559" name="Google Shape;559;p21"/>
          <p:cNvSpPr txBox="1"/>
          <p:nvPr/>
        </p:nvSpPr>
        <p:spPr>
          <a:xfrm>
            <a:off x="9086823" y="4064447"/>
            <a:ext cx="1894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Swis721 Cn BT" panose="020B0506020202030204" pitchFamily="34" charset="0"/>
                <a:sym typeface="Arial"/>
              </a:rPr>
              <a:t>Offshore Accounts </a:t>
            </a:r>
            <a:endParaRPr dirty="0">
              <a:latin typeface="Swis721 Cn BT" panose="020B0506020202030204" pitchFamily="34" charset="0"/>
            </a:endParaRPr>
          </a:p>
        </p:txBody>
      </p:sp>
      <p:pic>
        <p:nvPicPr>
          <p:cNvPr id="560" name="Google Shape;560;p21"/>
          <p:cNvPicPr preferRelativeResize="0"/>
          <p:nvPr/>
        </p:nvPicPr>
        <p:blipFill rotWithShape="1">
          <a:blip r:embed="rId4">
            <a:alphaModFix/>
          </a:blip>
          <a:srcRect l="8075" t="12708" r="10626" b="5027"/>
          <a:stretch/>
        </p:blipFill>
        <p:spPr>
          <a:xfrm>
            <a:off x="1775455" y="2228193"/>
            <a:ext cx="980408" cy="733413"/>
          </a:xfrm>
          <a:prstGeom prst="rect">
            <a:avLst/>
          </a:prstGeom>
          <a:noFill/>
          <a:ln>
            <a:noFill/>
          </a:ln>
        </p:spPr>
      </p:pic>
      <p:pic>
        <p:nvPicPr>
          <p:cNvPr id="561" name="Google Shape;561;p21"/>
          <p:cNvPicPr preferRelativeResize="0"/>
          <p:nvPr/>
        </p:nvPicPr>
        <p:blipFill rotWithShape="1">
          <a:blip r:embed="rId5">
            <a:alphaModFix/>
          </a:blip>
          <a:srcRect l="45275" t="23601" r="5965" b="4827"/>
          <a:stretch/>
        </p:blipFill>
        <p:spPr>
          <a:xfrm>
            <a:off x="3910984" y="4474419"/>
            <a:ext cx="635602" cy="932964"/>
          </a:xfrm>
          <a:prstGeom prst="rect">
            <a:avLst/>
          </a:prstGeom>
          <a:noFill/>
          <a:ln>
            <a:noFill/>
          </a:ln>
        </p:spPr>
      </p:pic>
      <p:pic>
        <p:nvPicPr>
          <p:cNvPr id="562" name="Google Shape;562;p21"/>
          <p:cNvPicPr preferRelativeResize="0"/>
          <p:nvPr/>
        </p:nvPicPr>
        <p:blipFill rotWithShape="1">
          <a:blip r:embed="rId6">
            <a:alphaModFix/>
          </a:blip>
          <a:srcRect/>
          <a:stretch/>
        </p:blipFill>
        <p:spPr>
          <a:xfrm>
            <a:off x="5601890" y="2170117"/>
            <a:ext cx="990149" cy="824662"/>
          </a:xfrm>
          <a:prstGeom prst="rect">
            <a:avLst/>
          </a:prstGeom>
          <a:noFill/>
          <a:ln>
            <a:noFill/>
          </a:ln>
        </p:spPr>
      </p:pic>
      <p:pic>
        <p:nvPicPr>
          <p:cNvPr id="563" name="Google Shape;563;p21"/>
          <p:cNvPicPr preferRelativeResize="0"/>
          <p:nvPr/>
        </p:nvPicPr>
        <p:blipFill rotWithShape="1">
          <a:blip r:embed="rId7">
            <a:alphaModFix/>
          </a:blip>
          <a:srcRect l="12291" t="16000" r="13303" b="27851"/>
          <a:stretch/>
        </p:blipFill>
        <p:spPr>
          <a:xfrm>
            <a:off x="7539460" y="4486349"/>
            <a:ext cx="956805" cy="932965"/>
          </a:xfrm>
          <a:prstGeom prst="rect">
            <a:avLst/>
          </a:prstGeom>
          <a:noFill/>
          <a:ln>
            <a:noFill/>
          </a:ln>
        </p:spPr>
      </p:pic>
      <p:pic>
        <p:nvPicPr>
          <p:cNvPr id="564" name="Google Shape;564;p21"/>
          <p:cNvPicPr preferRelativeResize="0"/>
          <p:nvPr/>
        </p:nvPicPr>
        <p:blipFill rotWithShape="1">
          <a:blip r:embed="rId8">
            <a:alphaModFix/>
          </a:blip>
          <a:srcRect l="18289" t="2770" r="16725" b="4549"/>
          <a:stretch/>
        </p:blipFill>
        <p:spPr>
          <a:xfrm>
            <a:off x="9574041" y="2053096"/>
            <a:ext cx="801864" cy="899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7"/>
          <p:cNvSpPr txBox="1">
            <a:spLocks noGrp="1"/>
          </p:cNvSpPr>
          <p:nvPr>
            <p:ph type="title"/>
          </p:nvPr>
        </p:nvSpPr>
        <p:spPr>
          <a:xfrm>
            <a:off x="477160" y="249723"/>
            <a:ext cx="10932900" cy="578100"/>
          </a:xfrm>
          <a:prstGeom prst="rect">
            <a:avLst/>
          </a:prstGeom>
          <a:noFill/>
          <a:ln>
            <a:noFill/>
          </a:ln>
        </p:spPr>
        <p:txBody>
          <a:bodyPr spcFirstLastPara="1" wrap="square" lIns="0"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400" dirty="0"/>
              <a:t>Statistics of Money Laundering across the Globe:</a:t>
            </a:r>
            <a:endParaRPr sz="3400" dirty="0"/>
          </a:p>
        </p:txBody>
      </p:sp>
      <p:sp>
        <p:nvSpPr>
          <p:cNvPr id="610" name="Google Shape;610;p27"/>
          <p:cNvSpPr txBox="1">
            <a:spLocks noGrp="1"/>
          </p:cNvSpPr>
          <p:nvPr>
            <p:ph type="body" idx="1"/>
          </p:nvPr>
        </p:nvSpPr>
        <p:spPr>
          <a:xfrm>
            <a:off x="-1" y="1693559"/>
            <a:ext cx="8998858" cy="4914718"/>
          </a:xfrm>
          <a:prstGeom prst="rect">
            <a:avLst/>
          </a:prstGeom>
          <a:noFill/>
          <a:ln>
            <a:noFill/>
          </a:ln>
        </p:spPr>
        <p:txBody>
          <a:bodyPr spcFirstLastPara="1" wrap="square" lIns="0" tIns="45700" rIns="91425" bIns="45700" anchor="t" anchorCtr="0">
            <a:noAutofit/>
          </a:bodyPr>
          <a:lstStyle/>
          <a:p>
            <a:pPr marL="900113" lvl="0" indent="-276225" algn="l" rtl="0">
              <a:lnSpc>
                <a:spcPct val="120000"/>
              </a:lnSpc>
              <a:spcBef>
                <a:spcPts val="0"/>
              </a:spcBef>
              <a:spcAft>
                <a:spcPts val="0"/>
              </a:spcAft>
              <a:buClr>
                <a:schemeClr val="dk1"/>
              </a:buClr>
              <a:buSzPts val="2000"/>
              <a:buChar char="•"/>
            </a:pPr>
            <a:r>
              <a:rPr lang="en-US" sz="2000" dirty="0"/>
              <a:t>Anti-money laundering software is becoming more valuable on the market. In 2016 and 2017, the market was </a:t>
            </a:r>
            <a:r>
              <a:rPr lang="en-US" sz="2000" b="1" dirty="0"/>
              <a:t>worth $690 million and $868 million, respectively. </a:t>
            </a:r>
            <a:r>
              <a:rPr lang="en-US" sz="2000" dirty="0"/>
              <a:t>Statistics on anti-money laundering show that by the end of </a:t>
            </a:r>
            <a:r>
              <a:rPr lang="en-US" sz="2000" b="1" dirty="0"/>
              <a:t>2023, the market value of the sector will be $1.77 billion.</a:t>
            </a:r>
            <a:endParaRPr sz="2000" dirty="0"/>
          </a:p>
          <a:p>
            <a:pPr marL="900113" lvl="0" indent="-276225" algn="l" rtl="0">
              <a:lnSpc>
                <a:spcPct val="120000"/>
              </a:lnSpc>
              <a:spcBef>
                <a:spcPts val="2400"/>
              </a:spcBef>
              <a:spcAft>
                <a:spcPts val="0"/>
              </a:spcAft>
              <a:buClr>
                <a:schemeClr val="dk1"/>
              </a:buClr>
              <a:buSzPts val="2000"/>
              <a:buChar char="•"/>
            </a:pPr>
            <a:r>
              <a:rPr lang="en-US" sz="2000" b="1" dirty="0"/>
              <a:t>Only 0.1% of illegal monies are recovered through anti-money laundering operations</a:t>
            </a:r>
            <a:r>
              <a:rPr lang="en-US" sz="2000" dirty="0"/>
              <a:t>, according to data and study.</a:t>
            </a:r>
            <a:endParaRPr dirty="0"/>
          </a:p>
          <a:p>
            <a:pPr marL="900113" lvl="0" indent="-276225" algn="l" rtl="0">
              <a:lnSpc>
                <a:spcPct val="120000"/>
              </a:lnSpc>
              <a:spcBef>
                <a:spcPts val="2400"/>
              </a:spcBef>
              <a:spcAft>
                <a:spcPts val="0"/>
              </a:spcAft>
              <a:buClr>
                <a:schemeClr val="dk1"/>
              </a:buClr>
              <a:buSzPts val="2000"/>
              <a:buChar char="•"/>
            </a:pPr>
            <a:r>
              <a:rPr lang="en-US" sz="2000" dirty="0"/>
              <a:t>The research estimates that the risk index for</a:t>
            </a:r>
            <a:r>
              <a:rPr lang="en-US" sz="2000" b="1" dirty="0"/>
              <a:t> 2020 is 5.22 out of 10, with 10 representing the greatest risk. According </a:t>
            </a:r>
            <a:r>
              <a:rPr lang="en-US" sz="2000" dirty="0"/>
              <a:t>to the research, just six countries increased their anti-money laundering measures as on 2023</a:t>
            </a:r>
            <a:endParaRPr dirty="0"/>
          </a:p>
          <a:p>
            <a:pPr marL="1236663" lvl="0" indent="-215900" algn="l" rtl="0">
              <a:lnSpc>
                <a:spcPct val="120000"/>
              </a:lnSpc>
              <a:spcBef>
                <a:spcPts val="1800"/>
              </a:spcBef>
              <a:spcAft>
                <a:spcPts val="0"/>
              </a:spcAft>
              <a:buClr>
                <a:schemeClr val="dk1"/>
              </a:buClr>
              <a:buSzPts val="2000"/>
              <a:buNone/>
            </a:pPr>
            <a:endParaRPr sz="2000" dirty="0"/>
          </a:p>
        </p:txBody>
      </p:sp>
      <p:pic>
        <p:nvPicPr>
          <p:cNvPr id="611" name="Google Shape;611;p27"/>
          <p:cNvPicPr preferRelativeResize="0"/>
          <p:nvPr/>
        </p:nvPicPr>
        <p:blipFill rotWithShape="1">
          <a:blip r:embed="rId3">
            <a:alphaModFix/>
          </a:blip>
          <a:srcRect/>
          <a:stretch/>
        </p:blipFill>
        <p:spPr>
          <a:xfrm>
            <a:off x="8825023" y="1693559"/>
            <a:ext cx="3268973" cy="35875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Title &amp; Content Slid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4183</Words>
  <Application>Microsoft Office PowerPoint</Application>
  <PresentationFormat>Widescreen</PresentationFormat>
  <Paragraphs>278</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Noto Sans Symbols</vt:lpstr>
      <vt:lpstr>Swis721 Cn BT</vt:lpstr>
      <vt:lpstr>Master Title &amp; Content Slide-1</vt:lpstr>
      <vt:lpstr>Custom Design</vt:lpstr>
      <vt:lpstr>Anti Money laundering  and Know Your  Customer India 2023</vt:lpstr>
      <vt:lpstr>Anti Money laundering  and Know Your  Customer India 2023</vt:lpstr>
      <vt:lpstr>Workshop Outline </vt:lpstr>
      <vt:lpstr>Module-1 Understanding Money Laundering and Process</vt:lpstr>
      <vt:lpstr>What Is ‘Money Laundering’ ?</vt:lpstr>
      <vt:lpstr>Process – Money Laundering Cycle</vt:lpstr>
      <vt:lpstr>Sources of Dirty Money</vt:lpstr>
      <vt:lpstr>Variants of Money Laundering</vt:lpstr>
      <vt:lpstr>Statistics of Money Laundering across the Globe:</vt:lpstr>
      <vt:lpstr>PowerPoint Presentation</vt:lpstr>
      <vt:lpstr>PMLA- 2002 Indian Framework</vt:lpstr>
      <vt:lpstr>Process of Reporting By Banks</vt:lpstr>
      <vt:lpstr>Steps in Anti Money Laundering</vt:lpstr>
      <vt:lpstr>KYC Documents</vt:lpstr>
      <vt:lpstr>AML &amp; KYC Checklist</vt:lpstr>
      <vt:lpstr>Amendment Rules AML-2023 – 7th March 2023, </vt:lpstr>
      <vt:lpstr>Emerging Technologies for AML  Detection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Money laundering  and Know Your  Customer India 2023</dc:title>
  <dc:creator>admin</dc:creator>
  <cp:lastModifiedBy>Sidharth Bhandari</cp:lastModifiedBy>
  <cp:revision>3</cp:revision>
  <dcterms:created xsi:type="dcterms:W3CDTF">2019-08-18T01:59:36Z</dcterms:created>
  <dcterms:modified xsi:type="dcterms:W3CDTF">2025-09-26T02:10:16Z</dcterms:modified>
</cp:coreProperties>
</file>