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261" r:id="rId4"/>
    <p:sldId id="265" r:id="rId5"/>
    <p:sldId id="266" r:id="rId6"/>
    <p:sldId id="295" r:id="rId7"/>
    <p:sldId id="309" r:id="rId8"/>
    <p:sldId id="296" r:id="rId9"/>
    <p:sldId id="298" r:id="rId10"/>
    <p:sldId id="263" r:id="rId11"/>
    <p:sldId id="300" r:id="rId12"/>
    <p:sldId id="310" r:id="rId13"/>
    <p:sldId id="267" r:id="rId14"/>
    <p:sldId id="271" r:id="rId15"/>
    <p:sldId id="258" r:id="rId16"/>
    <p:sldId id="259" r:id="rId17"/>
    <p:sldId id="299" r:id="rId18"/>
    <p:sldId id="260" r:id="rId19"/>
    <p:sldId id="302" r:id="rId20"/>
    <p:sldId id="275" r:id="rId21"/>
    <p:sldId id="305" r:id="rId22"/>
    <p:sldId id="276" r:id="rId23"/>
    <p:sldId id="279" r:id="rId24"/>
    <p:sldId id="306" r:id="rId25"/>
    <p:sldId id="281" r:id="rId26"/>
    <p:sldId id="307" r:id="rId27"/>
    <p:sldId id="283" r:id="rId28"/>
    <p:sldId id="303" r:id="rId29"/>
    <p:sldId id="264" r:id="rId30"/>
    <p:sldId id="304" r:id="rId31"/>
    <p:sldId id="284" r:id="rId32"/>
    <p:sldId id="293" r:id="rId33"/>
    <p:sldId id="285" r:id="rId34"/>
    <p:sldId id="287" r:id="rId35"/>
    <p:sldId id="288" r:id="rId36"/>
    <p:sldId id="289" r:id="rId37"/>
    <p:sldId id="290" r:id="rId38"/>
    <p:sldId id="286" r:id="rId39"/>
    <p:sldId id="292" r:id="rId40"/>
    <p:sldId id="268" r:id="rId41"/>
    <p:sldId id="269" r:id="rId42"/>
    <p:sldId id="270" r:id="rId43"/>
    <p:sldId id="272" r:id="rId44"/>
    <p:sldId id="273" r:id="rId45"/>
    <p:sldId id="274" r:id="rId46"/>
    <p:sldId id="277" r:id="rId47"/>
    <p:sldId id="278" r:id="rId48"/>
    <p:sldId id="280" r:id="rId49"/>
    <p:sldId id="282" r:id="rId50"/>
    <p:sldId id="294" r:id="rId51"/>
    <p:sldId id="291" r:id="rId52"/>
    <p:sldId id="308" r:id="rId53"/>
  </p:sldIdLst>
  <p:sldSz cx="18288000" cy="10287000"/>
  <p:notesSz cx="6858000" cy="9144000"/>
  <p:embeddedFontLst>
    <p:embeddedFont>
      <p:font typeface="Aptos Black" panose="020B0004020202020204" pitchFamily="34" charset="0"/>
      <p:bold r:id="rId55"/>
    </p:embeddedFont>
    <p:embeddedFont>
      <p:font typeface="Canva Sans" panose="020B0604020202020204" charset="0"/>
      <p:regular r:id="rId56"/>
    </p:embeddedFont>
    <p:embeddedFont>
      <p:font typeface="Canva Sans Bold" panose="020B0604020202020204" charset="0"/>
      <p:regular r:id="rId57"/>
    </p:embeddedFont>
    <p:embeddedFont>
      <p:font typeface="Canva Sans Bold Italics" panose="020B0604020202020204" charset="0"/>
      <p:regular r:id="rId58"/>
    </p:embeddedFont>
    <p:embeddedFont>
      <p:font typeface="Canva Sans Italics" panose="020B0604020202020204" charset="0"/>
      <p:regular r:id="rId59"/>
    </p:embeddedFont>
    <p:embeddedFont>
      <p:font typeface="Freestyle Script" panose="030804020302050B0404" pitchFamily="66" charset="0"/>
      <p:regular r:id="rId60"/>
    </p:embeddedFont>
    <p:embeddedFont>
      <p:font typeface="Garet Bold" panose="020B0604020202020204" charset="0"/>
      <p:regular r:id="rId61"/>
    </p:embeddedFont>
    <p:embeddedFont>
      <p:font typeface="Garet Bold Italics" panose="020B0604020202020204" charset="0"/>
      <p:regular r:id="rId62"/>
    </p:embeddedFont>
    <p:embeddedFont>
      <p:font typeface="HK Grotesk Bold" panose="020B0604020202020204" charset="0"/>
      <p:regular r:id="rId63"/>
    </p:embeddedFont>
    <p:embeddedFont>
      <p:font typeface="Poppins" panose="00000500000000000000" pitchFamily="2" charset="0"/>
      <p:regular r:id="rId64"/>
      <p:bold r:id="rId65"/>
      <p:boldItalic r:id="rId66"/>
    </p:embeddedFont>
    <p:embeddedFont>
      <p:font typeface="Poppins Bold" panose="00000800000000000000" charset="0"/>
      <p:regular r:id="rId67"/>
    </p:embeddedFont>
    <p:embeddedFont>
      <p:font typeface="Poppins Bold Italics" panose="020B0604020202020204" charset="0"/>
      <p:regular r:id="rId68"/>
    </p:embeddedFont>
    <p:embeddedFont>
      <p:font typeface="Poppins Italics" panose="020B0604020202020204" charset="0"/>
      <p:regular r:id="rId6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9.fntdata"/><Relationship Id="rId68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4.fntdata"/><Relationship Id="rId66" Type="http://schemas.openxmlformats.org/officeDocument/2006/relationships/font" Target="fonts/font12.fntdata"/><Relationship Id="rId74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font" Target="fonts/font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font" Target="fonts/font15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1.fntdata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meet singh" userId="873591936c849444" providerId="LiveId" clId="{7C7DF280-CEDA-48BA-ABDC-B24C241451E5}"/>
    <pc:docChg chg="undo custSel modSld">
      <pc:chgData name="jasmeet singh" userId="873591936c849444" providerId="LiveId" clId="{7C7DF280-CEDA-48BA-ABDC-B24C241451E5}" dt="2026-09-08T00:04:17.664" v="14" actId="478"/>
      <pc:docMkLst>
        <pc:docMk/>
      </pc:docMkLst>
      <pc:sldChg chg="addSp delSp mod">
        <pc:chgData name="jasmeet singh" userId="873591936c849444" providerId="LiveId" clId="{7C7DF280-CEDA-48BA-ABDC-B24C241451E5}" dt="2026-09-08T00:04:17.664" v="14" actId="478"/>
        <pc:sldMkLst>
          <pc:docMk/>
          <pc:sldMk cId="0" sldId="256"/>
        </pc:sldMkLst>
        <pc:spChg chg="add del">
          <ac:chgData name="jasmeet singh" userId="873591936c849444" providerId="LiveId" clId="{7C7DF280-CEDA-48BA-ABDC-B24C241451E5}" dt="2026-09-08T00:04:08.829" v="11" actId="478"/>
          <ac:spMkLst>
            <pc:docMk/>
            <pc:sldMk cId="0" sldId="256"/>
            <ac:spMk id="7" creationId="{CCD3CC59-DECC-6E13-2F15-4737B33DE5F8}"/>
          </ac:spMkLst>
        </pc:spChg>
        <pc:spChg chg="add del">
          <ac:chgData name="jasmeet singh" userId="873591936c849444" providerId="LiveId" clId="{7C7DF280-CEDA-48BA-ABDC-B24C241451E5}" dt="2026-09-08T00:04:10.330" v="12" actId="478"/>
          <ac:spMkLst>
            <pc:docMk/>
            <pc:sldMk cId="0" sldId="256"/>
            <ac:spMk id="13" creationId="{00000000-0000-0000-0000-000000000000}"/>
          </ac:spMkLst>
        </pc:spChg>
        <pc:spChg chg="add del">
          <ac:chgData name="jasmeet singh" userId="873591936c849444" providerId="LiveId" clId="{7C7DF280-CEDA-48BA-ABDC-B24C241451E5}" dt="2026-09-08T00:04:17.664" v="14" actId="478"/>
          <ac:spMkLst>
            <pc:docMk/>
            <pc:sldMk cId="0" sldId="256"/>
            <ac:spMk id="21" creationId="{5B19FA64-6A92-9C6D-834C-9D52F8EEDB3E}"/>
          </ac:spMkLst>
        </pc:spChg>
        <pc:spChg chg="add del">
          <ac:chgData name="jasmeet singh" userId="873591936c849444" providerId="LiveId" clId="{7C7DF280-CEDA-48BA-ABDC-B24C241451E5}" dt="2026-09-08T00:04:14.339" v="13" actId="478"/>
          <ac:spMkLst>
            <pc:docMk/>
            <pc:sldMk cId="0" sldId="256"/>
            <ac:spMk id="23" creationId="{C91C5ECD-8126-C948-BEC9-1C08801C5BC0}"/>
          </ac:spMkLst>
        </pc:spChg>
        <pc:picChg chg="add del">
          <ac:chgData name="jasmeet singh" userId="873591936c849444" providerId="LiveId" clId="{7C7DF280-CEDA-48BA-ABDC-B24C241451E5}" dt="2026-09-08T00:04:06.587" v="10" actId="478"/>
          <ac:picMkLst>
            <pc:docMk/>
            <pc:sldMk cId="0" sldId="256"/>
            <ac:picMk id="15" creationId="{E46AF8CA-A31C-555E-4BC8-B0AD0AF174F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B47D8E-B6B4-4132-B0BD-59B4DCDEB1DF}" type="datetimeFigureOut">
              <a:rPr lang="en-CA" smtClean="0"/>
              <a:t>2026-09-07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3DFD02-289F-4CAD-8182-E705D1622E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8249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3DFD02-289F-4CAD-8182-E705D1622EC0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6656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3DFD02-289F-4CAD-8182-E705D1622EC0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3112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40C1B-A55A-108F-0BFA-94A3FD0D5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95B233-2712-29E9-E523-8CEC66AB16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6EAA52-B6DD-AD80-A747-54DC8BB81C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5E6233-8166-E193-2310-18A1A0229E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3DFD02-289F-4CAD-8182-E705D1622EC0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8932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7.jpeg"/><Relationship Id="rId4" Type="http://schemas.openxmlformats.org/officeDocument/2006/relationships/image" Target="../media/image1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1.svg"/><Relationship Id="rId7" Type="http://schemas.openxmlformats.org/officeDocument/2006/relationships/image" Target="../media/image7.svg"/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28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svg"/><Relationship Id="rId4" Type="http://schemas.openxmlformats.org/officeDocument/2006/relationships/image" Target="../media/image47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7.svg"/><Relationship Id="rId7" Type="http://schemas.openxmlformats.org/officeDocument/2006/relationships/image" Target="../media/image51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49.jpeg"/><Relationship Id="rId4" Type="http://schemas.openxmlformats.org/officeDocument/2006/relationships/image" Target="../media/image4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60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2.sv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3.sv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7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4417251" y="6990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grpSp>
        <p:nvGrpSpPr>
          <p:cNvPr id="2" name="Group 2"/>
          <p:cNvGrpSpPr/>
          <p:nvPr/>
        </p:nvGrpSpPr>
        <p:grpSpPr>
          <a:xfrm>
            <a:off x="-152400" y="6432986"/>
            <a:ext cx="18669000" cy="1837988"/>
            <a:chOff x="0" y="0"/>
            <a:chExt cx="5621550" cy="4844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621550" cy="484447"/>
            </a:xfrm>
            <a:custGeom>
              <a:avLst/>
              <a:gdLst/>
              <a:ahLst/>
              <a:cxnLst/>
              <a:rect l="l" t="t" r="r" b="b"/>
              <a:pathLst>
                <a:path w="5621550" h="484447">
                  <a:moveTo>
                    <a:pt x="5445" y="0"/>
                  </a:moveTo>
                  <a:lnTo>
                    <a:pt x="5616105" y="0"/>
                  </a:lnTo>
                  <a:cubicBezTo>
                    <a:pt x="5619112" y="0"/>
                    <a:pt x="5621550" y="2438"/>
                    <a:pt x="5621550" y="5445"/>
                  </a:cubicBezTo>
                  <a:lnTo>
                    <a:pt x="5621550" y="479002"/>
                  </a:lnTo>
                  <a:cubicBezTo>
                    <a:pt x="5621550" y="480446"/>
                    <a:pt x="5620976" y="481831"/>
                    <a:pt x="5619955" y="482852"/>
                  </a:cubicBezTo>
                  <a:cubicBezTo>
                    <a:pt x="5618934" y="483873"/>
                    <a:pt x="5617549" y="484447"/>
                    <a:pt x="5616105" y="484447"/>
                  </a:cubicBezTo>
                  <a:lnTo>
                    <a:pt x="5445" y="484447"/>
                  </a:lnTo>
                  <a:cubicBezTo>
                    <a:pt x="4001" y="484447"/>
                    <a:pt x="2616" y="483873"/>
                    <a:pt x="1595" y="482852"/>
                  </a:cubicBezTo>
                  <a:cubicBezTo>
                    <a:pt x="574" y="481831"/>
                    <a:pt x="0" y="480446"/>
                    <a:pt x="0" y="479002"/>
                  </a:cubicBezTo>
                  <a:lnTo>
                    <a:pt x="0" y="5445"/>
                  </a:lnTo>
                  <a:cubicBezTo>
                    <a:pt x="0" y="4001"/>
                    <a:pt x="574" y="2616"/>
                    <a:pt x="1595" y="1595"/>
                  </a:cubicBezTo>
                  <a:cubicBezTo>
                    <a:pt x="2616" y="574"/>
                    <a:pt x="4001" y="0"/>
                    <a:pt x="5445" y="0"/>
                  </a:cubicBezTo>
                  <a:close/>
                </a:path>
              </a:pathLst>
            </a:custGeom>
            <a:solidFill>
              <a:srgbClr val="1B267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621550" cy="5225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301938" y="1112469"/>
            <a:ext cx="9914751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sz="10000" b="1" dirty="0">
                <a:solidFill>
                  <a:srgbClr val="1B267A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POSH ACT, 2013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010400" y="8723567"/>
            <a:ext cx="5124309" cy="8639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7" b="1" spc="224" dirty="0">
                <a:solidFill>
                  <a:schemeClr val="accent1">
                    <a:lumMod val="50000"/>
                  </a:schemeClr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FOR CS, CA, HRs &amp; Others Compliance Officer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46980" y="2753168"/>
            <a:ext cx="8613239" cy="710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10"/>
              </a:lnSpc>
            </a:pPr>
            <a:r>
              <a:rPr lang="en-US" sz="2710" b="1" spc="216" dirty="0">
                <a:solidFill>
                  <a:srgbClr val="1E1E1E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BY:</a:t>
            </a:r>
          </a:p>
          <a:p>
            <a:pPr algn="ctr">
              <a:lnSpc>
                <a:spcPts val="2710"/>
              </a:lnSpc>
            </a:pPr>
            <a:r>
              <a:rPr lang="en-US" sz="2710" b="1" spc="216" dirty="0">
                <a:solidFill>
                  <a:srgbClr val="1E1E1E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WE for Women Empowerment at Workplace  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320817" y="7410493"/>
            <a:ext cx="3047314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sz="2400" b="1" i="1" dirty="0">
                <a:solidFill>
                  <a:schemeClr val="bg1"/>
                </a:solidFill>
                <a:latin typeface="+mj-lt"/>
                <a:ea typeface="HK Grotesk Medium Italics"/>
                <a:cs typeface="HK Grotesk Medium Italics"/>
                <a:sym typeface="HK Grotesk Medium Italics"/>
              </a:rPr>
              <a:t>Adv. Sarbjeet Kaur</a:t>
            </a:r>
          </a:p>
          <a:p>
            <a:pPr algn="r"/>
            <a:r>
              <a:rPr lang="en-US" sz="2400" b="1" i="1" dirty="0">
                <a:solidFill>
                  <a:schemeClr val="bg1"/>
                </a:solidFill>
                <a:latin typeface="+mj-lt"/>
                <a:ea typeface="HK Grotesk Medium Italics"/>
                <a:cs typeface="HK Grotesk Medium Italics"/>
                <a:sym typeface="HK Grotesk Medium Italics"/>
              </a:rPr>
              <a:t>Founder - WE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61472" y="5171264"/>
            <a:ext cx="9335650" cy="3831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147"/>
              </a:lnSpc>
            </a:pPr>
            <a:r>
              <a:rPr lang="en-US" sz="2366" dirty="0">
                <a:solidFill>
                  <a:srgbClr val="8B0202"/>
                </a:solidFill>
                <a:latin typeface="Poppins"/>
                <a:ea typeface="Poppins"/>
                <a:cs typeface="Poppins"/>
                <a:sym typeface="Poppins"/>
              </a:rPr>
              <a:t>Mandatory Compliance | Legal Obligations |Brand Reputation</a:t>
            </a:r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2F6CC9B7-7EFC-FC1F-C719-02E34D6B2569}"/>
              </a:ext>
            </a:extLst>
          </p:cNvPr>
          <p:cNvSpPr/>
          <p:nvPr/>
        </p:nvSpPr>
        <p:spPr>
          <a:xfrm>
            <a:off x="16916400" y="57853"/>
            <a:ext cx="1139050" cy="1245373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C2F8D4C-03F6-109F-76F3-1CCCD863C8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6529" y="2033464"/>
            <a:ext cx="5812759" cy="8461474"/>
          </a:xfrm>
          <a:prstGeom prst="rect">
            <a:avLst/>
          </a:prstGeom>
        </p:spPr>
      </p:pic>
      <p:sp>
        <p:nvSpPr>
          <p:cNvPr id="25" name="TextBox 12">
            <a:extLst>
              <a:ext uri="{FF2B5EF4-FFF2-40B4-BE49-F238E27FC236}">
                <a16:creationId xmlns:a16="http://schemas.microsoft.com/office/drawing/2014/main" id="{911B39D4-332F-965A-38FB-231028A3E9F8}"/>
              </a:ext>
            </a:extLst>
          </p:cNvPr>
          <p:cNvSpPr txBox="1"/>
          <p:nvPr/>
        </p:nvSpPr>
        <p:spPr>
          <a:xfrm>
            <a:off x="12275022" y="7059146"/>
            <a:ext cx="126312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b="1" i="1" dirty="0">
                <a:solidFill>
                  <a:schemeClr val="bg1"/>
                </a:solidFill>
                <a:latin typeface="+mj-lt"/>
                <a:ea typeface="HK Grotesk Medium Italics"/>
                <a:cs typeface="HK Grotesk Medium Italics"/>
                <a:sym typeface="HK Grotesk Medium Italics"/>
              </a:rPr>
              <a:t>Speaker: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47002" y="-723888"/>
            <a:ext cx="2594017" cy="11734776"/>
            <a:chOff x="0" y="0"/>
            <a:chExt cx="683716" cy="30929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83717" cy="3092987"/>
            </a:xfrm>
            <a:custGeom>
              <a:avLst/>
              <a:gdLst/>
              <a:ahLst/>
              <a:cxnLst/>
              <a:rect l="l" t="t" r="r" b="b"/>
              <a:pathLst>
                <a:path w="683717" h="3092987">
                  <a:moveTo>
                    <a:pt x="44768" y="0"/>
                  </a:moveTo>
                  <a:lnTo>
                    <a:pt x="638949" y="0"/>
                  </a:lnTo>
                  <a:cubicBezTo>
                    <a:pt x="650822" y="0"/>
                    <a:pt x="662209" y="4717"/>
                    <a:pt x="670604" y="13112"/>
                  </a:cubicBezTo>
                  <a:cubicBezTo>
                    <a:pt x="679000" y="21508"/>
                    <a:pt x="683717" y="32895"/>
                    <a:pt x="683717" y="44768"/>
                  </a:cubicBezTo>
                  <a:lnTo>
                    <a:pt x="683717" y="3048219"/>
                  </a:lnTo>
                  <a:cubicBezTo>
                    <a:pt x="683717" y="3072944"/>
                    <a:pt x="663673" y="3092987"/>
                    <a:pt x="638949" y="3092987"/>
                  </a:cubicBezTo>
                  <a:lnTo>
                    <a:pt x="44768" y="3092987"/>
                  </a:lnTo>
                  <a:cubicBezTo>
                    <a:pt x="32895" y="3092987"/>
                    <a:pt x="21508" y="3088271"/>
                    <a:pt x="13112" y="3079875"/>
                  </a:cubicBezTo>
                  <a:cubicBezTo>
                    <a:pt x="4717" y="3071479"/>
                    <a:pt x="0" y="3060092"/>
                    <a:pt x="0" y="3048219"/>
                  </a:cubicBezTo>
                  <a:lnTo>
                    <a:pt x="0" y="44768"/>
                  </a:lnTo>
                  <a:cubicBezTo>
                    <a:pt x="0" y="32895"/>
                    <a:pt x="4717" y="21508"/>
                    <a:pt x="13112" y="13112"/>
                  </a:cubicBezTo>
                  <a:cubicBezTo>
                    <a:pt x="21508" y="4717"/>
                    <a:pt x="32895" y="0"/>
                    <a:pt x="44768" y="0"/>
                  </a:cubicBezTo>
                  <a:close/>
                </a:path>
              </a:pathLst>
            </a:custGeom>
            <a:solidFill>
              <a:srgbClr val="1B267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83716" cy="31501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441589" y="1660886"/>
            <a:ext cx="7195009" cy="6965228"/>
          </a:xfrm>
          <a:custGeom>
            <a:avLst/>
            <a:gdLst/>
            <a:ahLst/>
            <a:cxnLst/>
            <a:rect l="l" t="t" r="r" b="b"/>
            <a:pathLst>
              <a:path w="7195009" h="6965228">
                <a:moveTo>
                  <a:pt x="0" y="0"/>
                </a:moveTo>
                <a:lnTo>
                  <a:pt x="7195009" y="0"/>
                </a:lnTo>
                <a:lnTo>
                  <a:pt x="7195009" y="6965228"/>
                </a:lnTo>
                <a:lnTo>
                  <a:pt x="0" y="69652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-1444046" y="3978492"/>
            <a:ext cx="2330017" cy="2330017"/>
          </a:xfrm>
          <a:custGeom>
            <a:avLst/>
            <a:gdLst/>
            <a:ahLst/>
            <a:cxnLst/>
            <a:rect l="l" t="t" r="r" b="b"/>
            <a:pathLst>
              <a:path w="2330017" h="2330017">
                <a:moveTo>
                  <a:pt x="0" y="0"/>
                </a:moveTo>
                <a:lnTo>
                  <a:pt x="2330017" y="0"/>
                </a:lnTo>
                <a:lnTo>
                  <a:pt x="2330017" y="2330016"/>
                </a:lnTo>
                <a:lnTo>
                  <a:pt x="0" y="23300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>
            <a:off x="10866252" y="8626114"/>
            <a:ext cx="759849" cy="759849"/>
          </a:xfrm>
          <a:custGeom>
            <a:avLst/>
            <a:gdLst/>
            <a:ahLst/>
            <a:cxnLst/>
            <a:rect l="l" t="t" r="r" b="b"/>
            <a:pathLst>
              <a:path w="759849" h="759849">
                <a:moveTo>
                  <a:pt x="0" y="0"/>
                </a:moveTo>
                <a:lnTo>
                  <a:pt x="759849" y="0"/>
                </a:lnTo>
                <a:lnTo>
                  <a:pt x="759849" y="759849"/>
                </a:lnTo>
                <a:lnTo>
                  <a:pt x="0" y="7598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8"/>
          <p:cNvSpPr/>
          <p:nvPr/>
        </p:nvSpPr>
        <p:spPr>
          <a:xfrm>
            <a:off x="11069217" y="2417401"/>
            <a:ext cx="5939753" cy="5939753"/>
          </a:xfrm>
          <a:custGeom>
            <a:avLst/>
            <a:gdLst/>
            <a:ahLst/>
            <a:cxnLst/>
            <a:rect l="l" t="t" r="r" b="b"/>
            <a:pathLst>
              <a:path w="5939753" h="5939753">
                <a:moveTo>
                  <a:pt x="0" y="0"/>
                </a:moveTo>
                <a:lnTo>
                  <a:pt x="5939753" y="0"/>
                </a:lnTo>
                <a:lnTo>
                  <a:pt x="5939753" y="5939753"/>
                </a:lnTo>
                <a:lnTo>
                  <a:pt x="0" y="59397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TextBox 9"/>
          <p:cNvSpPr txBox="1"/>
          <p:nvPr/>
        </p:nvSpPr>
        <p:spPr>
          <a:xfrm>
            <a:off x="1824836" y="2714429"/>
            <a:ext cx="9640437" cy="815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16"/>
              </a:lnSpc>
            </a:pPr>
            <a:r>
              <a:rPr lang="en-US" sz="6805" b="1" dirty="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ADV. SARBJEET KAUR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88100" y="3965638"/>
            <a:ext cx="8158649" cy="1103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7982" lvl="1" indent="-358991" algn="l">
              <a:lnSpc>
                <a:spcPts val="5187"/>
              </a:lnSpc>
              <a:buFont typeface="Arial"/>
              <a:buChar char="•"/>
            </a:pPr>
            <a:r>
              <a:rPr lang="en-US" sz="3325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President &amp; Founder, WE</a:t>
            </a:r>
          </a:p>
          <a:p>
            <a:pPr algn="just">
              <a:lnSpc>
                <a:spcPts val="3325"/>
              </a:lnSpc>
            </a:pPr>
            <a:endParaRPr lang="en-US" sz="3325" dirty="0">
              <a:solidFill>
                <a:srgbClr val="1E1E1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11243718" y="2417401"/>
            <a:ext cx="5762793" cy="6072970"/>
            <a:chOff x="0" y="0"/>
            <a:chExt cx="812800" cy="85654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56548"/>
            </a:xfrm>
            <a:custGeom>
              <a:avLst/>
              <a:gdLst/>
              <a:ahLst/>
              <a:cxnLst/>
              <a:rect l="l" t="t" r="r" b="b"/>
              <a:pathLst>
                <a:path w="812800" h="856548">
                  <a:moveTo>
                    <a:pt x="406400" y="0"/>
                  </a:moveTo>
                  <a:cubicBezTo>
                    <a:pt x="181951" y="0"/>
                    <a:pt x="0" y="191745"/>
                    <a:pt x="0" y="428274"/>
                  </a:cubicBezTo>
                  <a:cubicBezTo>
                    <a:pt x="0" y="664803"/>
                    <a:pt x="181951" y="856548"/>
                    <a:pt x="406400" y="856548"/>
                  </a:cubicBezTo>
                  <a:cubicBezTo>
                    <a:pt x="630849" y="856548"/>
                    <a:pt x="812800" y="664803"/>
                    <a:pt x="812800" y="428274"/>
                  </a:cubicBezTo>
                  <a:cubicBezTo>
                    <a:pt x="812800" y="191745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t="-13225" b="-13225"/>
              </a:stretch>
            </a:blipFill>
            <a:ln w="152400" cap="sq">
              <a:solidFill>
                <a:srgbClr val="FAFAFA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13" name="Freeform 6">
            <a:extLst>
              <a:ext uri="{FF2B5EF4-FFF2-40B4-BE49-F238E27FC236}">
                <a16:creationId xmlns:a16="http://schemas.microsoft.com/office/drawing/2014/main" id="{E946C5EA-3D62-7552-795F-82A848AB1A21}"/>
              </a:ext>
            </a:extLst>
          </p:cNvPr>
          <p:cNvSpPr/>
          <p:nvPr/>
        </p:nvSpPr>
        <p:spPr>
          <a:xfrm>
            <a:off x="3940866" y="26393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1CD116EF-24DA-8265-E268-B8C57630827D}"/>
              </a:ext>
            </a:extLst>
          </p:cNvPr>
          <p:cNvSpPr txBox="1"/>
          <p:nvPr/>
        </p:nvSpPr>
        <p:spPr>
          <a:xfrm>
            <a:off x="1668435" y="5569858"/>
            <a:ext cx="8158649" cy="61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7982" lvl="1" indent="-358991" algn="l">
              <a:lnSpc>
                <a:spcPts val="5187"/>
              </a:lnSpc>
              <a:buFont typeface="Arial"/>
              <a:buChar char="•"/>
            </a:pPr>
            <a:r>
              <a:rPr lang="en-US" sz="3325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Subject Expert POSH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4AAA17A6-EBFC-A5A0-122B-4996227CA05A}"/>
              </a:ext>
            </a:extLst>
          </p:cNvPr>
          <p:cNvSpPr txBox="1"/>
          <p:nvPr/>
        </p:nvSpPr>
        <p:spPr>
          <a:xfrm>
            <a:off x="1674976" y="4767748"/>
            <a:ext cx="8158649" cy="61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7982" lvl="1" indent="-358991" algn="l">
              <a:lnSpc>
                <a:spcPts val="5187"/>
              </a:lnSpc>
              <a:buFont typeface="Arial"/>
              <a:buChar char="•"/>
            </a:pPr>
            <a:r>
              <a:rPr lang="en-US" sz="3325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An International Trained Lawyer</a:t>
            </a:r>
          </a:p>
        </p:txBody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id="{4C1E5B9B-B3FC-769B-791C-650B1C2E4E54}"/>
              </a:ext>
            </a:extLst>
          </p:cNvPr>
          <p:cNvSpPr txBox="1"/>
          <p:nvPr/>
        </p:nvSpPr>
        <p:spPr>
          <a:xfrm>
            <a:off x="1679892" y="6371968"/>
            <a:ext cx="8158649" cy="1103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7982" lvl="1" indent="-358991" algn="l">
              <a:lnSpc>
                <a:spcPts val="5187"/>
              </a:lnSpc>
              <a:buFont typeface="Arial"/>
              <a:buChar char="•"/>
            </a:pPr>
            <a:r>
              <a:rPr lang="en-US" sz="3325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10+ Years experience</a:t>
            </a:r>
          </a:p>
          <a:p>
            <a:pPr algn="just">
              <a:lnSpc>
                <a:spcPts val="3325"/>
              </a:lnSpc>
            </a:pPr>
            <a:endParaRPr lang="en-US" sz="3325" dirty="0">
              <a:solidFill>
                <a:srgbClr val="1E1E1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9F1B92D7-AF35-752F-9CAC-1264D37257AD}"/>
              </a:ext>
            </a:extLst>
          </p:cNvPr>
          <p:cNvSpPr txBox="1"/>
          <p:nvPr/>
        </p:nvSpPr>
        <p:spPr>
          <a:xfrm>
            <a:off x="1688100" y="7174078"/>
            <a:ext cx="9553159" cy="24373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17982" lvl="1" indent="-358991" algn="l">
              <a:lnSpc>
                <a:spcPts val="5187"/>
              </a:lnSpc>
              <a:buFont typeface="Arial"/>
              <a:buChar char="•"/>
            </a:pPr>
            <a:r>
              <a:rPr lang="en-US" sz="3325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Serving as an External Member under POSH Committee in more then 50+ Renowned Organizations</a:t>
            </a:r>
          </a:p>
          <a:p>
            <a:pPr algn="just">
              <a:lnSpc>
                <a:spcPts val="3325"/>
              </a:lnSpc>
            </a:pPr>
            <a:endParaRPr lang="en-US" sz="3325" dirty="0">
              <a:solidFill>
                <a:srgbClr val="1E1E1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8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994662" y="851519"/>
            <a:ext cx="4291981" cy="4291981"/>
          </a:xfrm>
          <a:custGeom>
            <a:avLst/>
            <a:gdLst/>
            <a:ahLst/>
            <a:cxnLst/>
            <a:rect l="l" t="t" r="r" b="b"/>
            <a:pathLst>
              <a:path w="4291981" h="4291981">
                <a:moveTo>
                  <a:pt x="4291980" y="0"/>
                </a:moveTo>
                <a:lnTo>
                  <a:pt x="0" y="0"/>
                </a:lnTo>
                <a:lnTo>
                  <a:pt x="0" y="4291981"/>
                </a:lnTo>
                <a:lnTo>
                  <a:pt x="4291980" y="4291981"/>
                </a:lnTo>
                <a:lnTo>
                  <a:pt x="429198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-1444046" y="3978492"/>
            <a:ext cx="2330017" cy="2330017"/>
          </a:xfrm>
          <a:custGeom>
            <a:avLst/>
            <a:gdLst/>
            <a:ahLst/>
            <a:cxnLst/>
            <a:rect l="l" t="t" r="r" b="b"/>
            <a:pathLst>
              <a:path w="2330017" h="2330017">
                <a:moveTo>
                  <a:pt x="0" y="0"/>
                </a:moveTo>
                <a:lnTo>
                  <a:pt x="2330017" y="0"/>
                </a:lnTo>
                <a:lnTo>
                  <a:pt x="2330017" y="2330016"/>
                </a:lnTo>
                <a:lnTo>
                  <a:pt x="0" y="23300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9529042" y="1783309"/>
            <a:ext cx="9392901" cy="8690628"/>
          </a:xfrm>
          <a:custGeom>
            <a:avLst/>
            <a:gdLst/>
            <a:ahLst/>
            <a:cxnLst/>
            <a:rect l="l" t="t" r="r" b="b"/>
            <a:pathLst>
              <a:path w="9392901" h="8690628">
                <a:moveTo>
                  <a:pt x="0" y="0"/>
                </a:moveTo>
                <a:lnTo>
                  <a:pt x="9392901" y="0"/>
                </a:lnTo>
                <a:lnTo>
                  <a:pt x="9392901" y="8690628"/>
                </a:lnTo>
                <a:lnTo>
                  <a:pt x="0" y="86906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15748042" y="-111729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7325856" y="9564865"/>
            <a:ext cx="1818144" cy="1818144"/>
          </a:xfrm>
          <a:custGeom>
            <a:avLst/>
            <a:gdLst/>
            <a:ahLst/>
            <a:cxnLst/>
            <a:rect l="l" t="t" r="r" b="b"/>
            <a:pathLst>
              <a:path w="1818144" h="1818144">
                <a:moveTo>
                  <a:pt x="0" y="0"/>
                </a:moveTo>
                <a:lnTo>
                  <a:pt x="1818144" y="0"/>
                </a:lnTo>
                <a:lnTo>
                  <a:pt x="1818144" y="1818144"/>
                </a:lnTo>
                <a:lnTo>
                  <a:pt x="0" y="1818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7"/>
          <p:cNvSpPr txBox="1"/>
          <p:nvPr/>
        </p:nvSpPr>
        <p:spPr>
          <a:xfrm>
            <a:off x="885971" y="936626"/>
            <a:ext cx="11846480" cy="2778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 dirty="0">
                <a:solidFill>
                  <a:srgbClr val="1B267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Why this POSH Session is important for </a:t>
            </a: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7BF7E354-0745-B0E8-5000-1B041707B7F6}"/>
              </a:ext>
            </a:extLst>
          </p:cNvPr>
          <p:cNvSpPr/>
          <p:nvPr/>
        </p:nvSpPr>
        <p:spPr>
          <a:xfrm>
            <a:off x="4150139" y="-725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B8E7DCD1-A1F3-DE55-8E88-0D86A1DFC9CD}"/>
              </a:ext>
            </a:extLst>
          </p:cNvPr>
          <p:cNvSpPr txBox="1"/>
          <p:nvPr/>
        </p:nvSpPr>
        <p:spPr>
          <a:xfrm>
            <a:off x="862316" y="5457573"/>
            <a:ext cx="11846480" cy="1342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 i="1" dirty="0">
                <a:solidFill>
                  <a:srgbClr val="8B0202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HR, CA, CS, CFO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6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45197">
            <a:off x="12264880" y="-2777054"/>
            <a:ext cx="6591644" cy="6381133"/>
          </a:xfrm>
          <a:custGeom>
            <a:avLst/>
            <a:gdLst/>
            <a:ahLst/>
            <a:cxnLst/>
            <a:rect l="l" t="t" r="r" b="b"/>
            <a:pathLst>
              <a:path w="6591644" h="6381133">
                <a:moveTo>
                  <a:pt x="0" y="0"/>
                </a:moveTo>
                <a:lnTo>
                  <a:pt x="6591644" y="0"/>
                </a:lnTo>
                <a:lnTo>
                  <a:pt x="6591644" y="6381133"/>
                </a:lnTo>
                <a:lnTo>
                  <a:pt x="0" y="63811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3"/>
          <p:cNvGrpSpPr/>
          <p:nvPr/>
        </p:nvGrpSpPr>
        <p:grpSpPr>
          <a:xfrm>
            <a:off x="-2188939" y="1988255"/>
            <a:ext cx="18968461" cy="3609945"/>
            <a:chOff x="0" y="0"/>
            <a:chExt cx="5233564" cy="99601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33564" cy="996015"/>
            </a:xfrm>
            <a:custGeom>
              <a:avLst/>
              <a:gdLst/>
              <a:ahLst/>
              <a:cxnLst/>
              <a:rect l="l" t="t" r="r" b="b"/>
              <a:pathLst>
                <a:path w="5233564" h="996015">
                  <a:moveTo>
                    <a:pt x="21224" y="0"/>
                  </a:moveTo>
                  <a:lnTo>
                    <a:pt x="5212341" y="0"/>
                  </a:lnTo>
                  <a:cubicBezTo>
                    <a:pt x="5224062" y="0"/>
                    <a:pt x="5233564" y="9502"/>
                    <a:pt x="5233564" y="21224"/>
                  </a:cubicBezTo>
                  <a:lnTo>
                    <a:pt x="5233564" y="974792"/>
                  </a:lnTo>
                  <a:cubicBezTo>
                    <a:pt x="5233564" y="980421"/>
                    <a:pt x="5231328" y="985819"/>
                    <a:pt x="5227348" y="989799"/>
                  </a:cubicBezTo>
                  <a:cubicBezTo>
                    <a:pt x="5223368" y="993779"/>
                    <a:pt x="5217969" y="996015"/>
                    <a:pt x="5212341" y="996015"/>
                  </a:cubicBezTo>
                  <a:lnTo>
                    <a:pt x="21224" y="996015"/>
                  </a:lnTo>
                  <a:cubicBezTo>
                    <a:pt x="15595" y="996015"/>
                    <a:pt x="10196" y="993779"/>
                    <a:pt x="6216" y="989799"/>
                  </a:cubicBezTo>
                  <a:cubicBezTo>
                    <a:pt x="2236" y="985819"/>
                    <a:pt x="0" y="980421"/>
                    <a:pt x="0" y="974792"/>
                  </a:cubicBezTo>
                  <a:lnTo>
                    <a:pt x="0" y="21224"/>
                  </a:lnTo>
                  <a:cubicBezTo>
                    <a:pt x="0" y="15595"/>
                    <a:pt x="2236" y="10196"/>
                    <a:pt x="6216" y="6216"/>
                  </a:cubicBezTo>
                  <a:cubicBezTo>
                    <a:pt x="10196" y="2236"/>
                    <a:pt x="15595" y="0"/>
                    <a:pt x="21224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5233564" cy="1053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3006912"/>
            <a:ext cx="388468" cy="388468"/>
            <a:chOff x="0" y="0"/>
            <a:chExt cx="406400" cy="406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2103728" y="1028700"/>
            <a:ext cx="959555" cy="959555"/>
          </a:xfrm>
          <a:custGeom>
            <a:avLst/>
            <a:gdLst/>
            <a:ahLst/>
            <a:cxnLst/>
            <a:rect l="l" t="t" r="r" b="b"/>
            <a:pathLst>
              <a:path w="959555" h="959555">
                <a:moveTo>
                  <a:pt x="0" y="0"/>
                </a:moveTo>
                <a:lnTo>
                  <a:pt x="959556" y="0"/>
                </a:lnTo>
                <a:lnTo>
                  <a:pt x="959556" y="959555"/>
                </a:lnTo>
                <a:lnTo>
                  <a:pt x="0" y="9595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Freeform 10"/>
          <p:cNvSpPr/>
          <p:nvPr/>
        </p:nvSpPr>
        <p:spPr>
          <a:xfrm>
            <a:off x="16299745" y="8490140"/>
            <a:ext cx="959555" cy="959555"/>
          </a:xfrm>
          <a:custGeom>
            <a:avLst/>
            <a:gdLst/>
            <a:ahLst/>
            <a:cxnLst/>
            <a:rect l="l" t="t" r="r" b="b"/>
            <a:pathLst>
              <a:path w="959555" h="959555">
                <a:moveTo>
                  <a:pt x="0" y="0"/>
                </a:moveTo>
                <a:lnTo>
                  <a:pt x="959555" y="0"/>
                </a:lnTo>
                <a:lnTo>
                  <a:pt x="959555" y="959555"/>
                </a:lnTo>
                <a:lnTo>
                  <a:pt x="0" y="9595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Freeform 11"/>
          <p:cNvSpPr/>
          <p:nvPr/>
        </p:nvSpPr>
        <p:spPr>
          <a:xfrm rot="3524384" flipV="1">
            <a:off x="10422726" y="5073425"/>
            <a:ext cx="6453333" cy="5491199"/>
          </a:xfrm>
          <a:custGeom>
            <a:avLst/>
            <a:gdLst/>
            <a:ahLst/>
            <a:cxnLst/>
            <a:rect l="l" t="t" r="r" b="b"/>
            <a:pathLst>
              <a:path w="6453333" h="5491199">
                <a:moveTo>
                  <a:pt x="0" y="5491200"/>
                </a:moveTo>
                <a:lnTo>
                  <a:pt x="6453332" y="5491200"/>
                </a:lnTo>
                <a:lnTo>
                  <a:pt x="6453332" y="0"/>
                </a:lnTo>
                <a:lnTo>
                  <a:pt x="0" y="0"/>
                </a:lnTo>
                <a:lnTo>
                  <a:pt x="0" y="54912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TextBox 12"/>
          <p:cNvSpPr txBox="1"/>
          <p:nvPr/>
        </p:nvSpPr>
        <p:spPr>
          <a:xfrm>
            <a:off x="1859855" y="2605440"/>
            <a:ext cx="3724303" cy="1030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7200" b="1">
                <a:solidFill>
                  <a:srgbClr val="1E1E1E"/>
                </a:solidFill>
                <a:latin typeface="Poppins Bold"/>
                <a:ea typeface="Poppins Bold"/>
                <a:cs typeface="Poppins Bold"/>
                <a:sym typeface="Poppins Bold"/>
              </a:rPr>
              <a:t>What is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74971" y="2431450"/>
            <a:ext cx="6122172" cy="2061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400"/>
              </a:lnSpc>
            </a:pPr>
            <a:r>
              <a:rPr lang="en-US" sz="14400" b="1" i="1">
                <a:solidFill>
                  <a:srgbClr val="8B0202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POSH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84158" y="4137951"/>
            <a:ext cx="4944582" cy="1030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7200" b="1">
                <a:solidFill>
                  <a:srgbClr val="1E1E1E"/>
                </a:solidFill>
                <a:latin typeface="Poppins Bold"/>
                <a:ea typeface="Poppins Bold"/>
                <a:cs typeface="Poppins Bold"/>
                <a:sym typeface="Poppins Bold"/>
              </a:rPr>
              <a:t>Act, 2013 ?</a:t>
            </a: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1452FC24-1A98-59CA-05AD-F4AD6511502A}"/>
              </a:ext>
            </a:extLst>
          </p:cNvPr>
          <p:cNvSpPr/>
          <p:nvPr/>
        </p:nvSpPr>
        <p:spPr>
          <a:xfrm>
            <a:off x="4150139" y="-725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86143" y="279382"/>
            <a:ext cx="15446868" cy="3191115"/>
            <a:chOff x="0" y="0"/>
            <a:chExt cx="4261926" cy="8804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61926" cy="880457"/>
            </a:xfrm>
            <a:custGeom>
              <a:avLst/>
              <a:gdLst/>
              <a:ahLst/>
              <a:cxnLst/>
              <a:rect l="l" t="t" r="r" b="b"/>
              <a:pathLst>
                <a:path w="4261926" h="880457">
                  <a:moveTo>
                    <a:pt x="26062" y="0"/>
                  </a:moveTo>
                  <a:lnTo>
                    <a:pt x="4235864" y="0"/>
                  </a:lnTo>
                  <a:cubicBezTo>
                    <a:pt x="4242776" y="0"/>
                    <a:pt x="4249405" y="2746"/>
                    <a:pt x="4254293" y="7633"/>
                  </a:cubicBezTo>
                  <a:cubicBezTo>
                    <a:pt x="4259180" y="12521"/>
                    <a:pt x="4261926" y="19150"/>
                    <a:pt x="4261926" y="26062"/>
                  </a:cubicBezTo>
                  <a:lnTo>
                    <a:pt x="4261926" y="854394"/>
                  </a:lnTo>
                  <a:cubicBezTo>
                    <a:pt x="4261926" y="861306"/>
                    <a:pt x="4259180" y="867935"/>
                    <a:pt x="4254293" y="872823"/>
                  </a:cubicBezTo>
                  <a:cubicBezTo>
                    <a:pt x="4249405" y="877711"/>
                    <a:pt x="4242776" y="880457"/>
                    <a:pt x="4235864" y="880457"/>
                  </a:cubicBezTo>
                  <a:lnTo>
                    <a:pt x="26062" y="880457"/>
                  </a:lnTo>
                  <a:cubicBezTo>
                    <a:pt x="19150" y="880457"/>
                    <a:pt x="12521" y="877711"/>
                    <a:pt x="7633" y="872823"/>
                  </a:cubicBezTo>
                  <a:cubicBezTo>
                    <a:pt x="2746" y="867935"/>
                    <a:pt x="0" y="861306"/>
                    <a:pt x="0" y="854394"/>
                  </a:cubicBezTo>
                  <a:lnTo>
                    <a:pt x="0" y="26062"/>
                  </a:lnTo>
                  <a:cubicBezTo>
                    <a:pt x="0" y="19150"/>
                    <a:pt x="2746" y="12521"/>
                    <a:pt x="7633" y="7633"/>
                  </a:cubicBezTo>
                  <a:cubicBezTo>
                    <a:pt x="12521" y="2746"/>
                    <a:pt x="19150" y="0"/>
                    <a:pt x="26062" y="0"/>
                  </a:cubicBez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261926" cy="937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570903" y="391935"/>
            <a:ext cx="15179480" cy="3291255"/>
            <a:chOff x="0" y="0"/>
            <a:chExt cx="4188151" cy="9080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88151" cy="908086"/>
            </a:xfrm>
            <a:custGeom>
              <a:avLst/>
              <a:gdLst/>
              <a:ahLst/>
              <a:cxnLst/>
              <a:rect l="l" t="t" r="r" b="b"/>
              <a:pathLst>
                <a:path w="4188151" h="908086">
                  <a:moveTo>
                    <a:pt x="26521" y="0"/>
                  </a:moveTo>
                  <a:lnTo>
                    <a:pt x="4161630" y="0"/>
                  </a:lnTo>
                  <a:cubicBezTo>
                    <a:pt x="4176277" y="0"/>
                    <a:pt x="4188151" y="11874"/>
                    <a:pt x="4188151" y="26521"/>
                  </a:cubicBezTo>
                  <a:lnTo>
                    <a:pt x="4188151" y="881565"/>
                  </a:lnTo>
                  <a:cubicBezTo>
                    <a:pt x="4188151" y="888598"/>
                    <a:pt x="4185357" y="895344"/>
                    <a:pt x="4180384" y="900318"/>
                  </a:cubicBezTo>
                  <a:cubicBezTo>
                    <a:pt x="4175410" y="905292"/>
                    <a:pt x="4168664" y="908086"/>
                    <a:pt x="4161630" y="908086"/>
                  </a:cubicBezTo>
                  <a:lnTo>
                    <a:pt x="26521" y="908086"/>
                  </a:lnTo>
                  <a:cubicBezTo>
                    <a:pt x="11874" y="908086"/>
                    <a:pt x="0" y="896212"/>
                    <a:pt x="0" y="881565"/>
                  </a:cubicBezTo>
                  <a:lnTo>
                    <a:pt x="0" y="26521"/>
                  </a:lnTo>
                  <a:cubicBezTo>
                    <a:pt x="0" y="11874"/>
                    <a:pt x="11874" y="0"/>
                    <a:pt x="26521" y="0"/>
                  </a:cubicBezTo>
                  <a:close/>
                </a:path>
              </a:pathLst>
            </a:custGeom>
            <a:solidFill>
              <a:srgbClr val="1B267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4188151" cy="9652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622572" y="-2564745"/>
            <a:ext cx="5688255" cy="5688255"/>
          </a:xfrm>
          <a:custGeom>
            <a:avLst/>
            <a:gdLst/>
            <a:ahLst/>
            <a:cxnLst/>
            <a:rect l="l" t="t" r="r" b="b"/>
            <a:pathLst>
              <a:path w="5688255" h="5688255">
                <a:moveTo>
                  <a:pt x="0" y="0"/>
                </a:moveTo>
                <a:lnTo>
                  <a:pt x="5688256" y="0"/>
                </a:lnTo>
                <a:lnTo>
                  <a:pt x="5688256" y="5688255"/>
                </a:lnTo>
                <a:lnTo>
                  <a:pt x="0" y="56882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9" name="Group 9"/>
          <p:cNvGrpSpPr/>
          <p:nvPr/>
        </p:nvGrpSpPr>
        <p:grpSpPr>
          <a:xfrm>
            <a:off x="8626506" y="4537297"/>
            <a:ext cx="8923039" cy="1364656"/>
            <a:chOff x="0" y="0"/>
            <a:chExt cx="2547617" cy="38962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547617" cy="389623"/>
            </a:xfrm>
            <a:custGeom>
              <a:avLst/>
              <a:gdLst/>
              <a:ahLst/>
              <a:cxnLst/>
              <a:rect l="l" t="t" r="r" b="b"/>
              <a:pathLst>
                <a:path w="2547617" h="389623">
                  <a:moveTo>
                    <a:pt x="13014" y="0"/>
                  </a:moveTo>
                  <a:lnTo>
                    <a:pt x="2534602" y="0"/>
                  </a:lnTo>
                  <a:cubicBezTo>
                    <a:pt x="2538054" y="0"/>
                    <a:pt x="2541364" y="1371"/>
                    <a:pt x="2543805" y="3812"/>
                  </a:cubicBezTo>
                  <a:cubicBezTo>
                    <a:pt x="2546245" y="6253"/>
                    <a:pt x="2547617" y="9563"/>
                    <a:pt x="2547617" y="13014"/>
                  </a:cubicBezTo>
                  <a:lnTo>
                    <a:pt x="2547617" y="376608"/>
                  </a:lnTo>
                  <a:cubicBezTo>
                    <a:pt x="2547617" y="380060"/>
                    <a:pt x="2546245" y="383370"/>
                    <a:pt x="2543805" y="385811"/>
                  </a:cubicBezTo>
                  <a:cubicBezTo>
                    <a:pt x="2541364" y="388252"/>
                    <a:pt x="2538054" y="389623"/>
                    <a:pt x="2534602" y="389623"/>
                  </a:cubicBezTo>
                  <a:lnTo>
                    <a:pt x="13014" y="389623"/>
                  </a:lnTo>
                  <a:cubicBezTo>
                    <a:pt x="9563" y="389623"/>
                    <a:pt x="6253" y="388252"/>
                    <a:pt x="3812" y="385811"/>
                  </a:cubicBezTo>
                  <a:cubicBezTo>
                    <a:pt x="1371" y="383370"/>
                    <a:pt x="0" y="380060"/>
                    <a:pt x="0" y="376608"/>
                  </a:cubicBezTo>
                  <a:lnTo>
                    <a:pt x="0" y="13014"/>
                  </a:lnTo>
                  <a:cubicBezTo>
                    <a:pt x="0" y="9563"/>
                    <a:pt x="1371" y="6253"/>
                    <a:pt x="3812" y="3812"/>
                  </a:cubicBezTo>
                  <a:cubicBezTo>
                    <a:pt x="6253" y="1371"/>
                    <a:pt x="9563" y="0"/>
                    <a:pt x="13014" y="0"/>
                  </a:cubicBez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2547617" cy="4467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474106" y="4384897"/>
            <a:ext cx="8923039" cy="1364656"/>
            <a:chOff x="0" y="0"/>
            <a:chExt cx="2547617" cy="38962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547617" cy="389623"/>
            </a:xfrm>
            <a:custGeom>
              <a:avLst/>
              <a:gdLst/>
              <a:ahLst/>
              <a:cxnLst/>
              <a:rect l="l" t="t" r="r" b="b"/>
              <a:pathLst>
                <a:path w="2547617" h="389623">
                  <a:moveTo>
                    <a:pt x="13014" y="0"/>
                  </a:moveTo>
                  <a:lnTo>
                    <a:pt x="2534602" y="0"/>
                  </a:lnTo>
                  <a:cubicBezTo>
                    <a:pt x="2538054" y="0"/>
                    <a:pt x="2541364" y="1371"/>
                    <a:pt x="2543805" y="3812"/>
                  </a:cubicBezTo>
                  <a:cubicBezTo>
                    <a:pt x="2546245" y="6253"/>
                    <a:pt x="2547617" y="9563"/>
                    <a:pt x="2547617" y="13014"/>
                  </a:cubicBezTo>
                  <a:lnTo>
                    <a:pt x="2547617" y="376608"/>
                  </a:lnTo>
                  <a:cubicBezTo>
                    <a:pt x="2547617" y="380060"/>
                    <a:pt x="2546245" y="383370"/>
                    <a:pt x="2543805" y="385811"/>
                  </a:cubicBezTo>
                  <a:cubicBezTo>
                    <a:pt x="2541364" y="388252"/>
                    <a:pt x="2538054" y="389623"/>
                    <a:pt x="2534602" y="389623"/>
                  </a:cubicBezTo>
                  <a:lnTo>
                    <a:pt x="13014" y="389623"/>
                  </a:lnTo>
                  <a:cubicBezTo>
                    <a:pt x="9563" y="389623"/>
                    <a:pt x="6253" y="388252"/>
                    <a:pt x="3812" y="385811"/>
                  </a:cubicBezTo>
                  <a:cubicBezTo>
                    <a:pt x="1371" y="383370"/>
                    <a:pt x="0" y="380060"/>
                    <a:pt x="0" y="376608"/>
                  </a:cubicBezTo>
                  <a:lnTo>
                    <a:pt x="0" y="13014"/>
                  </a:lnTo>
                  <a:cubicBezTo>
                    <a:pt x="0" y="9563"/>
                    <a:pt x="1371" y="6253"/>
                    <a:pt x="3812" y="3812"/>
                  </a:cubicBezTo>
                  <a:cubicBezTo>
                    <a:pt x="6253" y="1371"/>
                    <a:pt x="9563" y="0"/>
                    <a:pt x="13014" y="0"/>
                  </a:cubicBezTo>
                  <a:close/>
                </a:path>
              </a:pathLst>
            </a:custGeom>
            <a:solidFill>
              <a:srgbClr val="1B267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2547617" cy="4467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21388" y="6219637"/>
            <a:ext cx="454282" cy="454282"/>
            <a:chOff x="0" y="0"/>
            <a:chExt cx="406400" cy="4064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18" name="AutoShape 18"/>
          <p:cNvSpPr/>
          <p:nvPr/>
        </p:nvSpPr>
        <p:spPr>
          <a:xfrm>
            <a:off x="1221388" y="5758657"/>
            <a:ext cx="6013621" cy="0"/>
          </a:xfrm>
          <a:prstGeom prst="line">
            <a:avLst/>
          </a:prstGeom>
          <a:ln w="19050" cap="flat">
            <a:solidFill>
              <a:srgbClr val="1E1E1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9" name="Freeform 19"/>
          <p:cNvSpPr/>
          <p:nvPr/>
        </p:nvSpPr>
        <p:spPr>
          <a:xfrm>
            <a:off x="-482409" y="7741259"/>
            <a:ext cx="1511109" cy="1511109"/>
          </a:xfrm>
          <a:custGeom>
            <a:avLst/>
            <a:gdLst/>
            <a:ahLst/>
            <a:cxnLst/>
            <a:rect l="l" t="t" r="r" b="b"/>
            <a:pathLst>
              <a:path w="1511109" h="1511109">
                <a:moveTo>
                  <a:pt x="0" y="0"/>
                </a:moveTo>
                <a:lnTo>
                  <a:pt x="1511109" y="0"/>
                </a:lnTo>
                <a:lnTo>
                  <a:pt x="1511109" y="1511109"/>
                </a:lnTo>
                <a:lnTo>
                  <a:pt x="0" y="15111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0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0" name="TextBox 20"/>
          <p:cNvSpPr txBox="1"/>
          <p:nvPr/>
        </p:nvSpPr>
        <p:spPr>
          <a:xfrm>
            <a:off x="9447201" y="4960272"/>
            <a:ext cx="7812099" cy="515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1"/>
              </a:lnSpc>
            </a:pPr>
            <a:r>
              <a:rPr lang="en-US" sz="3921" b="1" dirty="0">
                <a:solidFill>
                  <a:srgbClr val="FAFAFA"/>
                </a:solidFill>
                <a:latin typeface="Poppins Bold"/>
                <a:ea typeface="Poppins Bold"/>
                <a:cs typeface="Poppins Bold"/>
                <a:sym typeface="Poppins Bold"/>
              </a:rPr>
              <a:t>Effective on December 9, 2013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164410" y="6111082"/>
            <a:ext cx="4668388" cy="719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57"/>
              </a:lnSpc>
            </a:pPr>
            <a:r>
              <a:rPr lang="en-US" sz="5057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Applicability: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681823" y="7138100"/>
            <a:ext cx="14715321" cy="53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4174" lvl="1" indent="-327087" algn="l">
              <a:lnSpc>
                <a:spcPts val="4090"/>
              </a:lnSpc>
              <a:buFont typeface="Arial"/>
              <a:buChar char="•"/>
            </a:pPr>
            <a:r>
              <a:rPr lang="en-US" sz="3029" i="1" dirty="0">
                <a:solidFill>
                  <a:srgbClr val="1E1E1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Private companies, regardless of size or industry.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28700" y="1136916"/>
            <a:ext cx="11826512" cy="2273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56"/>
              </a:lnSpc>
            </a:pPr>
            <a:r>
              <a:rPr lang="en-US" sz="4800" i="1" dirty="0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Sexual Harassment of Women at Workplace (Prevention, Prohibition and Redressal) Act, 2013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681823" y="7890003"/>
            <a:ext cx="14715321" cy="1047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4174" lvl="1" indent="-327087" algn="l">
              <a:lnSpc>
                <a:spcPts val="4090"/>
              </a:lnSpc>
              <a:buFont typeface="Arial"/>
              <a:buChar char="•"/>
            </a:pPr>
            <a:r>
              <a:rPr lang="en-US" sz="3029" i="1" dirty="0">
                <a:solidFill>
                  <a:srgbClr val="1E1E1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Companies with 10 or more employees (including contractual, temporary, or part-time staff, interns, or consultants).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681823" y="9146732"/>
            <a:ext cx="14715321" cy="53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4174" lvl="1" indent="-327087" algn="l">
              <a:lnSpc>
                <a:spcPts val="4090"/>
              </a:lnSpc>
              <a:buFont typeface="Arial"/>
              <a:buChar char="•"/>
            </a:pPr>
            <a:r>
              <a:rPr lang="en-US" sz="3029" i="1" dirty="0">
                <a:solidFill>
                  <a:srgbClr val="1E1E1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Companies with fewer than 10 employees with some less compliances.</a:t>
            </a:r>
          </a:p>
        </p:txBody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7C38362E-B020-5351-AA2E-DD53022E75CD}"/>
              </a:ext>
            </a:extLst>
          </p:cNvPr>
          <p:cNvSpPr/>
          <p:nvPr/>
        </p:nvSpPr>
        <p:spPr>
          <a:xfrm>
            <a:off x="4150139" y="-725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/>
      <p:bldP spid="22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55518E-AC38-8400-E1D7-14CD9DA4F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04411EB-59C8-2342-19FE-7598865E3763}"/>
              </a:ext>
            </a:extLst>
          </p:cNvPr>
          <p:cNvGrpSpPr/>
          <p:nvPr/>
        </p:nvGrpSpPr>
        <p:grpSpPr>
          <a:xfrm>
            <a:off x="-586143" y="279382"/>
            <a:ext cx="15446868" cy="3191115"/>
            <a:chOff x="0" y="0"/>
            <a:chExt cx="4261926" cy="88045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3981136-F67E-62A6-D703-356F841E22CA}"/>
                </a:ext>
              </a:extLst>
            </p:cNvPr>
            <p:cNvSpPr/>
            <p:nvPr/>
          </p:nvSpPr>
          <p:spPr>
            <a:xfrm>
              <a:off x="0" y="0"/>
              <a:ext cx="4261926" cy="880457"/>
            </a:xfrm>
            <a:custGeom>
              <a:avLst/>
              <a:gdLst/>
              <a:ahLst/>
              <a:cxnLst/>
              <a:rect l="l" t="t" r="r" b="b"/>
              <a:pathLst>
                <a:path w="4261926" h="880457">
                  <a:moveTo>
                    <a:pt x="26062" y="0"/>
                  </a:moveTo>
                  <a:lnTo>
                    <a:pt x="4235864" y="0"/>
                  </a:lnTo>
                  <a:cubicBezTo>
                    <a:pt x="4242776" y="0"/>
                    <a:pt x="4249405" y="2746"/>
                    <a:pt x="4254293" y="7633"/>
                  </a:cubicBezTo>
                  <a:cubicBezTo>
                    <a:pt x="4259180" y="12521"/>
                    <a:pt x="4261926" y="19150"/>
                    <a:pt x="4261926" y="26062"/>
                  </a:cubicBezTo>
                  <a:lnTo>
                    <a:pt x="4261926" y="854394"/>
                  </a:lnTo>
                  <a:cubicBezTo>
                    <a:pt x="4261926" y="861306"/>
                    <a:pt x="4259180" y="867935"/>
                    <a:pt x="4254293" y="872823"/>
                  </a:cubicBezTo>
                  <a:cubicBezTo>
                    <a:pt x="4249405" y="877711"/>
                    <a:pt x="4242776" y="880457"/>
                    <a:pt x="4235864" y="880457"/>
                  </a:cubicBezTo>
                  <a:lnTo>
                    <a:pt x="26062" y="880457"/>
                  </a:lnTo>
                  <a:cubicBezTo>
                    <a:pt x="19150" y="880457"/>
                    <a:pt x="12521" y="877711"/>
                    <a:pt x="7633" y="872823"/>
                  </a:cubicBezTo>
                  <a:cubicBezTo>
                    <a:pt x="2746" y="867935"/>
                    <a:pt x="0" y="861306"/>
                    <a:pt x="0" y="854394"/>
                  </a:cubicBezTo>
                  <a:lnTo>
                    <a:pt x="0" y="26062"/>
                  </a:lnTo>
                  <a:cubicBezTo>
                    <a:pt x="0" y="19150"/>
                    <a:pt x="2746" y="12521"/>
                    <a:pt x="7633" y="7633"/>
                  </a:cubicBezTo>
                  <a:cubicBezTo>
                    <a:pt x="12521" y="2746"/>
                    <a:pt x="19150" y="0"/>
                    <a:pt x="26062" y="0"/>
                  </a:cubicBez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5381C3C-5BBD-23AE-687C-5533AE1E9B2E}"/>
                </a:ext>
              </a:extLst>
            </p:cNvPr>
            <p:cNvSpPr txBox="1"/>
            <p:nvPr/>
          </p:nvSpPr>
          <p:spPr>
            <a:xfrm>
              <a:off x="0" y="-57150"/>
              <a:ext cx="4261926" cy="937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318D6C96-D0F0-D4E8-A9C3-1760A3C9F033}"/>
              </a:ext>
            </a:extLst>
          </p:cNvPr>
          <p:cNvGrpSpPr/>
          <p:nvPr/>
        </p:nvGrpSpPr>
        <p:grpSpPr>
          <a:xfrm>
            <a:off x="-570903" y="391935"/>
            <a:ext cx="15179480" cy="3291255"/>
            <a:chOff x="0" y="0"/>
            <a:chExt cx="4188151" cy="90808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FF57386-E786-8919-E3F9-526D9C79E7CB}"/>
                </a:ext>
              </a:extLst>
            </p:cNvPr>
            <p:cNvSpPr/>
            <p:nvPr/>
          </p:nvSpPr>
          <p:spPr>
            <a:xfrm>
              <a:off x="0" y="0"/>
              <a:ext cx="4188151" cy="908086"/>
            </a:xfrm>
            <a:custGeom>
              <a:avLst/>
              <a:gdLst/>
              <a:ahLst/>
              <a:cxnLst/>
              <a:rect l="l" t="t" r="r" b="b"/>
              <a:pathLst>
                <a:path w="4188151" h="908086">
                  <a:moveTo>
                    <a:pt x="26521" y="0"/>
                  </a:moveTo>
                  <a:lnTo>
                    <a:pt x="4161630" y="0"/>
                  </a:lnTo>
                  <a:cubicBezTo>
                    <a:pt x="4176277" y="0"/>
                    <a:pt x="4188151" y="11874"/>
                    <a:pt x="4188151" y="26521"/>
                  </a:cubicBezTo>
                  <a:lnTo>
                    <a:pt x="4188151" y="881565"/>
                  </a:lnTo>
                  <a:cubicBezTo>
                    <a:pt x="4188151" y="888598"/>
                    <a:pt x="4185357" y="895344"/>
                    <a:pt x="4180384" y="900318"/>
                  </a:cubicBezTo>
                  <a:cubicBezTo>
                    <a:pt x="4175410" y="905292"/>
                    <a:pt x="4168664" y="908086"/>
                    <a:pt x="4161630" y="908086"/>
                  </a:cubicBezTo>
                  <a:lnTo>
                    <a:pt x="26521" y="908086"/>
                  </a:lnTo>
                  <a:cubicBezTo>
                    <a:pt x="11874" y="908086"/>
                    <a:pt x="0" y="896212"/>
                    <a:pt x="0" y="881565"/>
                  </a:cubicBezTo>
                  <a:lnTo>
                    <a:pt x="0" y="26521"/>
                  </a:lnTo>
                  <a:cubicBezTo>
                    <a:pt x="0" y="11874"/>
                    <a:pt x="11874" y="0"/>
                    <a:pt x="26521" y="0"/>
                  </a:cubicBezTo>
                  <a:close/>
                </a:path>
              </a:pathLst>
            </a:custGeom>
            <a:solidFill>
              <a:srgbClr val="1B267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4BB0F7D2-89E3-CB09-FD01-BB4A5DABA0EF}"/>
                </a:ext>
              </a:extLst>
            </p:cNvPr>
            <p:cNvSpPr txBox="1"/>
            <p:nvPr/>
          </p:nvSpPr>
          <p:spPr>
            <a:xfrm>
              <a:off x="0" y="-57150"/>
              <a:ext cx="4188151" cy="9652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77C68089-6D5A-4C22-6310-FC0A0C635A77}"/>
              </a:ext>
            </a:extLst>
          </p:cNvPr>
          <p:cNvSpPr/>
          <p:nvPr/>
        </p:nvSpPr>
        <p:spPr>
          <a:xfrm>
            <a:off x="11622572" y="-2564745"/>
            <a:ext cx="5688255" cy="5688255"/>
          </a:xfrm>
          <a:custGeom>
            <a:avLst/>
            <a:gdLst/>
            <a:ahLst/>
            <a:cxnLst/>
            <a:rect l="l" t="t" r="r" b="b"/>
            <a:pathLst>
              <a:path w="5688255" h="5688255">
                <a:moveTo>
                  <a:pt x="0" y="0"/>
                </a:moveTo>
                <a:lnTo>
                  <a:pt x="5688256" y="0"/>
                </a:lnTo>
                <a:lnTo>
                  <a:pt x="5688256" y="5688255"/>
                </a:lnTo>
                <a:lnTo>
                  <a:pt x="0" y="56882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73789224-A63E-3164-B156-49EB64314C65}"/>
              </a:ext>
            </a:extLst>
          </p:cNvPr>
          <p:cNvSpPr/>
          <p:nvPr/>
        </p:nvSpPr>
        <p:spPr>
          <a:xfrm>
            <a:off x="6260627" y="6286500"/>
            <a:ext cx="6013621" cy="0"/>
          </a:xfrm>
          <a:prstGeom prst="line">
            <a:avLst/>
          </a:prstGeom>
          <a:ln w="19050" cap="flat">
            <a:solidFill>
              <a:srgbClr val="1E1E1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EB12500A-9546-9089-7431-9FD009DEE759}"/>
              </a:ext>
            </a:extLst>
          </p:cNvPr>
          <p:cNvSpPr/>
          <p:nvPr/>
        </p:nvSpPr>
        <p:spPr>
          <a:xfrm>
            <a:off x="-482409" y="7741259"/>
            <a:ext cx="1511109" cy="1511109"/>
          </a:xfrm>
          <a:custGeom>
            <a:avLst/>
            <a:gdLst/>
            <a:ahLst/>
            <a:cxnLst/>
            <a:rect l="l" t="t" r="r" b="b"/>
            <a:pathLst>
              <a:path w="1511109" h="1511109">
                <a:moveTo>
                  <a:pt x="0" y="0"/>
                </a:moveTo>
                <a:lnTo>
                  <a:pt x="1511109" y="0"/>
                </a:lnTo>
                <a:lnTo>
                  <a:pt x="1511109" y="1511109"/>
                </a:lnTo>
                <a:lnTo>
                  <a:pt x="0" y="15111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0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4FA928B3-4449-F7FC-260B-F09694F93964}"/>
              </a:ext>
            </a:extLst>
          </p:cNvPr>
          <p:cNvSpPr txBox="1"/>
          <p:nvPr/>
        </p:nvSpPr>
        <p:spPr>
          <a:xfrm>
            <a:off x="7649704" y="4546722"/>
            <a:ext cx="3551696" cy="6120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21"/>
              </a:lnSpc>
            </a:pPr>
            <a:r>
              <a:rPr lang="en-US" sz="6600" b="1" i="1" dirty="0">
                <a:solidFill>
                  <a:schemeClr val="tx2">
                    <a:lumMod val="50000"/>
                  </a:schemeClr>
                </a:solidFill>
                <a:latin typeface="Poppins Bold"/>
                <a:ea typeface="Poppins Bold"/>
                <a:cs typeface="Poppins Bold"/>
                <a:sym typeface="Poppins Bold"/>
              </a:rPr>
              <a:t>THEN?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088341DD-9147-992F-6913-3F15E8937217}"/>
              </a:ext>
            </a:extLst>
          </p:cNvPr>
          <p:cNvSpPr txBox="1"/>
          <p:nvPr/>
        </p:nvSpPr>
        <p:spPr>
          <a:xfrm>
            <a:off x="4748414" y="7043108"/>
            <a:ext cx="11703990" cy="6721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57"/>
              </a:lnSpc>
            </a:pPr>
            <a:r>
              <a:rPr lang="en-US" sz="5057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Must have an IC Committee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9982F6C0-7610-702E-F68B-66C7C88BEBAC}"/>
              </a:ext>
            </a:extLst>
          </p:cNvPr>
          <p:cNvSpPr txBox="1"/>
          <p:nvPr/>
        </p:nvSpPr>
        <p:spPr>
          <a:xfrm>
            <a:off x="1028700" y="1136916"/>
            <a:ext cx="11826512" cy="1496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56"/>
              </a:lnSpc>
            </a:pPr>
            <a:r>
              <a:rPr lang="en-US" sz="4800" i="1" dirty="0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If more then 10 Employees Works in an Organization </a:t>
            </a:r>
          </a:p>
        </p:txBody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D8C60AC6-C110-C544-5140-E15C78283A46}"/>
              </a:ext>
            </a:extLst>
          </p:cNvPr>
          <p:cNvSpPr/>
          <p:nvPr/>
        </p:nvSpPr>
        <p:spPr>
          <a:xfrm>
            <a:off x="4396140" y="22890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7054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DF28B-1772-85D1-6D74-5F41B2D25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49BDEFF-6A33-6767-F1B1-21E9B82A5ED7}"/>
              </a:ext>
            </a:extLst>
          </p:cNvPr>
          <p:cNvSpPr/>
          <p:nvPr/>
        </p:nvSpPr>
        <p:spPr>
          <a:xfrm flipH="1">
            <a:off x="-1994662" y="851519"/>
            <a:ext cx="4291981" cy="4291981"/>
          </a:xfrm>
          <a:custGeom>
            <a:avLst/>
            <a:gdLst/>
            <a:ahLst/>
            <a:cxnLst/>
            <a:rect l="l" t="t" r="r" b="b"/>
            <a:pathLst>
              <a:path w="4291981" h="4291981">
                <a:moveTo>
                  <a:pt x="4291980" y="0"/>
                </a:moveTo>
                <a:lnTo>
                  <a:pt x="0" y="0"/>
                </a:lnTo>
                <a:lnTo>
                  <a:pt x="0" y="4291981"/>
                </a:lnTo>
                <a:lnTo>
                  <a:pt x="4291980" y="4291981"/>
                </a:lnTo>
                <a:lnTo>
                  <a:pt x="429198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452BEF1-37C1-5C60-4DFB-F4816E424F48}"/>
              </a:ext>
            </a:extLst>
          </p:cNvPr>
          <p:cNvSpPr/>
          <p:nvPr/>
        </p:nvSpPr>
        <p:spPr>
          <a:xfrm>
            <a:off x="-1444046" y="3978492"/>
            <a:ext cx="2330017" cy="2330017"/>
          </a:xfrm>
          <a:custGeom>
            <a:avLst/>
            <a:gdLst/>
            <a:ahLst/>
            <a:cxnLst/>
            <a:rect l="l" t="t" r="r" b="b"/>
            <a:pathLst>
              <a:path w="2330017" h="2330017">
                <a:moveTo>
                  <a:pt x="0" y="0"/>
                </a:moveTo>
                <a:lnTo>
                  <a:pt x="2330017" y="0"/>
                </a:lnTo>
                <a:lnTo>
                  <a:pt x="2330017" y="2330016"/>
                </a:lnTo>
                <a:lnTo>
                  <a:pt x="0" y="23300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0BB5427-64A1-625F-373E-100CFA364AA6}"/>
              </a:ext>
            </a:extLst>
          </p:cNvPr>
          <p:cNvSpPr/>
          <p:nvPr/>
        </p:nvSpPr>
        <p:spPr>
          <a:xfrm>
            <a:off x="9529042" y="1783309"/>
            <a:ext cx="9392901" cy="8690628"/>
          </a:xfrm>
          <a:custGeom>
            <a:avLst/>
            <a:gdLst/>
            <a:ahLst/>
            <a:cxnLst/>
            <a:rect l="l" t="t" r="r" b="b"/>
            <a:pathLst>
              <a:path w="9392901" h="8690628">
                <a:moveTo>
                  <a:pt x="0" y="0"/>
                </a:moveTo>
                <a:lnTo>
                  <a:pt x="9392901" y="0"/>
                </a:lnTo>
                <a:lnTo>
                  <a:pt x="9392901" y="8690628"/>
                </a:lnTo>
                <a:lnTo>
                  <a:pt x="0" y="86906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464D310D-F902-918A-D3B6-C7DBFCB8A357}"/>
              </a:ext>
            </a:extLst>
          </p:cNvPr>
          <p:cNvSpPr/>
          <p:nvPr/>
        </p:nvSpPr>
        <p:spPr>
          <a:xfrm>
            <a:off x="15748042" y="-111729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0C6DFB3-0B94-C58F-8E09-527C5689F259}"/>
              </a:ext>
            </a:extLst>
          </p:cNvPr>
          <p:cNvSpPr/>
          <p:nvPr/>
        </p:nvSpPr>
        <p:spPr>
          <a:xfrm>
            <a:off x="7325856" y="9564865"/>
            <a:ext cx="1818144" cy="1818144"/>
          </a:xfrm>
          <a:custGeom>
            <a:avLst/>
            <a:gdLst/>
            <a:ahLst/>
            <a:cxnLst/>
            <a:rect l="l" t="t" r="r" b="b"/>
            <a:pathLst>
              <a:path w="1818144" h="1818144">
                <a:moveTo>
                  <a:pt x="0" y="0"/>
                </a:moveTo>
                <a:lnTo>
                  <a:pt x="1818144" y="0"/>
                </a:lnTo>
                <a:lnTo>
                  <a:pt x="1818144" y="1818144"/>
                </a:lnTo>
                <a:lnTo>
                  <a:pt x="0" y="1818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D67FBCB-8D23-03FE-3193-CF51B53EB953}"/>
              </a:ext>
            </a:extLst>
          </p:cNvPr>
          <p:cNvSpPr txBox="1"/>
          <p:nvPr/>
        </p:nvSpPr>
        <p:spPr>
          <a:xfrm>
            <a:off x="885971" y="936626"/>
            <a:ext cx="11846480" cy="4214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0"/>
              </a:lnSpc>
            </a:pPr>
            <a:r>
              <a:rPr lang="en-US" sz="8000" b="1" dirty="0">
                <a:solidFill>
                  <a:srgbClr val="1B267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Why </a:t>
            </a:r>
            <a:r>
              <a:rPr lang="en-US" sz="8000" b="1" i="1" dirty="0">
                <a:solidFill>
                  <a:srgbClr val="8B0202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HR, CA, CS, CFO</a:t>
            </a:r>
          </a:p>
          <a:p>
            <a:pPr algn="l">
              <a:lnSpc>
                <a:spcPts val="11200"/>
              </a:lnSpc>
            </a:pPr>
            <a:r>
              <a:rPr lang="en-US" sz="8000" b="1" dirty="0">
                <a:solidFill>
                  <a:srgbClr val="1B267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Are liable for POSH ACT?</a:t>
            </a: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67BE047F-10F7-CD28-20CD-0C3655ACA2C4}"/>
              </a:ext>
            </a:extLst>
          </p:cNvPr>
          <p:cNvSpPr/>
          <p:nvPr/>
        </p:nvSpPr>
        <p:spPr>
          <a:xfrm>
            <a:off x="4150139" y="-725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E7213809-EE7E-406E-EF10-B52B38177B0D}"/>
              </a:ext>
            </a:extLst>
          </p:cNvPr>
          <p:cNvSpPr txBox="1"/>
          <p:nvPr/>
        </p:nvSpPr>
        <p:spPr>
          <a:xfrm>
            <a:off x="3107173" y="6438900"/>
            <a:ext cx="9392901" cy="7275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54"/>
              </a:lnSpc>
            </a:pPr>
            <a:r>
              <a:rPr lang="en-US" sz="6600" b="1" dirty="0">
                <a:solidFill>
                  <a:srgbClr val="C00000"/>
                </a:solidFill>
                <a:latin typeface="Aptos Black" panose="020B0004020202020204" pitchFamily="34" charset="0"/>
                <a:ea typeface="Poppins Bold"/>
                <a:cs typeface="Poppins Bold"/>
                <a:sym typeface="Poppins Bold"/>
              </a:rPr>
              <a:t>COMPANY ACT, 2013</a:t>
            </a:r>
          </a:p>
        </p:txBody>
      </p:sp>
    </p:spTree>
    <p:extLst>
      <p:ext uri="{BB962C8B-B14F-4D97-AF65-F5344CB8AC3E}">
        <p14:creationId xmlns:p14="http://schemas.microsoft.com/office/powerpoint/2010/main" val="400356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67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8A015B-56E6-C436-FD3B-FC307375A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40ECDDC1-32E5-E69A-3BA2-B95BA7BE247C}"/>
              </a:ext>
            </a:extLst>
          </p:cNvPr>
          <p:cNvSpPr/>
          <p:nvPr/>
        </p:nvSpPr>
        <p:spPr>
          <a:xfrm rot="1345197">
            <a:off x="12264880" y="-2777054"/>
            <a:ext cx="6591644" cy="6381133"/>
          </a:xfrm>
          <a:custGeom>
            <a:avLst/>
            <a:gdLst/>
            <a:ahLst/>
            <a:cxnLst/>
            <a:rect l="l" t="t" r="r" b="b"/>
            <a:pathLst>
              <a:path w="6591644" h="6381133">
                <a:moveTo>
                  <a:pt x="0" y="0"/>
                </a:moveTo>
                <a:lnTo>
                  <a:pt x="6591644" y="0"/>
                </a:lnTo>
                <a:lnTo>
                  <a:pt x="6591644" y="6381133"/>
                </a:lnTo>
                <a:lnTo>
                  <a:pt x="0" y="63811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4A78EC5D-10B4-F958-B1FB-432AF7FE17DC}"/>
              </a:ext>
            </a:extLst>
          </p:cNvPr>
          <p:cNvGrpSpPr/>
          <p:nvPr/>
        </p:nvGrpSpPr>
        <p:grpSpPr>
          <a:xfrm>
            <a:off x="-398032" y="2255927"/>
            <a:ext cx="16236360" cy="2887573"/>
            <a:chOff x="0" y="0"/>
            <a:chExt cx="4479754" cy="79670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543A968-B4B5-3CAC-03D1-5F0CD3E723B6}"/>
                </a:ext>
              </a:extLst>
            </p:cNvPr>
            <p:cNvSpPr/>
            <p:nvPr/>
          </p:nvSpPr>
          <p:spPr>
            <a:xfrm>
              <a:off x="0" y="0"/>
              <a:ext cx="4479754" cy="796707"/>
            </a:xfrm>
            <a:custGeom>
              <a:avLst/>
              <a:gdLst/>
              <a:ahLst/>
              <a:cxnLst/>
              <a:rect l="l" t="t" r="r" b="b"/>
              <a:pathLst>
                <a:path w="4479754" h="796707">
                  <a:moveTo>
                    <a:pt x="24795" y="0"/>
                  </a:moveTo>
                  <a:lnTo>
                    <a:pt x="4454959" y="0"/>
                  </a:lnTo>
                  <a:cubicBezTo>
                    <a:pt x="4461535" y="0"/>
                    <a:pt x="4467842" y="2612"/>
                    <a:pt x="4472491" y="7262"/>
                  </a:cubicBezTo>
                  <a:cubicBezTo>
                    <a:pt x="4477141" y="11912"/>
                    <a:pt x="4479754" y="18219"/>
                    <a:pt x="4479754" y="24795"/>
                  </a:cubicBezTo>
                  <a:lnTo>
                    <a:pt x="4479754" y="771912"/>
                  </a:lnTo>
                  <a:cubicBezTo>
                    <a:pt x="4479754" y="778488"/>
                    <a:pt x="4477141" y="784795"/>
                    <a:pt x="4472491" y="789445"/>
                  </a:cubicBezTo>
                  <a:cubicBezTo>
                    <a:pt x="4467842" y="794094"/>
                    <a:pt x="4461535" y="796707"/>
                    <a:pt x="4454959" y="796707"/>
                  </a:cubicBezTo>
                  <a:lnTo>
                    <a:pt x="24795" y="796707"/>
                  </a:lnTo>
                  <a:cubicBezTo>
                    <a:pt x="18219" y="796707"/>
                    <a:pt x="11912" y="794094"/>
                    <a:pt x="7262" y="789445"/>
                  </a:cubicBezTo>
                  <a:cubicBezTo>
                    <a:pt x="2612" y="784795"/>
                    <a:pt x="0" y="778488"/>
                    <a:pt x="0" y="771912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5FF9732F-B72A-2720-F7D0-69ED6DF40109}"/>
                </a:ext>
              </a:extLst>
            </p:cNvPr>
            <p:cNvSpPr txBox="1"/>
            <p:nvPr/>
          </p:nvSpPr>
          <p:spPr>
            <a:xfrm>
              <a:off x="0" y="-57150"/>
              <a:ext cx="4479754" cy="853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F82FE408-CC69-74DD-F004-4C5FD6500031}"/>
              </a:ext>
            </a:extLst>
          </p:cNvPr>
          <p:cNvGrpSpPr/>
          <p:nvPr/>
        </p:nvGrpSpPr>
        <p:grpSpPr>
          <a:xfrm>
            <a:off x="640232" y="2698937"/>
            <a:ext cx="388468" cy="388468"/>
            <a:chOff x="0" y="0"/>
            <a:chExt cx="406400" cy="4064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F6B7F42-2C49-8494-6C21-0909DC8FEE40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D85BCA32-41ED-4B8F-9D43-7F77E1829010}"/>
                </a:ext>
              </a:extLst>
            </p:cNvPr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CAB6F99F-B907-A35D-D0A5-CB69C13D02CF}"/>
              </a:ext>
            </a:extLst>
          </p:cNvPr>
          <p:cNvSpPr txBox="1"/>
          <p:nvPr/>
        </p:nvSpPr>
        <p:spPr>
          <a:xfrm>
            <a:off x="1398812" y="2557519"/>
            <a:ext cx="6887224" cy="718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54"/>
              </a:lnSpc>
            </a:pPr>
            <a:r>
              <a:rPr lang="en-US" sz="5054" b="1" dirty="0">
                <a:solidFill>
                  <a:srgbClr val="8B0202"/>
                </a:solidFill>
                <a:latin typeface="Poppins Bold"/>
                <a:ea typeface="Poppins Bold"/>
                <a:cs typeface="Poppins Bold"/>
                <a:sym typeface="Poppins Bold"/>
              </a:rPr>
              <a:t>Company Act, 2013 </a:t>
            </a:r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335A95BD-3E32-E15C-C7DD-098041B6076E}"/>
              </a:ext>
            </a:extLst>
          </p:cNvPr>
          <p:cNvGrpSpPr/>
          <p:nvPr/>
        </p:nvGrpSpPr>
        <p:grpSpPr>
          <a:xfrm>
            <a:off x="-398032" y="6298488"/>
            <a:ext cx="17177555" cy="3638610"/>
            <a:chOff x="0" y="0"/>
            <a:chExt cx="4739438" cy="1003924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E3167EF-8FD9-2241-BA10-AEE6CAD8A5FA}"/>
                </a:ext>
              </a:extLst>
            </p:cNvPr>
            <p:cNvSpPr/>
            <p:nvPr/>
          </p:nvSpPr>
          <p:spPr>
            <a:xfrm>
              <a:off x="0" y="0"/>
              <a:ext cx="4739437" cy="1003924"/>
            </a:xfrm>
            <a:custGeom>
              <a:avLst/>
              <a:gdLst/>
              <a:ahLst/>
              <a:cxnLst/>
              <a:rect l="l" t="t" r="r" b="b"/>
              <a:pathLst>
                <a:path w="4739437" h="1003924">
                  <a:moveTo>
                    <a:pt x="23436" y="0"/>
                  </a:moveTo>
                  <a:lnTo>
                    <a:pt x="4716001" y="0"/>
                  </a:lnTo>
                  <a:cubicBezTo>
                    <a:pt x="4728945" y="0"/>
                    <a:pt x="4739437" y="10493"/>
                    <a:pt x="4739437" y="23436"/>
                  </a:cubicBezTo>
                  <a:lnTo>
                    <a:pt x="4739437" y="980488"/>
                  </a:lnTo>
                  <a:cubicBezTo>
                    <a:pt x="4739437" y="986704"/>
                    <a:pt x="4736968" y="992665"/>
                    <a:pt x="4732573" y="997060"/>
                  </a:cubicBezTo>
                  <a:cubicBezTo>
                    <a:pt x="4728178" y="1001455"/>
                    <a:pt x="4722217" y="1003924"/>
                    <a:pt x="4716001" y="1003924"/>
                  </a:cubicBezTo>
                  <a:lnTo>
                    <a:pt x="23436" y="1003924"/>
                  </a:lnTo>
                  <a:cubicBezTo>
                    <a:pt x="10493" y="1003924"/>
                    <a:pt x="0" y="993431"/>
                    <a:pt x="0" y="980488"/>
                  </a:cubicBezTo>
                  <a:lnTo>
                    <a:pt x="0" y="23436"/>
                  </a:lnTo>
                  <a:cubicBezTo>
                    <a:pt x="0" y="17221"/>
                    <a:pt x="2469" y="11260"/>
                    <a:pt x="6864" y="6864"/>
                  </a:cubicBezTo>
                  <a:cubicBezTo>
                    <a:pt x="11260" y="2469"/>
                    <a:pt x="17221" y="0"/>
                    <a:pt x="23436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E6F6F1B-8F58-CE89-62A0-05F63BE36EBA}"/>
                </a:ext>
              </a:extLst>
            </p:cNvPr>
            <p:cNvSpPr txBox="1"/>
            <p:nvPr/>
          </p:nvSpPr>
          <p:spPr>
            <a:xfrm>
              <a:off x="0" y="-57150"/>
              <a:ext cx="4739438" cy="10610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D426EC87-4E56-DF4F-588C-3414EC240445}"/>
              </a:ext>
            </a:extLst>
          </p:cNvPr>
          <p:cNvGrpSpPr/>
          <p:nvPr/>
        </p:nvGrpSpPr>
        <p:grpSpPr>
          <a:xfrm>
            <a:off x="834466" y="6953084"/>
            <a:ext cx="388468" cy="388468"/>
            <a:chOff x="0" y="0"/>
            <a:chExt cx="406400" cy="406400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74C0A12B-09FC-E64F-86AA-E7FC2CC0B535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46E744AD-651A-CEB2-998B-DDCBDF2668C2}"/>
                </a:ext>
              </a:extLst>
            </p:cNvPr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17" name="Freeform 17">
            <a:extLst>
              <a:ext uri="{FF2B5EF4-FFF2-40B4-BE49-F238E27FC236}">
                <a16:creationId xmlns:a16="http://schemas.microsoft.com/office/drawing/2014/main" id="{208F57C1-20EC-7194-18E8-1751052407DC}"/>
              </a:ext>
            </a:extLst>
          </p:cNvPr>
          <p:cNvSpPr/>
          <p:nvPr/>
        </p:nvSpPr>
        <p:spPr>
          <a:xfrm>
            <a:off x="12103728" y="1028700"/>
            <a:ext cx="959555" cy="959555"/>
          </a:xfrm>
          <a:custGeom>
            <a:avLst/>
            <a:gdLst/>
            <a:ahLst/>
            <a:cxnLst/>
            <a:rect l="l" t="t" r="r" b="b"/>
            <a:pathLst>
              <a:path w="959555" h="959555">
                <a:moveTo>
                  <a:pt x="0" y="0"/>
                </a:moveTo>
                <a:lnTo>
                  <a:pt x="959556" y="0"/>
                </a:lnTo>
                <a:lnTo>
                  <a:pt x="959556" y="959555"/>
                </a:lnTo>
                <a:lnTo>
                  <a:pt x="0" y="9595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AA57C03E-188C-0962-9BC7-D9C8538CAD19}"/>
              </a:ext>
            </a:extLst>
          </p:cNvPr>
          <p:cNvSpPr/>
          <p:nvPr/>
        </p:nvSpPr>
        <p:spPr>
          <a:xfrm>
            <a:off x="16299745" y="8490140"/>
            <a:ext cx="959555" cy="959555"/>
          </a:xfrm>
          <a:custGeom>
            <a:avLst/>
            <a:gdLst/>
            <a:ahLst/>
            <a:cxnLst/>
            <a:rect l="l" t="t" r="r" b="b"/>
            <a:pathLst>
              <a:path w="959555" h="959555">
                <a:moveTo>
                  <a:pt x="0" y="0"/>
                </a:moveTo>
                <a:lnTo>
                  <a:pt x="959555" y="0"/>
                </a:lnTo>
                <a:lnTo>
                  <a:pt x="959555" y="959555"/>
                </a:lnTo>
                <a:lnTo>
                  <a:pt x="0" y="9595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2FBD8116-B1CB-5501-57DC-7BB0361EBF10}"/>
              </a:ext>
            </a:extLst>
          </p:cNvPr>
          <p:cNvSpPr txBox="1"/>
          <p:nvPr/>
        </p:nvSpPr>
        <p:spPr>
          <a:xfrm>
            <a:off x="1398812" y="3704861"/>
            <a:ext cx="3051608" cy="466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2"/>
              </a:lnSpc>
            </a:pPr>
            <a:r>
              <a:rPr lang="en-US" sz="2000" b="1" i="1" dirty="0">
                <a:solidFill>
                  <a:schemeClr val="tx2">
                    <a:lumMod val="50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May 2025 Amendment 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8D9FEA60-A99B-4183-BC33-EC776E40BCE8}"/>
              </a:ext>
            </a:extLst>
          </p:cNvPr>
          <p:cNvSpPr txBox="1"/>
          <p:nvPr/>
        </p:nvSpPr>
        <p:spPr>
          <a:xfrm>
            <a:off x="5087807" y="3704861"/>
            <a:ext cx="2211842" cy="1044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2"/>
              </a:lnSpc>
            </a:pPr>
            <a:r>
              <a:rPr lang="en-US" sz="3054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Sec 134 (4) </a:t>
            </a:r>
          </a:p>
          <a:p>
            <a:pPr algn="l">
              <a:lnSpc>
                <a:spcPts val="4062"/>
              </a:lnSpc>
            </a:pPr>
            <a:r>
              <a:rPr lang="en-US" sz="3054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Sec 134 (8) 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E5D342C7-96C0-B76D-D02B-5ED625F643DA}"/>
              </a:ext>
            </a:extLst>
          </p:cNvPr>
          <p:cNvSpPr txBox="1"/>
          <p:nvPr/>
        </p:nvSpPr>
        <p:spPr>
          <a:xfrm>
            <a:off x="2617632" y="7741603"/>
            <a:ext cx="14161890" cy="1787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9"/>
              </a:lnSpc>
            </a:pPr>
            <a:r>
              <a:rPr lang="en-US" sz="3154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(a) number of complaints of sexual harassment received in the year;</a:t>
            </a:r>
          </a:p>
          <a:p>
            <a:pPr algn="l">
              <a:lnSpc>
                <a:spcPts val="4650"/>
              </a:lnSpc>
            </a:pPr>
            <a:r>
              <a:rPr lang="en-US" sz="3000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(b) number of complaints disposed off during the year; and</a:t>
            </a:r>
          </a:p>
          <a:p>
            <a:pPr algn="l">
              <a:lnSpc>
                <a:spcPts val="4650"/>
              </a:lnSpc>
            </a:pPr>
            <a:r>
              <a:rPr lang="en-US" sz="3000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( c) number of cases pending for more then 90 days.  </a:t>
            </a:r>
            <a:r>
              <a:rPr lang="en-US" sz="3000" b="1" dirty="0">
                <a:solidFill>
                  <a:srgbClr val="1E1E1E"/>
                </a:solidFill>
                <a:latin typeface="Poppins Bold"/>
                <a:ea typeface="Poppins Bold"/>
                <a:cs typeface="Poppins Bold"/>
                <a:sym typeface="Poppins Bold"/>
              </a:rPr>
              <a:t>       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AC0B19E1-BADF-A5A9-9734-1A7A776E8962}"/>
              </a:ext>
            </a:extLst>
          </p:cNvPr>
          <p:cNvSpPr txBox="1"/>
          <p:nvPr/>
        </p:nvSpPr>
        <p:spPr>
          <a:xfrm>
            <a:off x="8895377" y="3704861"/>
            <a:ext cx="6416702" cy="1044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2"/>
              </a:lnSpc>
            </a:pPr>
            <a:r>
              <a:rPr lang="en-US" sz="3054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read with Rule 8 (5) (A) Companies (Accounts) Rule 2014 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04CB353C-E4E8-CAB4-B497-BD34C2F70FB1}"/>
              </a:ext>
            </a:extLst>
          </p:cNvPr>
          <p:cNvSpPr txBox="1"/>
          <p:nvPr/>
        </p:nvSpPr>
        <p:spPr>
          <a:xfrm>
            <a:off x="1676438" y="6561591"/>
            <a:ext cx="14161890" cy="779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8"/>
              </a:lnSpc>
            </a:pPr>
            <a:r>
              <a:rPr lang="en-US" sz="3154" b="1">
                <a:solidFill>
                  <a:srgbClr val="1E1E1E"/>
                </a:solidFill>
                <a:latin typeface="Poppins Bold"/>
                <a:ea typeface="Poppins Bold"/>
                <a:cs typeface="Poppins Bold"/>
                <a:sym typeface="Poppins Bold"/>
              </a:rPr>
              <a:t>Now need to provide statement that company is comply with PoSH</a:t>
            </a: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0C10BCAC-D522-65E2-01E8-1D45E59AB2CA}"/>
              </a:ext>
            </a:extLst>
          </p:cNvPr>
          <p:cNvSpPr/>
          <p:nvPr/>
        </p:nvSpPr>
        <p:spPr>
          <a:xfrm>
            <a:off x="4150139" y="-725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345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/>
      <p:bldP spid="2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67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ADE564-A5A9-94FE-3C22-7AD0F8028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B944947A-9B3D-8DA5-CF77-F8315B1F9D44}"/>
              </a:ext>
            </a:extLst>
          </p:cNvPr>
          <p:cNvSpPr/>
          <p:nvPr/>
        </p:nvSpPr>
        <p:spPr>
          <a:xfrm rot="1345197">
            <a:off x="12264880" y="-2777054"/>
            <a:ext cx="6591644" cy="6381133"/>
          </a:xfrm>
          <a:custGeom>
            <a:avLst/>
            <a:gdLst/>
            <a:ahLst/>
            <a:cxnLst/>
            <a:rect l="l" t="t" r="r" b="b"/>
            <a:pathLst>
              <a:path w="6591644" h="6381133">
                <a:moveTo>
                  <a:pt x="0" y="0"/>
                </a:moveTo>
                <a:lnTo>
                  <a:pt x="6591644" y="0"/>
                </a:lnTo>
                <a:lnTo>
                  <a:pt x="6591644" y="6381133"/>
                </a:lnTo>
                <a:lnTo>
                  <a:pt x="0" y="63811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2ECDE75A-E91F-AE41-EDCD-464AB99FA744}"/>
              </a:ext>
            </a:extLst>
          </p:cNvPr>
          <p:cNvSpPr/>
          <p:nvPr/>
        </p:nvSpPr>
        <p:spPr>
          <a:xfrm>
            <a:off x="12103728" y="1028700"/>
            <a:ext cx="959555" cy="959555"/>
          </a:xfrm>
          <a:custGeom>
            <a:avLst/>
            <a:gdLst/>
            <a:ahLst/>
            <a:cxnLst/>
            <a:rect l="l" t="t" r="r" b="b"/>
            <a:pathLst>
              <a:path w="959555" h="959555">
                <a:moveTo>
                  <a:pt x="0" y="0"/>
                </a:moveTo>
                <a:lnTo>
                  <a:pt x="959556" y="0"/>
                </a:lnTo>
                <a:lnTo>
                  <a:pt x="959556" y="959555"/>
                </a:lnTo>
                <a:lnTo>
                  <a:pt x="0" y="9595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81C31313-BD9D-73F2-BCA3-AAD8A1D87325}"/>
              </a:ext>
            </a:extLst>
          </p:cNvPr>
          <p:cNvSpPr/>
          <p:nvPr/>
        </p:nvSpPr>
        <p:spPr>
          <a:xfrm>
            <a:off x="16299745" y="8490140"/>
            <a:ext cx="959555" cy="959555"/>
          </a:xfrm>
          <a:custGeom>
            <a:avLst/>
            <a:gdLst/>
            <a:ahLst/>
            <a:cxnLst/>
            <a:rect l="l" t="t" r="r" b="b"/>
            <a:pathLst>
              <a:path w="959555" h="959555">
                <a:moveTo>
                  <a:pt x="0" y="0"/>
                </a:moveTo>
                <a:lnTo>
                  <a:pt x="959555" y="0"/>
                </a:lnTo>
                <a:lnTo>
                  <a:pt x="959555" y="959555"/>
                </a:lnTo>
                <a:lnTo>
                  <a:pt x="0" y="9595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CFE851A6-B95A-A48E-32BB-F3FD31F3859E}"/>
              </a:ext>
            </a:extLst>
          </p:cNvPr>
          <p:cNvSpPr txBox="1"/>
          <p:nvPr/>
        </p:nvSpPr>
        <p:spPr>
          <a:xfrm>
            <a:off x="5087807" y="3704861"/>
            <a:ext cx="2211842" cy="1044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2"/>
              </a:lnSpc>
            </a:pPr>
            <a:r>
              <a:rPr lang="en-US" sz="3054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Sec 134 (4) </a:t>
            </a:r>
          </a:p>
          <a:p>
            <a:pPr algn="l">
              <a:lnSpc>
                <a:spcPts val="4062"/>
              </a:lnSpc>
            </a:pPr>
            <a:r>
              <a:rPr lang="en-US" sz="3054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Sec 134 (8) </a:t>
            </a: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65D34328-4D5A-EE70-7842-CF1E1D06E88F}"/>
              </a:ext>
            </a:extLst>
          </p:cNvPr>
          <p:cNvSpPr/>
          <p:nvPr/>
        </p:nvSpPr>
        <p:spPr>
          <a:xfrm>
            <a:off x="4150139" y="-725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2466F04-3957-7D88-2322-A2E795750C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276" y="647700"/>
            <a:ext cx="11125200" cy="1316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09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6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45197">
            <a:off x="13003922" y="4203748"/>
            <a:ext cx="6591644" cy="6381133"/>
          </a:xfrm>
          <a:custGeom>
            <a:avLst/>
            <a:gdLst/>
            <a:ahLst/>
            <a:cxnLst/>
            <a:rect l="l" t="t" r="r" b="b"/>
            <a:pathLst>
              <a:path w="6591644" h="6381133">
                <a:moveTo>
                  <a:pt x="0" y="0"/>
                </a:moveTo>
                <a:lnTo>
                  <a:pt x="6591645" y="0"/>
                </a:lnTo>
                <a:lnTo>
                  <a:pt x="6591645" y="6381132"/>
                </a:lnTo>
                <a:lnTo>
                  <a:pt x="0" y="63811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3"/>
          <p:cNvGrpSpPr/>
          <p:nvPr/>
        </p:nvGrpSpPr>
        <p:grpSpPr>
          <a:xfrm>
            <a:off x="-22860" y="8288209"/>
            <a:ext cx="16236360" cy="1458532"/>
            <a:chOff x="0" y="0"/>
            <a:chExt cx="4609860" cy="4024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609860" cy="402422"/>
            </a:xfrm>
            <a:custGeom>
              <a:avLst/>
              <a:gdLst/>
              <a:ahLst/>
              <a:cxnLst/>
              <a:rect l="l" t="t" r="r" b="b"/>
              <a:pathLst>
                <a:path w="4609860" h="402422">
                  <a:moveTo>
                    <a:pt x="24095" y="0"/>
                  </a:moveTo>
                  <a:lnTo>
                    <a:pt x="4585765" y="0"/>
                  </a:lnTo>
                  <a:cubicBezTo>
                    <a:pt x="4592155" y="0"/>
                    <a:pt x="4598284" y="2539"/>
                    <a:pt x="4602803" y="7057"/>
                  </a:cubicBezTo>
                  <a:cubicBezTo>
                    <a:pt x="4607321" y="11576"/>
                    <a:pt x="4609860" y="17705"/>
                    <a:pt x="4609860" y="24095"/>
                  </a:cubicBezTo>
                  <a:lnTo>
                    <a:pt x="4609860" y="378327"/>
                  </a:lnTo>
                  <a:cubicBezTo>
                    <a:pt x="4609860" y="384717"/>
                    <a:pt x="4607321" y="390846"/>
                    <a:pt x="4602803" y="395364"/>
                  </a:cubicBezTo>
                  <a:cubicBezTo>
                    <a:pt x="4598284" y="399883"/>
                    <a:pt x="4592155" y="402422"/>
                    <a:pt x="4585765" y="402422"/>
                  </a:cubicBezTo>
                  <a:lnTo>
                    <a:pt x="24095" y="402422"/>
                  </a:lnTo>
                  <a:cubicBezTo>
                    <a:pt x="17705" y="402422"/>
                    <a:pt x="11576" y="399883"/>
                    <a:pt x="7057" y="395364"/>
                  </a:cubicBezTo>
                  <a:cubicBezTo>
                    <a:pt x="2539" y="390846"/>
                    <a:pt x="0" y="384717"/>
                    <a:pt x="0" y="378327"/>
                  </a:cubicBezTo>
                  <a:lnTo>
                    <a:pt x="0" y="24095"/>
                  </a:lnTo>
                  <a:cubicBezTo>
                    <a:pt x="0" y="17705"/>
                    <a:pt x="2539" y="11576"/>
                    <a:pt x="7057" y="7057"/>
                  </a:cubicBezTo>
                  <a:cubicBezTo>
                    <a:pt x="11576" y="2539"/>
                    <a:pt x="17705" y="0"/>
                    <a:pt x="24095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609860" cy="459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76200" y="4612356"/>
            <a:ext cx="16343040" cy="2823080"/>
            <a:chOff x="0" y="0"/>
            <a:chExt cx="4759723" cy="88762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759723" cy="887626"/>
            </a:xfrm>
            <a:custGeom>
              <a:avLst/>
              <a:gdLst/>
              <a:ahLst/>
              <a:cxnLst/>
              <a:rect l="l" t="t" r="r" b="b"/>
              <a:pathLst>
                <a:path w="4759723" h="887626">
                  <a:moveTo>
                    <a:pt x="23337" y="0"/>
                  </a:moveTo>
                  <a:lnTo>
                    <a:pt x="4736386" y="0"/>
                  </a:lnTo>
                  <a:cubicBezTo>
                    <a:pt x="4749275" y="0"/>
                    <a:pt x="4759723" y="10448"/>
                    <a:pt x="4759723" y="23337"/>
                  </a:cubicBezTo>
                  <a:lnTo>
                    <a:pt x="4759723" y="864290"/>
                  </a:lnTo>
                  <a:cubicBezTo>
                    <a:pt x="4759723" y="877178"/>
                    <a:pt x="4749275" y="887626"/>
                    <a:pt x="4736386" y="887626"/>
                  </a:cubicBezTo>
                  <a:lnTo>
                    <a:pt x="23337" y="887626"/>
                  </a:lnTo>
                  <a:cubicBezTo>
                    <a:pt x="10448" y="887626"/>
                    <a:pt x="0" y="877178"/>
                    <a:pt x="0" y="864290"/>
                  </a:cubicBezTo>
                  <a:lnTo>
                    <a:pt x="0" y="23337"/>
                  </a:lnTo>
                  <a:cubicBezTo>
                    <a:pt x="0" y="10448"/>
                    <a:pt x="10448" y="0"/>
                    <a:pt x="23337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759723" cy="944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2103728" y="1028700"/>
            <a:ext cx="959555" cy="959555"/>
          </a:xfrm>
          <a:custGeom>
            <a:avLst/>
            <a:gdLst/>
            <a:ahLst/>
            <a:cxnLst/>
            <a:rect l="l" t="t" r="r" b="b"/>
            <a:pathLst>
              <a:path w="959555" h="959555">
                <a:moveTo>
                  <a:pt x="0" y="0"/>
                </a:moveTo>
                <a:lnTo>
                  <a:pt x="959556" y="0"/>
                </a:lnTo>
                <a:lnTo>
                  <a:pt x="959556" y="959555"/>
                </a:lnTo>
                <a:lnTo>
                  <a:pt x="0" y="9595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Freeform 10"/>
          <p:cNvSpPr/>
          <p:nvPr/>
        </p:nvSpPr>
        <p:spPr>
          <a:xfrm>
            <a:off x="16299745" y="8490140"/>
            <a:ext cx="959555" cy="959555"/>
          </a:xfrm>
          <a:custGeom>
            <a:avLst/>
            <a:gdLst/>
            <a:ahLst/>
            <a:cxnLst/>
            <a:rect l="l" t="t" r="r" b="b"/>
            <a:pathLst>
              <a:path w="959555" h="959555">
                <a:moveTo>
                  <a:pt x="0" y="0"/>
                </a:moveTo>
                <a:lnTo>
                  <a:pt x="959555" y="0"/>
                </a:lnTo>
                <a:lnTo>
                  <a:pt x="959555" y="959555"/>
                </a:lnTo>
                <a:lnTo>
                  <a:pt x="0" y="9595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Freeform 11"/>
          <p:cNvSpPr/>
          <p:nvPr/>
        </p:nvSpPr>
        <p:spPr>
          <a:xfrm>
            <a:off x="10475596" y="10128"/>
            <a:ext cx="7812404" cy="4349608"/>
          </a:xfrm>
          <a:custGeom>
            <a:avLst/>
            <a:gdLst/>
            <a:ahLst/>
            <a:cxnLst/>
            <a:rect l="l" t="t" r="r" b="b"/>
            <a:pathLst>
              <a:path w="7812404" h="4349608">
                <a:moveTo>
                  <a:pt x="0" y="0"/>
                </a:moveTo>
                <a:lnTo>
                  <a:pt x="7812404" y="0"/>
                </a:lnTo>
                <a:lnTo>
                  <a:pt x="7812404" y="4349608"/>
                </a:lnTo>
                <a:lnTo>
                  <a:pt x="0" y="43496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TextBox 12"/>
          <p:cNvSpPr txBox="1"/>
          <p:nvPr/>
        </p:nvSpPr>
        <p:spPr>
          <a:xfrm>
            <a:off x="714965" y="4788850"/>
            <a:ext cx="7055235" cy="756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91"/>
              </a:lnSpc>
            </a:pPr>
            <a:r>
              <a:rPr lang="en-US" sz="4354" b="1" dirty="0" err="1">
                <a:solidFill>
                  <a:srgbClr val="8B0202"/>
                </a:solidFill>
                <a:latin typeface="Poppins Bold"/>
                <a:ea typeface="Poppins Bold"/>
                <a:cs typeface="Poppins Bold"/>
                <a:sym typeface="Poppins Bold"/>
              </a:rPr>
              <a:t>Ceeta</a:t>
            </a:r>
            <a:r>
              <a:rPr lang="en-US" sz="4354" b="1" dirty="0">
                <a:solidFill>
                  <a:srgbClr val="8B0202"/>
                </a:solidFill>
                <a:latin typeface="Poppins Bold"/>
                <a:ea typeface="Poppins Bold"/>
                <a:cs typeface="Poppins Bold"/>
                <a:sym typeface="Poppins Bold"/>
              </a:rPr>
              <a:t> Industries Ltd.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1104900"/>
            <a:ext cx="8279894" cy="2681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96"/>
              </a:lnSpc>
            </a:pPr>
            <a:r>
              <a:rPr lang="en-US" sz="9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LANDMARK CASE  - 2023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17943" y="5615503"/>
            <a:ext cx="15750822" cy="1416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88"/>
              </a:lnSpc>
            </a:pPr>
            <a:r>
              <a:rPr lang="en-US" sz="3600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Company fine : </a:t>
            </a:r>
            <a:r>
              <a:rPr lang="en-US" sz="3600" b="1" dirty="0">
                <a:solidFill>
                  <a:srgbClr val="1E1E1E"/>
                </a:solidFill>
                <a:latin typeface="Poppins Bold"/>
                <a:ea typeface="Poppins Bold"/>
                <a:cs typeface="Poppins Bold"/>
                <a:sym typeface="Poppins Bold"/>
              </a:rPr>
              <a:t>3,00,000 /-</a:t>
            </a:r>
          </a:p>
          <a:p>
            <a:pPr algn="l">
              <a:lnSpc>
                <a:spcPts val="5688"/>
              </a:lnSpc>
            </a:pPr>
            <a:r>
              <a:rPr lang="en-US" sz="3600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Managing Director, CFO, CS (officer in default): </a:t>
            </a:r>
            <a:r>
              <a:rPr lang="en-US" sz="3600" b="1" dirty="0">
                <a:solidFill>
                  <a:srgbClr val="1E1E1E"/>
                </a:solidFill>
                <a:latin typeface="Poppins Bold"/>
                <a:ea typeface="Poppins Bold"/>
                <a:cs typeface="Poppins Bold"/>
                <a:sym typeface="Poppins Bold"/>
              </a:rPr>
              <a:t>50,000/- </a:t>
            </a:r>
            <a:r>
              <a:rPr lang="en-US" sz="3600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each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43190" y="8534700"/>
            <a:ext cx="14176261" cy="998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4"/>
              </a:lnSpc>
            </a:pPr>
            <a:r>
              <a:rPr lang="en-US" sz="3300" i="1" dirty="0">
                <a:solidFill>
                  <a:srgbClr val="1E1E1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Non- Disclosure of the constitution of an Internal Committee in the Board Report for the Financial Year 2019-20</a:t>
            </a: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5898679F-CBF6-0581-8CC4-C24408CA8D56}"/>
              </a:ext>
            </a:extLst>
          </p:cNvPr>
          <p:cNvSpPr/>
          <p:nvPr/>
        </p:nvSpPr>
        <p:spPr>
          <a:xfrm>
            <a:off x="4096271" y="686671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67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164E7-1486-1E73-1E18-45A253BBE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BEB6C43-1A9E-F949-EB1A-CF138FB0A5F6}"/>
              </a:ext>
            </a:extLst>
          </p:cNvPr>
          <p:cNvSpPr/>
          <p:nvPr/>
        </p:nvSpPr>
        <p:spPr>
          <a:xfrm rot="1345197">
            <a:off x="13003922" y="4203748"/>
            <a:ext cx="6591644" cy="6381133"/>
          </a:xfrm>
          <a:custGeom>
            <a:avLst/>
            <a:gdLst/>
            <a:ahLst/>
            <a:cxnLst/>
            <a:rect l="l" t="t" r="r" b="b"/>
            <a:pathLst>
              <a:path w="6591644" h="6381133">
                <a:moveTo>
                  <a:pt x="0" y="0"/>
                </a:moveTo>
                <a:lnTo>
                  <a:pt x="6591645" y="0"/>
                </a:lnTo>
                <a:lnTo>
                  <a:pt x="6591645" y="6381132"/>
                </a:lnTo>
                <a:lnTo>
                  <a:pt x="0" y="63811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92876FB-2B30-0AC7-621E-AC589C2DBF68}"/>
              </a:ext>
            </a:extLst>
          </p:cNvPr>
          <p:cNvGrpSpPr/>
          <p:nvPr/>
        </p:nvGrpSpPr>
        <p:grpSpPr>
          <a:xfrm>
            <a:off x="0" y="8828468"/>
            <a:ext cx="16236360" cy="1458532"/>
            <a:chOff x="0" y="0"/>
            <a:chExt cx="4609860" cy="402422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2C95B54-6BE8-2380-BBB5-2A5E3EC46480}"/>
                </a:ext>
              </a:extLst>
            </p:cNvPr>
            <p:cNvSpPr/>
            <p:nvPr/>
          </p:nvSpPr>
          <p:spPr>
            <a:xfrm>
              <a:off x="0" y="0"/>
              <a:ext cx="4609860" cy="402422"/>
            </a:xfrm>
            <a:custGeom>
              <a:avLst/>
              <a:gdLst/>
              <a:ahLst/>
              <a:cxnLst/>
              <a:rect l="l" t="t" r="r" b="b"/>
              <a:pathLst>
                <a:path w="4609860" h="402422">
                  <a:moveTo>
                    <a:pt x="24095" y="0"/>
                  </a:moveTo>
                  <a:lnTo>
                    <a:pt x="4585765" y="0"/>
                  </a:lnTo>
                  <a:cubicBezTo>
                    <a:pt x="4592155" y="0"/>
                    <a:pt x="4598284" y="2539"/>
                    <a:pt x="4602803" y="7057"/>
                  </a:cubicBezTo>
                  <a:cubicBezTo>
                    <a:pt x="4607321" y="11576"/>
                    <a:pt x="4609860" y="17705"/>
                    <a:pt x="4609860" y="24095"/>
                  </a:cubicBezTo>
                  <a:lnTo>
                    <a:pt x="4609860" y="378327"/>
                  </a:lnTo>
                  <a:cubicBezTo>
                    <a:pt x="4609860" y="384717"/>
                    <a:pt x="4607321" y="390846"/>
                    <a:pt x="4602803" y="395364"/>
                  </a:cubicBezTo>
                  <a:cubicBezTo>
                    <a:pt x="4598284" y="399883"/>
                    <a:pt x="4592155" y="402422"/>
                    <a:pt x="4585765" y="402422"/>
                  </a:cubicBezTo>
                  <a:lnTo>
                    <a:pt x="24095" y="402422"/>
                  </a:lnTo>
                  <a:cubicBezTo>
                    <a:pt x="17705" y="402422"/>
                    <a:pt x="11576" y="399883"/>
                    <a:pt x="7057" y="395364"/>
                  </a:cubicBezTo>
                  <a:cubicBezTo>
                    <a:pt x="2539" y="390846"/>
                    <a:pt x="0" y="384717"/>
                    <a:pt x="0" y="378327"/>
                  </a:cubicBezTo>
                  <a:lnTo>
                    <a:pt x="0" y="24095"/>
                  </a:lnTo>
                  <a:cubicBezTo>
                    <a:pt x="0" y="17705"/>
                    <a:pt x="2539" y="11576"/>
                    <a:pt x="7057" y="7057"/>
                  </a:cubicBezTo>
                  <a:cubicBezTo>
                    <a:pt x="11576" y="2539"/>
                    <a:pt x="17705" y="0"/>
                    <a:pt x="24095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25B9538-EE4B-7C30-BB2E-C53F435A4BE4}"/>
                </a:ext>
              </a:extLst>
            </p:cNvPr>
            <p:cNvSpPr txBox="1"/>
            <p:nvPr/>
          </p:nvSpPr>
          <p:spPr>
            <a:xfrm>
              <a:off x="0" y="-57150"/>
              <a:ext cx="4609860" cy="459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22CE0916-16B1-52F0-2E84-5C047930B53A}"/>
              </a:ext>
            </a:extLst>
          </p:cNvPr>
          <p:cNvGrpSpPr/>
          <p:nvPr/>
        </p:nvGrpSpPr>
        <p:grpSpPr>
          <a:xfrm>
            <a:off x="0" y="4851530"/>
            <a:ext cx="16992600" cy="3217101"/>
            <a:chOff x="0" y="0"/>
            <a:chExt cx="4759723" cy="887626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57A8895-2563-2B72-2A9A-E7017C8E8A56}"/>
                </a:ext>
              </a:extLst>
            </p:cNvPr>
            <p:cNvSpPr/>
            <p:nvPr/>
          </p:nvSpPr>
          <p:spPr>
            <a:xfrm>
              <a:off x="0" y="0"/>
              <a:ext cx="4759723" cy="887626"/>
            </a:xfrm>
            <a:custGeom>
              <a:avLst/>
              <a:gdLst/>
              <a:ahLst/>
              <a:cxnLst/>
              <a:rect l="l" t="t" r="r" b="b"/>
              <a:pathLst>
                <a:path w="4759723" h="887626">
                  <a:moveTo>
                    <a:pt x="23337" y="0"/>
                  </a:moveTo>
                  <a:lnTo>
                    <a:pt x="4736386" y="0"/>
                  </a:lnTo>
                  <a:cubicBezTo>
                    <a:pt x="4749275" y="0"/>
                    <a:pt x="4759723" y="10448"/>
                    <a:pt x="4759723" y="23337"/>
                  </a:cubicBezTo>
                  <a:lnTo>
                    <a:pt x="4759723" y="864290"/>
                  </a:lnTo>
                  <a:cubicBezTo>
                    <a:pt x="4759723" y="877178"/>
                    <a:pt x="4749275" y="887626"/>
                    <a:pt x="4736386" y="887626"/>
                  </a:cubicBezTo>
                  <a:lnTo>
                    <a:pt x="23337" y="887626"/>
                  </a:lnTo>
                  <a:cubicBezTo>
                    <a:pt x="10448" y="887626"/>
                    <a:pt x="0" y="877178"/>
                    <a:pt x="0" y="864290"/>
                  </a:cubicBezTo>
                  <a:lnTo>
                    <a:pt x="0" y="23337"/>
                  </a:lnTo>
                  <a:cubicBezTo>
                    <a:pt x="0" y="10448"/>
                    <a:pt x="10448" y="0"/>
                    <a:pt x="23337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9CC1102D-1B7F-CBEA-462A-6D286343102C}"/>
                </a:ext>
              </a:extLst>
            </p:cNvPr>
            <p:cNvSpPr txBox="1"/>
            <p:nvPr/>
          </p:nvSpPr>
          <p:spPr>
            <a:xfrm>
              <a:off x="0" y="-57150"/>
              <a:ext cx="4759723" cy="944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52D30AAA-170E-4AAE-F5F8-49AA124D0079}"/>
              </a:ext>
            </a:extLst>
          </p:cNvPr>
          <p:cNvSpPr/>
          <p:nvPr/>
        </p:nvSpPr>
        <p:spPr>
          <a:xfrm>
            <a:off x="12103728" y="1028700"/>
            <a:ext cx="959555" cy="959555"/>
          </a:xfrm>
          <a:custGeom>
            <a:avLst/>
            <a:gdLst/>
            <a:ahLst/>
            <a:cxnLst/>
            <a:rect l="l" t="t" r="r" b="b"/>
            <a:pathLst>
              <a:path w="959555" h="959555">
                <a:moveTo>
                  <a:pt x="0" y="0"/>
                </a:moveTo>
                <a:lnTo>
                  <a:pt x="959556" y="0"/>
                </a:lnTo>
                <a:lnTo>
                  <a:pt x="959556" y="959555"/>
                </a:lnTo>
                <a:lnTo>
                  <a:pt x="0" y="9595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65C19F3-095B-4F84-F7D3-0952EE7EE22B}"/>
              </a:ext>
            </a:extLst>
          </p:cNvPr>
          <p:cNvSpPr/>
          <p:nvPr/>
        </p:nvSpPr>
        <p:spPr>
          <a:xfrm>
            <a:off x="16299745" y="8490140"/>
            <a:ext cx="959555" cy="959555"/>
          </a:xfrm>
          <a:custGeom>
            <a:avLst/>
            <a:gdLst/>
            <a:ahLst/>
            <a:cxnLst/>
            <a:rect l="l" t="t" r="r" b="b"/>
            <a:pathLst>
              <a:path w="959555" h="959555">
                <a:moveTo>
                  <a:pt x="0" y="0"/>
                </a:moveTo>
                <a:lnTo>
                  <a:pt x="959555" y="0"/>
                </a:lnTo>
                <a:lnTo>
                  <a:pt x="959555" y="959555"/>
                </a:lnTo>
                <a:lnTo>
                  <a:pt x="0" y="9595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D0F1D751-2862-DA7E-5F48-7BFA89B91942}"/>
              </a:ext>
            </a:extLst>
          </p:cNvPr>
          <p:cNvSpPr txBox="1"/>
          <p:nvPr/>
        </p:nvSpPr>
        <p:spPr>
          <a:xfrm>
            <a:off x="818759" y="5048250"/>
            <a:ext cx="15259441" cy="14575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791"/>
              </a:lnSpc>
            </a:pPr>
            <a:r>
              <a:rPr lang="en-CA" sz="4400" b="1" dirty="0">
                <a:solidFill>
                  <a:srgbClr val="C00000"/>
                </a:solidFill>
              </a:rPr>
              <a:t>Lalit Agrawal v. Institute of Chartered Accountants of India (ICAI) &amp; Another's</a:t>
            </a:r>
            <a:endParaRPr lang="en-US" sz="4354" b="1" dirty="0">
              <a:solidFill>
                <a:srgbClr val="C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AC0BBA58-0A97-CBA9-EDA7-C29111C54614}"/>
              </a:ext>
            </a:extLst>
          </p:cNvPr>
          <p:cNvSpPr txBox="1"/>
          <p:nvPr/>
        </p:nvSpPr>
        <p:spPr>
          <a:xfrm>
            <a:off x="1028700" y="1104900"/>
            <a:ext cx="8279894" cy="2681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96"/>
              </a:lnSpc>
            </a:pPr>
            <a:r>
              <a:rPr lang="en-US" sz="98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LANDMARK CASE  - 2019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BFCD28DF-C354-C019-E66D-0DDA6422087F}"/>
              </a:ext>
            </a:extLst>
          </p:cNvPr>
          <p:cNvSpPr txBox="1"/>
          <p:nvPr/>
        </p:nvSpPr>
        <p:spPr>
          <a:xfrm>
            <a:off x="818759" y="6872231"/>
            <a:ext cx="15750822" cy="1046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600" b="1" dirty="0"/>
              <a:t>Verdict:</a:t>
            </a:r>
            <a:r>
              <a:rPr lang="en-US" sz="3600" dirty="0"/>
              <a:t> </a:t>
            </a:r>
            <a:r>
              <a:rPr lang="en-US" sz="3200" dirty="0"/>
              <a:t>CA Member suspended for 3 years after firm found non-compliant with workplace safety norms during professional conduct review.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D7CFFD19-DF6D-4B35-9AFB-2D08E98C71BA}"/>
              </a:ext>
            </a:extLst>
          </p:cNvPr>
          <p:cNvSpPr txBox="1"/>
          <p:nvPr/>
        </p:nvSpPr>
        <p:spPr>
          <a:xfrm>
            <a:off x="1433183" y="9060499"/>
            <a:ext cx="14176261" cy="1002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4"/>
              </a:lnSpc>
            </a:pPr>
            <a:r>
              <a:rPr lang="en-US" sz="3600" dirty="0">
                <a:solidFill>
                  <a:srgbClr val="374151"/>
                </a:solidFill>
              </a:rPr>
              <a:t>Your ICAI membership and CA certificate are at risk. </a:t>
            </a:r>
          </a:p>
          <a:p>
            <a:pPr algn="ctr">
              <a:lnSpc>
                <a:spcPts val="3894"/>
              </a:lnSpc>
            </a:pPr>
            <a:r>
              <a:rPr lang="en-US" sz="3600" dirty="0">
                <a:solidFill>
                  <a:srgbClr val="374151"/>
                </a:solidFill>
              </a:rPr>
              <a:t>Non-compliance = professional misconduct.</a:t>
            </a:r>
            <a:endParaRPr lang="en-US" sz="3300" i="1" dirty="0">
              <a:solidFill>
                <a:srgbClr val="1E1E1E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03960F19-5934-03A0-8F15-956601C854B6}"/>
              </a:ext>
            </a:extLst>
          </p:cNvPr>
          <p:cNvSpPr/>
          <p:nvPr/>
        </p:nvSpPr>
        <p:spPr>
          <a:xfrm>
            <a:off x="4150139" y="-725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F607399B-4E1C-7DA7-E215-1F59413E45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5566" y="-22336"/>
            <a:ext cx="7772434" cy="432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58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67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648CB3-5836-3D4E-5B64-A8A404AFD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7A822E2-FDC3-88C7-499E-CEA5494086DC}"/>
              </a:ext>
            </a:extLst>
          </p:cNvPr>
          <p:cNvSpPr/>
          <p:nvPr/>
        </p:nvSpPr>
        <p:spPr>
          <a:xfrm rot="1345197">
            <a:off x="13003922" y="4203748"/>
            <a:ext cx="6591644" cy="6381133"/>
          </a:xfrm>
          <a:custGeom>
            <a:avLst/>
            <a:gdLst/>
            <a:ahLst/>
            <a:cxnLst/>
            <a:rect l="l" t="t" r="r" b="b"/>
            <a:pathLst>
              <a:path w="6591644" h="6381133">
                <a:moveTo>
                  <a:pt x="0" y="0"/>
                </a:moveTo>
                <a:lnTo>
                  <a:pt x="6591645" y="0"/>
                </a:lnTo>
                <a:lnTo>
                  <a:pt x="6591645" y="6381132"/>
                </a:lnTo>
                <a:lnTo>
                  <a:pt x="0" y="63811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F2F3C88C-0F63-93D9-6EE6-1235FE6690F8}"/>
              </a:ext>
            </a:extLst>
          </p:cNvPr>
          <p:cNvGrpSpPr/>
          <p:nvPr/>
        </p:nvGrpSpPr>
        <p:grpSpPr>
          <a:xfrm>
            <a:off x="-47821" y="4656233"/>
            <a:ext cx="9191821" cy="5287867"/>
            <a:chOff x="0" y="0"/>
            <a:chExt cx="4759723" cy="887626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F3827B2-4500-A60C-7076-07C98C560CE2}"/>
                </a:ext>
              </a:extLst>
            </p:cNvPr>
            <p:cNvSpPr/>
            <p:nvPr/>
          </p:nvSpPr>
          <p:spPr>
            <a:xfrm>
              <a:off x="0" y="0"/>
              <a:ext cx="4759723" cy="887626"/>
            </a:xfrm>
            <a:custGeom>
              <a:avLst/>
              <a:gdLst/>
              <a:ahLst/>
              <a:cxnLst/>
              <a:rect l="l" t="t" r="r" b="b"/>
              <a:pathLst>
                <a:path w="4759723" h="887626">
                  <a:moveTo>
                    <a:pt x="23337" y="0"/>
                  </a:moveTo>
                  <a:lnTo>
                    <a:pt x="4736386" y="0"/>
                  </a:lnTo>
                  <a:cubicBezTo>
                    <a:pt x="4749275" y="0"/>
                    <a:pt x="4759723" y="10448"/>
                    <a:pt x="4759723" y="23337"/>
                  </a:cubicBezTo>
                  <a:lnTo>
                    <a:pt x="4759723" y="864290"/>
                  </a:lnTo>
                  <a:cubicBezTo>
                    <a:pt x="4759723" y="877178"/>
                    <a:pt x="4749275" y="887626"/>
                    <a:pt x="4736386" y="887626"/>
                  </a:cubicBezTo>
                  <a:lnTo>
                    <a:pt x="23337" y="887626"/>
                  </a:lnTo>
                  <a:cubicBezTo>
                    <a:pt x="10448" y="887626"/>
                    <a:pt x="0" y="877178"/>
                    <a:pt x="0" y="864290"/>
                  </a:cubicBezTo>
                  <a:lnTo>
                    <a:pt x="0" y="23337"/>
                  </a:lnTo>
                  <a:cubicBezTo>
                    <a:pt x="0" y="10448"/>
                    <a:pt x="10448" y="0"/>
                    <a:pt x="23337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6A13CA9-4E57-E296-071C-E12392A103FD}"/>
                </a:ext>
              </a:extLst>
            </p:cNvPr>
            <p:cNvSpPr txBox="1"/>
            <p:nvPr/>
          </p:nvSpPr>
          <p:spPr>
            <a:xfrm>
              <a:off x="0" y="-57150"/>
              <a:ext cx="4759723" cy="944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5805CFFE-BA17-CA7E-98B6-3CE8A411CF99}"/>
              </a:ext>
            </a:extLst>
          </p:cNvPr>
          <p:cNvSpPr/>
          <p:nvPr/>
        </p:nvSpPr>
        <p:spPr>
          <a:xfrm>
            <a:off x="12103728" y="1028700"/>
            <a:ext cx="959555" cy="959555"/>
          </a:xfrm>
          <a:custGeom>
            <a:avLst/>
            <a:gdLst/>
            <a:ahLst/>
            <a:cxnLst/>
            <a:rect l="l" t="t" r="r" b="b"/>
            <a:pathLst>
              <a:path w="959555" h="959555">
                <a:moveTo>
                  <a:pt x="0" y="0"/>
                </a:moveTo>
                <a:lnTo>
                  <a:pt x="959556" y="0"/>
                </a:lnTo>
                <a:lnTo>
                  <a:pt x="959556" y="959555"/>
                </a:lnTo>
                <a:lnTo>
                  <a:pt x="0" y="9595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6B2591F-A95E-10E6-77AF-E0BA091A10C3}"/>
              </a:ext>
            </a:extLst>
          </p:cNvPr>
          <p:cNvSpPr/>
          <p:nvPr/>
        </p:nvSpPr>
        <p:spPr>
          <a:xfrm>
            <a:off x="16299745" y="8490140"/>
            <a:ext cx="959555" cy="959555"/>
          </a:xfrm>
          <a:custGeom>
            <a:avLst/>
            <a:gdLst/>
            <a:ahLst/>
            <a:cxnLst/>
            <a:rect l="l" t="t" r="r" b="b"/>
            <a:pathLst>
              <a:path w="959555" h="959555">
                <a:moveTo>
                  <a:pt x="0" y="0"/>
                </a:moveTo>
                <a:lnTo>
                  <a:pt x="959555" y="0"/>
                </a:lnTo>
                <a:lnTo>
                  <a:pt x="959555" y="959555"/>
                </a:lnTo>
                <a:lnTo>
                  <a:pt x="0" y="9595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334E6C07-E3E2-E27C-578F-E167801156E0}"/>
              </a:ext>
            </a:extLst>
          </p:cNvPr>
          <p:cNvSpPr txBox="1"/>
          <p:nvPr/>
        </p:nvSpPr>
        <p:spPr>
          <a:xfrm>
            <a:off x="818759" y="5048250"/>
            <a:ext cx="642024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CA" sz="6000" b="1" dirty="0">
                <a:solidFill>
                  <a:srgbClr val="C00000"/>
                </a:solidFill>
              </a:rPr>
              <a:t>TCS Nashik Branch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C1BD0883-2B7D-9AAA-982A-F87C7F5C5B36}"/>
              </a:ext>
            </a:extLst>
          </p:cNvPr>
          <p:cNvSpPr txBox="1"/>
          <p:nvPr/>
        </p:nvSpPr>
        <p:spPr>
          <a:xfrm>
            <a:off x="1028700" y="1104900"/>
            <a:ext cx="8279894" cy="2681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96"/>
              </a:lnSpc>
            </a:pPr>
            <a:r>
              <a:rPr lang="en-US" sz="98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LANDMARK CASE  - 2026</a:t>
            </a: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F5B8CFF7-EF1E-E0B3-C2C3-15C84DD75145}"/>
              </a:ext>
            </a:extLst>
          </p:cNvPr>
          <p:cNvSpPr/>
          <p:nvPr/>
        </p:nvSpPr>
        <p:spPr>
          <a:xfrm>
            <a:off x="4150139" y="-725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6197D7E-CE81-8C55-CFA6-06083878AD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788" y="89843"/>
            <a:ext cx="8599040" cy="10287000"/>
          </a:xfrm>
          <a:prstGeom prst="rect">
            <a:avLst/>
          </a:prstGeom>
        </p:spPr>
      </p:pic>
      <p:sp>
        <p:nvSpPr>
          <p:cNvPr id="18" name="TextBox 15">
            <a:extLst>
              <a:ext uri="{FF2B5EF4-FFF2-40B4-BE49-F238E27FC236}">
                <a16:creationId xmlns:a16="http://schemas.microsoft.com/office/drawing/2014/main" id="{1025945D-C9B0-E356-7917-0BDE51A15C14}"/>
              </a:ext>
            </a:extLst>
          </p:cNvPr>
          <p:cNvSpPr txBox="1"/>
          <p:nvPr/>
        </p:nvSpPr>
        <p:spPr>
          <a:xfrm>
            <a:off x="1600836" y="8817584"/>
            <a:ext cx="642024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94"/>
              </a:lnSpc>
            </a:pPr>
            <a:r>
              <a:rPr lang="en-US" sz="3300" b="1" i="1" dirty="0">
                <a:solidFill>
                  <a:srgbClr val="C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High Penalty &amp; Punishment, Criminal Charges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E4740E-4D3D-9B30-1171-A9D837C8DE7C}"/>
              </a:ext>
            </a:extLst>
          </p:cNvPr>
          <p:cNvSpPr txBox="1"/>
          <p:nvPr/>
        </p:nvSpPr>
        <p:spPr>
          <a:xfrm>
            <a:off x="1699896" y="6252802"/>
            <a:ext cx="642024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3894"/>
              </a:lnSpc>
              <a:buFont typeface="Arial" panose="020B0604020202020204" pitchFamily="34" charset="0"/>
              <a:buChar char="•"/>
            </a:pPr>
            <a:r>
              <a:rPr lang="en-US" sz="3600" b="1" i="1" dirty="0">
                <a:solidFill>
                  <a:srgbClr val="374151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HR</a:t>
            </a:r>
          </a:p>
          <a:p>
            <a:pPr marL="571500" indent="-571500">
              <a:lnSpc>
                <a:spcPts val="3894"/>
              </a:lnSpc>
              <a:buFont typeface="Arial" panose="020B0604020202020204" pitchFamily="34" charset="0"/>
              <a:buChar char="•"/>
            </a:pPr>
            <a:r>
              <a:rPr lang="en-US" sz="3600" b="1" i="1" dirty="0">
                <a:solidFill>
                  <a:srgbClr val="374151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Team Leaders</a:t>
            </a:r>
          </a:p>
          <a:p>
            <a:pPr marL="571500" indent="-571500">
              <a:lnSpc>
                <a:spcPts val="3894"/>
              </a:lnSpc>
              <a:buFont typeface="Arial" panose="020B0604020202020204" pitchFamily="34" charset="0"/>
              <a:buChar char="•"/>
            </a:pPr>
            <a:r>
              <a:rPr lang="en-US" sz="3600" b="1" i="1" dirty="0">
                <a:solidFill>
                  <a:srgbClr val="374151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IC Members</a:t>
            </a:r>
          </a:p>
          <a:p>
            <a:pPr marL="571500" indent="-571500">
              <a:lnSpc>
                <a:spcPts val="3894"/>
              </a:lnSpc>
              <a:buFont typeface="Arial" panose="020B0604020202020204" pitchFamily="34" charset="0"/>
              <a:buChar char="•"/>
            </a:pPr>
            <a:r>
              <a:rPr lang="en-US" sz="3600" b="1" i="1" dirty="0">
                <a:solidFill>
                  <a:srgbClr val="374151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Other Officers</a:t>
            </a:r>
            <a:endParaRPr lang="en-US" sz="3600" b="1" i="1" dirty="0">
              <a:solidFill>
                <a:srgbClr val="1E1E1E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6769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6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37807" y="3498201"/>
            <a:ext cx="19894246" cy="7403469"/>
            <a:chOff x="0" y="0"/>
            <a:chExt cx="5488996" cy="20426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88996" cy="2042682"/>
            </a:xfrm>
            <a:custGeom>
              <a:avLst/>
              <a:gdLst/>
              <a:ahLst/>
              <a:cxnLst/>
              <a:rect l="l" t="t" r="r" b="b"/>
              <a:pathLst>
                <a:path w="5488996" h="2042682">
                  <a:moveTo>
                    <a:pt x="20236" y="0"/>
                  </a:moveTo>
                  <a:lnTo>
                    <a:pt x="5468760" y="0"/>
                  </a:lnTo>
                  <a:cubicBezTo>
                    <a:pt x="5474127" y="0"/>
                    <a:pt x="5479274" y="2132"/>
                    <a:pt x="5483069" y="5927"/>
                  </a:cubicBezTo>
                  <a:cubicBezTo>
                    <a:pt x="5486864" y="9722"/>
                    <a:pt x="5488996" y="14869"/>
                    <a:pt x="5488996" y="20236"/>
                  </a:cubicBezTo>
                  <a:lnTo>
                    <a:pt x="5488996" y="2022446"/>
                  </a:lnTo>
                  <a:cubicBezTo>
                    <a:pt x="5488996" y="2033622"/>
                    <a:pt x="5479936" y="2042682"/>
                    <a:pt x="5468760" y="2042682"/>
                  </a:cubicBezTo>
                  <a:lnTo>
                    <a:pt x="20236" y="2042682"/>
                  </a:lnTo>
                  <a:cubicBezTo>
                    <a:pt x="9060" y="2042682"/>
                    <a:pt x="0" y="2033622"/>
                    <a:pt x="0" y="2022446"/>
                  </a:cubicBezTo>
                  <a:lnTo>
                    <a:pt x="0" y="20236"/>
                  </a:lnTo>
                  <a:cubicBezTo>
                    <a:pt x="0" y="9060"/>
                    <a:pt x="9060" y="0"/>
                    <a:pt x="20236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488996" cy="2099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201900" y="3854750"/>
            <a:ext cx="3086100" cy="30861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426412" y="5776758"/>
            <a:ext cx="3086100" cy="30861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94312" y="4302508"/>
            <a:ext cx="388468" cy="388468"/>
            <a:chOff x="0" y="0"/>
            <a:chExt cx="406400" cy="406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9477375" y="8466395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1" y="0"/>
                </a:lnTo>
                <a:lnTo>
                  <a:pt x="991851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Freeform 15"/>
          <p:cNvSpPr/>
          <p:nvPr/>
        </p:nvSpPr>
        <p:spPr>
          <a:xfrm>
            <a:off x="13164647" y="3989493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2" y="0"/>
                </a:lnTo>
                <a:lnTo>
                  <a:pt x="991852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16" name="Group 16"/>
          <p:cNvGrpSpPr/>
          <p:nvPr/>
        </p:nvGrpSpPr>
        <p:grpSpPr>
          <a:xfrm>
            <a:off x="1594312" y="5203566"/>
            <a:ext cx="388468" cy="388468"/>
            <a:chOff x="0" y="0"/>
            <a:chExt cx="406400" cy="4064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594312" y="6011254"/>
            <a:ext cx="388468" cy="388468"/>
            <a:chOff x="0" y="0"/>
            <a:chExt cx="406400" cy="4064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594312" y="6862770"/>
            <a:ext cx="388468" cy="388468"/>
            <a:chOff x="0" y="0"/>
            <a:chExt cx="406400" cy="4064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594312" y="7714286"/>
            <a:ext cx="388468" cy="388468"/>
            <a:chOff x="0" y="0"/>
            <a:chExt cx="406400" cy="4064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594312" y="8521854"/>
            <a:ext cx="388468" cy="388468"/>
            <a:chOff x="0" y="0"/>
            <a:chExt cx="406400" cy="4064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>
            <a:off x="11691687" y="4327307"/>
            <a:ext cx="6277403" cy="4242731"/>
          </a:xfrm>
          <a:custGeom>
            <a:avLst/>
            <a:gdLst/>
            <a:ahLst/>
            <a:cxnLst/>
            <a:rect l="l" t="t" r="r" b="b"/>
            <a:pathLst>
              <a:path w="6277403" h="4242731">
                <a:moveTo>
                  <a:pt x="0" y="0"/>
                </a:moveTo>
                <a:lnTo>
                  <a:pt x="6277403" y="0"/>
                </a:lnTo>
                <a:lnTo>
                  <a:pt x="6277403" y="4242731"/>
                </a:lnTo>
                <a:lnTo>
                  <a:pt x="0" y="42427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566" t="-41146" r="-47776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2" name="TextBox 32"/>
          <p:cNvSpPr txBox="1"/>
          <p:nvPr/>
        </p:nvSpPr>
        <p:spPr>
          <a:xfrm>
            <a:off x="1028700" y="825864"/>
            <a:ext cx="9440526" cy="2491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68"/>
              </a:lnSpc>
            </a:pPr>
            <a:r>
              <a:rPr lang="en-US" sz="8800" b="1" i="1">
                <a:solidFill>
                  <a:srgbClr val="FAFAFA"/>
                </a:solidFill>
                <a:latin typeface="Garet Bold Italics"/>
                <a:ea typeface="Garet Bold Italics"/>
                <a:cs typeface="Garet Bold Italics"/>
                <a:sym typeface="Garet Bold Italics"/>
              </a:rPr>
              <a:t>KEY </a:t>
            </a:r>
          </a:p>
          <a:p>
            <a:pPr algn="l">
              <a:lnSpc>
                <a:spcPts val="9768"/>
              </a:lnSpc>
            </a:pPr>
            <a:r>
              <a:rPr lang="en-US" sz="8800" b="1" i="1">
                <a:solidFill>
                  <a:srgbClr val="FAFAFA"/>
                </a:solidFill>
                <a:latin typeface="Garet Bold Italics"/>
                <a:ea typeface="Garet Bold Italics"/>
                <a:cs typeface="Garet Bold Italics"/>
                <a:sym typeface="Garet Bold Italics"/>
              </a:rPr>
              <a:t>REQUIREMENTS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316156" y="4260172"/>
            <a:ext cx="6442854" cy="545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4"/>
              </a:lnSpc>
            </a:pPr>
            <a:r>
              <a:rPr lang="en-US" sz="3854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Constitute IC Committee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316156" y="5081296"/>
            <a:ext cx="6442854" cy="545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4"/>
              </a:lnSpc>
            </a:pPr>
            <a:r>
              <a:rPr lang="en-US" sz="3854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PoSH Policy in Place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316156" y="5903097"/>
            <a:ext cx="7657145" cy="545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4"/>
              </a:lnSpc>
            </a:pPr>
            <a:r>
              <a:rPr lang="en-US" sz="3854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Awareness &amp; Training Sessions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316156" y="6792895"/>
            <a:ext cx="7161219" cy="545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4"/>
              </a:lnSpc>
            </a:pPr>
            <a:r>
              <a:rPr lang="en-US" sz="3854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Display Notices at Workplace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316156" y="7682694"/>
            <a:ext cx="7161219" cy="545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4"/>
              </a:lnSpc>
            </a:pPr>
            <a:r>
              <a:rPr lang="en-US" sz="3854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Annual Report Filling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316156" y="8504495"/>
            <a:ext cx="8420868" cy="545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4"/>
              </a:lnSpc>
            </a:pPr>
            <a:r>
              <a:rPr lang="en-US" sz="3854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Create Safe Workplace Culture</a:t>
            </a:r>
          </a:p>
        </p:txBody>
      </p:sp>
      <p:sp>
        <p:nvSpPr>
          <p:cNvPr id="39" name="Freeform 6">
            <a:extLst>
              <a:ext uri="{FF2B5EF4-FFF2-40B4-BE49-F238E27FC236}">
                <a16:creationId xmlns:a16="http://schemas.microsoft.com/office/drawing/2014/main" id="{8DC0D29B-580D-43D1-74F1-DAED93783B29}"/>
              </a:ext>
            </a:extLst>
          </p:cNvPr>
          <p:cNvSpPr/>
          <p:nvPr/>
        </p:nvSpPr>
        <p:spPr>
          <a:xfrm>
            <a:off x="4150139" y="-725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99966"/>
            <a:ext cx="11547148" cy="2463551"/>
            <a:chOff x="0" y="0"/>
            <a:chExt cx="2620417" cy="5069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20417" cy="506903"/>
            </a:xfrm>
            <a:custGeom>
              <a:avLst/>
              <a:gdLst/>
              <a:ahLst/>
              <a:cxnLst/>
              <a:rect l="l" t="t" r="r" b="b"/>
              <a:pathLst>
                <a:path w="2620417" h="506903">
                  <a:moveTo>
                    <a:pt x="11873" y="0"/>
                  </a:moveTo>
                  <a:lnTo>
                    <a:pt x="2608543" y="0"/>
                  </a:lnTo>
                  <a:cubicBezTo>
                    <a:pt x="2615101" y="0"/>
                    <a:pt x="2620417" y="5316"/>
                    <a:pt x="2620417" y="11873"/>
                  </a:cubicBezTo>
                  <a:lnTo>
                    <a:pt x="2620417" y="495030"/>
                  </a:lnTo>
                  <a:cubicBezTo>
                    <a:pt x="2620417" y="498179"/>
                    <a:pt x="2619166" y="501199"/>
                    <a:pt x="2616939" y="503426"/>
                  </a:cubicBezTo>
                  <a:cubicBezTo>
                    <a:pt x="2614712" y="505652"/>
                    <a:pt x="2611693" y="506903"/>
                    <a:pt x="2608543" y="506903"/>
                  </a:cubicBezTo>
                  <a:lnTo>
                    <a:pt x="11873" y="506903"/>
                  </a:lnTo>
                  <a:cubicBezTo>
                    <a:pt x="5316" y="506903"/>
                    <a:pt x="0" y="501588"/>
                    <a:pt x="0" y="495030"/>
                  </a:cubicBezTo>
                  <a:lnTo>
                    <a:pt x="0" y="11873"/>
                  </a:lnTo>
                  <a:cubicBezTo>
                    <a:pt x="0" y="5316"/>
                    <a:pt x="5316" y="0"/>
                    <a:pt x="11873" y="0"/>
                  </a:cubicBezTo>
                  <a:close/>
                </a:path>
              </a:pathLst>
            </a:custGeom>
            <a:solidFill>
              <a:srgbClr val="1B267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9050"/>
              <a:ext cx="2620417" cy="4878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62254" y="457116"/>
            <a:ext cx="10984894" cy="2311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72"/>
              </a:lnSpc>
            </a:pPr>
            <a:r>
              <a:rPr lang="en-US" sz="8100" b="1" i="1">
                <a:solidFill>
                  <a:srgbClr val="FAFAFA"/>
                </a:solidFill>
                <a:latin typeface="Garet Bold Italics"/>
                <a:ea typeface="Garet Bold Italics"/>
                <a:cs typeface="Garet Bold Italics"/>
                <a:sym typeface="Garet Bold Italics"/>
              </a:rPr>
              <a:t>CONSTITUTION OF IC COMMITTEE</a:t>
            </a:r>
          </a:p>
        </p:txBody>
      </p: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6361124" y="3254609"/>
          <a:ext cx="11489449" cy="5442395"/>
        </p:xfrm>
        <a:graphic>
          <a:graphicData uri="http://schemas.openxmlformats.org/drawingml/2006/table">
            <a:tbl>
              <a:tblPr/>
              <a:tblGrid>
                <a:gridCol w="6055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33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7815">
                <a:tc>
                  <a:txBody>
                    <a:bodyPr/>
                    <a:lstStyle/>
                    <a:p>
                      <a:pPr algn="ctr">
                        <a:lnSpc>
                          <a:spcPts val="2251"/>
                        </a:lnSpc>
                        <a:defRPr/>
                      </a:pPr>
                      <a:endParaRPr lang="en-US" sz="1100"/>
                    </a:p>
                  </a:txBody>
                  <a:tcPr marL="161247" marR="161247" marT="161247" marB="161247" anchor="ctr">
                    <a:lnL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020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1"/>
                        </a:lnSpc>
                        <a:defRPr/>
                      </a:pPr>
                      <a:endParaRPr lang="en-US" sz="1100" dirty="0"/>
                    </a:p>
                  </a:txBody>
                  <a:tcPr marL="161247" marR="161247" marT="161247" marB="161247" anchor="ctr">
                    <a:lnL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020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7815">
                <a:tc>
                  <a:txBody>
                    <a:bodyPr/>
                    <a:lstStyle/>
                    <a:p>
                      <a:pPr algn="ctr">
                        <a:lnSpc>
                          <a:spcPts val="2251"/>
                        </a:lnSpc>
                        <a:defRPr/>
                      </a:pPr>
                      <a:endParaRPr lang="en-US" sz="1100"/>
                    </a:p>
                  </a:txBody>
                  <a:tcPr marL="161247" marR="161247" marT="161247" marB="161247" anchor="ctr">
                    <a:lnL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1"/>
                        </a:lnSpc>
                        <a:defRPr/>
                      </a:pPr>
                      <a:endParaRPr lang="en-US" sz="1100"/>
                    </a:p>
                  </a:txBody>
                  <a:tcPr marL="161247" marR="161247" marT="161247" marB="161247" anchor="ctr">
                    <a:lnL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2225">
                <a:tc>
                  <a:txBody>
                    <a:bodyPr/>
                    <a:lstStyle/>
                    <a:p>
                      <a:pPr algn="ctr">
                        <a:lnSpc>
                          <a:spcPts val="2251"/>
                        </a:lnSpc>
                        <a:defRPr/>
                      </a:pPr>
                      <a:endParaRPr lang="en-US" sz="1100"/>
                    </a:p>
                  </a:txBody>
                  <a:tcPr marL="161247" marR="161247" marT="161247" marB="161247" anchor="ctr">
                    <a:lnL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1"/>
                        </a:lnSpc>
                        <a:defRPr/>
                      </a:pPr>
                      <a:endParaRPr lang="en-US" sz="1100"/>
                    </a:p>
                  </a:txBody>
                  <a:tcPr marL="161247" marR="161247" marT="161247" marB="161247" anchor="ctr">
                    <a:lnL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4540">
                <a:tc>
                  <a:txBody>
                    <a:bodyPr/>
                    <a:lstStyle/>
                    <a:p>
                      <a:pPr algn="ctr">
                        <a:lnSpc>
                          <a:spcPts val="2251"/>
                        </a:lnSpc>
                        <a:defRPr/>
                      </a:pPr>
                      <a:endParaRPr lang="en-US" sz="1100"/>
                    </a:p>
                  </a:txBody>
                  <a:tcPr marL="161247" marR="161247" marT="161247" marB="161247" anchor="ctr">
                    <a:lnL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1"/>
                        </a:lnSpc>
                        <a:defRPr/>
                      </a:pPr>
                      <a:endParaRPr lang="en-US" sz="1100" dirty="0"/>
                    </a:p>
                  </a:txBody>
                  <a:tcPr marL="161247" marR="161247" marT="161247" marB="161247" anchor="ctr">
                    <a:lnL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24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Freeform 7"/>
          <p:cNvSpPr/>
          <p:nvPr/>
        </p:nvSpPr>
        <p:spPr>
          <a:xfrm>
            <a:off x="-609600" y="2768267"/>
            <a:ext cx="6970723" cy="6871033"/>
          </a:xfrm>
          <a:custGeom>
            <a:avLst/>
            <a:gdLst/>
            <a:ahLst/>
            <a:cxnLst/>
            <a:rect l="l" t="t" r="r" b="b"/>
            <a:pathLst>
              <a:path w="7167093" h="6938204">
                <a:moveTo>
                  <a:pt x="0" y="0"/>
                </a:moveTo>
                <a:lnTo>
                  <a:pt x="7167094" y="0"/>
                </a:lnTo>
                <a:lnTo>
                  <a:pt x="7167094" y="6938204"/>
                </a:lnTo>
                <a:lnTo>
                  <a:pt x="0" y="69382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8"/>
          <p:cNvSpPr/>
          <p:nvPr/>
        </p:nvSpPr>
        <p:spPr>
          <a:xfrm>
            <a:off x="-1650744" y="3559744"/>
            <a:ext cx="2872672" cy="2872672"/>
          </a:xfrm>
          <a:custGeom>
            <a:avLst/>
            <a:gdLst/>
            <a:ahLst/>
            <a:cxnLst/>
            <a:rect l="l" t="t" r="r" b="b"/>
            <a:pathLst>
              <a:path w="2872672" h="2872672">
                <a:moveTo>
                  <a:pt x="0" y="0"/>
                </a:moveTo>
                <a:lnTo>
                  <a:pt x="2872672" y="0"/>
                </a:lnTo>
                <a:lnTo>
                  <a:pt x="2872672" y="2872672"/>
                </a:lnTo>
                <a:lnTo>
                  <a:pt x="0" y="28726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/>
        </p:nvSpPr>
        <p:spPr>
          <a:xfrm>
            <a:off x="10915824" y="-3138650"/>
            <a:ext cx="5688255" cy="5688255"/>
          </a:xfrm>
          <a:custGeom>
            <a:avLst/>
            <a:gdLst/>
            <a:ahLst/>
            <a:cxnLst/>
            <a:rect l="l" t="t" r="r" b="b"/>
            <a:pathLst>
              <a:path w="5688255" h="5688255">
                <a:moveTo>
                  <a:pt x="0" y="0"/>
                </a:moveTo>
                <a:lnTo>
                  <a:pt x="5688255" y="0"/>
                </a:lnTo>
                <a:lnTo>
                  <a:pt x="5688255" y="5688256"/>
                </a:lnTo>
                <a:lnTo>
                  <a:pt x="0" y="56882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10" name="Group 10"/>
          <p:cNvGrpSpPr/>
          <p:nvPr/>
        </p:nvGrpSpPr>
        <p:grpSpPr>
          <a:xfrm>
            <a:off x="6723716" y="9220880"/>
            <a:ext cx="11126857" cy="789918"/>
            <a:chOff x="0" y="0"/>
            <a:chExt cx="2655793" cy="188540"/>
          </a:xfrm>
        </p:grpSpPr>
        <p:sp>
          <p:nvSpPr>
            <p:cNvPr id="11" name="Freeform 11"/>
            <p:cNvSpPr/>
            <p:nvPr/>
          </p:nvSpPr>
          <p:spPr>
            <a:xfrm>
              <a:off x="6890" y="0"/>
              <a:ext cx="2642014" cy="188540"/>
            </a:xfrm>
            <a:custGeom>
              <a:avLst/>
              <a:gdLst/>
              <a:ahLst/>
              <a:cxnLst/>
              <a:rect l="l" t="t" r="r" b="b"/>
              <a:pathLst>
                <a:path w="2642014" h="188540">
                  <a:moveTo>
                    <a:pt x="234017" y="0"/>
                  </a:moveTo>
                  <a:lnTo>
                    <a:pt x="2638184" y="0"/>
                  </a:lnTo>
                  <a:cubicBezTo>
                    <a:pt x="2639802" y="0"/>
                    <a:pt x="2641246" y="1017"/>
                    <a:pt x="2641790" y="2541"/>
                  </a:cubicBezTo>
                  <a:cubicBezTo>
                    <a:pt x="2642335" y="4065"/>
                    <a:pt x="2641862" y="5767"/>
                    <a:pt x="2640610" y="6792"/>
                  </a:cubicBezTo>
                  <a:lnTo>
                    <a:pt x="2427008" y="181748"/>
                  </a:lnTo>
                  <a:cubicBezTo>
                    <a:pt x="2421646" y="186140"/>
                    <a:pt x="2414928" y="188540"/>
                    <a:pt x="2407996" y="188540"/>
                  </a:cubicBezTo>
                  <a:lnTo>
                    <a:pt x="3829" y="188540"/>
                  </a:lnTo>
                  <a:cubicBezTo>
                    <a:pt x="2211" y="188540"/>
                    <a:pt x="768" y="187523"/>
                    <a:pt x="223" y="185999"/>
                  </a:cubicBezTo>
                  <a:cubicBezTo>
                    <a:pt x="-321" y="184475"/>
                    <a:pt x="151" y="182773"/>
                    <a:pt x="1403" y="181748"/>
                  </a:cubicBezTo>
                  <a:lnTo>
                    <a:pt x="215005" y="6792"/>
                  </a:lnTo>
                  <a:cubicBezTo>
                    <a:pt x="220367" y="2400"/>
                    <a:pt x="227085" y="0"/>
                    <a:pt x="234017" y="0"/>
                  </a:cubicBezTo>
                  <a:close/>
                </a:path>
              </a:pathLst>
            </a:custGeom>
            <a:solidFill>
              <a:srgbClr val="F3DDDD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54000" y="19050"/>
              <a:ext cx="2147793" cy="169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-1" y="3658537"/>
            <a:ext cx="5722949" cy="5642156"/>
          </a:xfrm>
          <a:custGeom>
            <a:avLst/>
            <a:gdLst/>
            <a:ahLst/>
            <a:cxnLst/>
            <a:rect l="l" t="t" r="r" b="b"/>
            <a:pathLst>
              <a:path w="5849550" h="5849550">
                <a:moveTo>
                  <a:pt x="0" y="0"/>
                </a:moveTo>
                <a:lnTo>
                  <a:pt x="5849550" y="0"/>
                </a:lnTo>
                <a:lnTo>
                  <a:pt x="5849550" y="5849550"/>
                </a:lnTo>
                <a:lnTo>
                  <a:pt x="0" y="58495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4" name="Freeform 14"/>
          <p:cNvSpPr/>
          <p:nvPr/>
        </p:nvSpPr>
        <p:spPr>
          <a:xfrm>
            <a:off x="523092" y="4924944"/>
            <a:ext cx="4680784" cy="3114156"/>
          </a:xfrm>
          <a:custGeom>
            <a:avLst/>
            <a:gdLst/>
            <a:ahLst/>
            <a:cxnLst/>
            <a:rect l="l" t="t" r="r" b="b"/>
            <a:pathLst>
              <a:path w="4641551" h="2874982">
                <a:moveTo>
                  <a:pt x="0" y="0"/>
                </a:moveTo>
                <a:lnTo>
                  <a:pt x="4641551" y="0"/>
                </a:lnTo>
                <a:lnTo>
                  <a:pt x="4641551" y="2874982"/>
                </a:lnTo>
                <a:lnTo>
                  <a:pt x="0" y="28749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21084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TextBox 15"/>
          <p:cNvSpPr txBox="1"/>
          <p:nvPr/>
        </p:nvSpPr>
        <p:spPr>
          <a:xfrm>
            <a:off x="8763000" y="3448483"/>
            <a:ext cx="8420535" cy="739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5400" b="1" dirty="0">
                <a:solidFill>
                  <a:srgbClr val="FAFAFA"/>
                </a:solidFill>
                <a:latin typeface="Poppins Bold"/>
                <a:ea typeface="Poppins Bold"/>
                <a:cs typeface="Poppins Bold"/>
                <a:sym typeface="Poppins Bold"/>
              </a:rPr>
              <a:t>Internal  Committee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03597" y="4423148"/>
            <a:ext cx="5212438" cy="488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6"/>
              </a:lnSpc>
            </a:pPr>
            <a:r>
              <a:rPr lang="en-US" sz="3466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Presiding Officer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366454" y="4378647"/>
            <a:ext cx="4265636" cy="442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6"/>
              </a:lnSpc>
            </a:pPr>
            <a:r>
              <a:rPr lang="en-US" sz="3166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Senior Level Women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13908" y="5471558"/>
            <a:ext cx="4133240" cy="4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3266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Min. 2 IM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366454" y="5277566"/>
            <a:ext cx="2978618" cy="842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6"/>
              </a:lnSpc>
            </a:pPr>
            <a:r>
              <a:rPr lang="en-US" sz="3166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Committed to women cause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03597" y="6748566"/>
            <a:ext cx="4691940" cy="4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3266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External Member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052785" y="6510512"/>
            <a:ext cx="4484119" cy="2039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5170" lvl="1" indent="-352585" algn="l">
              <a:lnSpc>
                <a:spcPts val="3984"/>
              </a:lnSpc>
              <a:buFont typeface="Arial"/>
              <a:buChar char="•"/>
            </a:pPr>
            <a:r>
              <a:rPr lang="en-US" sz="3266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NGO</a:t>
            </a:r>
          </a:p>
          <a:p>
            <a:pPr marL="705170" lvl="1" indent="-352585" algn="l">
              <a:lnSpc>
                <a:spcPts val="3984"/>
              </a:lnSpc>
              <a:buFont typeface="Arial"/>
              <a:buChar char="•"/>
            </a:pPr>
            <a:r>
              <a:rPr lang="en-US" sz="3266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Legal Expert</a:t>
            </a:r>
          </a:p>
          <a:p>
            <a:pPr marL="705170" lvl="1" indent="-352585" algn="l">
              <a:lnSpc>
                <a:spcPts val="3984"/>
              </a:lnSpc>
              <a:buFont typeface="Arial"/>
              <a:buChar char="•"/>
            </a:pPr>
            <a:r>
              <a:rPr lang="en-US" sz="3266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Person familiar with issues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965751" y="7909746"/>
            <a:ext cx="1588254" cy="48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6"/>
              </a:lnSpc>
            </a:pPr>
            <a:r>
              <a:rPr lang="en-US" sz="3436" b="1">
                <a:solidFill>
                  <a:srgbClr val="FAFAFA"/>
                </a:solidFill>
                <a:latin typeface="Poppins Bold"/>
                <a:ea typeface="Poppins Bold"/>
                <a:cs typeface="Poppins Bold"/>
                <a:sym typeface="Poppins Bold"/>
              </a:rPr>
              <a:t>Total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73352" y="9498303"/>
            <a:ext cx="8085364" cy="434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3266" i="1" dirty="0">
                <a:solidFill>
                  <a:srgbClr val="1E1E1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50% Women I Writing I 3year Term</a:t>
            </a:r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D13DEF43-1486-81A7-2FFB-2A2CE5882D14}"/>
              </a:ext>
            </a:extLst>
          </p:cNvPr>
          <p:cNvSpPr/>
          <p:nvPr/>
        </p:nvSpPr>
        <p:spPr>
          <a:xfrm>
            <a:off x="5171640" y="225389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994662" y="851519"/>
            <a:ext cx="4291981" cy="4291981"/>
          </a:xfrm>
          <a:custGeom>
            <a:avLst/>
            <a:gdLst/>
            <a:ahLst/>
            <a:cxnLst/>
            <a:rect l="l" t="t" r="r" b="b"/>
            <a:pathLst>
              <a:path w="4291981" h="4291981">
                <a:moveTo>
                  <a:pt x="4291980" y="0"/>
                </a:moveTo>
                <a:lnTo>
                  <a:pt x="0" y="0"/>
                </a:lnTo>
                <a:lnTo>
                  <a:pt x="0" y="4291981"/>
                </a:lnTo>
                <a:lnTo>
                  <a:pt x="4291980" y="4291981"/>
                </a:lnTo>
                <a:lnTo>
                  <a:pt x="429198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-1444046" y="3978492"/>
            <a:ext cx="2330017" cy="2330017"/>
          </a:xfrm>
          <a:custGeom>
            <a:avLst/>
            <a:gdLst/>
            <a:ahLst/>
            <a:cxnLst/>
            <a:rect l="l" t="t" r="r" b="b"/>
            <a:pathLst>
              <a:path w="2330017" h="2330017">
                <a:moveTo>
                  <a:pt x="0" y="0"/>
                </a:moveTo>
                <a:lnTo>
                  <a:pt x="2330017" y="0"/>
                </a:lnTo>
                <a:lnTo>
                  <a:pt x="2330017" y="2330016"/>
                </a:lnTo>
                <a:lnTo>
                  <a:pt x="0" y="23300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9529042" y="1783309"/>
            <a:ext cx="9392901" cy="8690628"/>
          </a:xfrm>
          <a:custGeom>
            <a:avLst/>
            <a:gdLst/>
            <a:ahLst/>
            <a:cxnLst/>
            <a:rect l="l" t="t" r="r" b="b"/>
            <a:pathLst>
              <a:path w="9392901" h="8690628">
                <a:moveTo>
                  <a:pt x="0" y="0"/>
                </a:moveTo>
                <a:lnTo>
                  <a:pt x="9392901" y="0"/>
                </a:lnTo>
                <a:lnTo>
                  <a:pt x="9392901" y="8690628"/>
                </a:lnTo>
                <a:lnTo>
                  <a:pt x="0" y="86906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15748042" y="-111729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7325856" y="9564865"/>
            <a:ext cx="1818144" cy="1818144"/>
          </a:xfrm>
          <a:custGeom>
            <a:avLst/>
            <a:gdLst/>
            <a:ahLst/>
            <a:cxnLst/>
            <a:rect l="l" t="t" r="r" b="b"/>
            <a:pathLst>
              <a:path w="1818144" h="1818144">
                <a:moveTo>
                  <a:pt x="0" y="0"/>
                </a:moveTo>
                <a:lnTo>
                  <a:pt x="1818144" y="0"/>
                </a:lnTo>
                <a:lnTo>
                  <a:pt x="1818144" y="1818144"/>
                </a:lnTo>
                <a:lnTo>
                  <a:pt x="0" y="1818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729AECAE-12F1-8A0C-9132-DF7B39464D3A}"/>
              </a:ext>
            </a:extLst>
          </p:cNvPr>
          <p:cNvSpPr/>
          <p:nvPr/>
        </p:nvSpPr>
        <p:spPr>
          <a:xfrm>
            <a:off x="3746081" y="-97094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967BF5A5-BF3C-FA07-15AF-5F228EF88A2B}"/>
              </a:ext>
            </a:extLst>
          </p:cNvPr>
          <p:cNvSpPr txBox="1"/>
          <p:nvPr/>
        </p:nvSpPr>
        <p:spPr>
          <a:xfrm>
            <a:off x="1271013" y="2628900"/>
            <a:ext cx="11846480" cy="565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0"/>
              </a:lnSpc>
            </a:pPr>
            <a:r>
              <a:rPr lang="en-CA" sz="8000" dirty="0">
                <a:solidFill>
                  <a:schemeClr val="tx2">
                    <a:lumMod val="75000"/>
                  </a:schemeClr>
                </a:solidFill>
                <a:latin typeface="Canva Sans Bold" panose="020B0604020202020204" charset="0"/>
              </a:rPr>
              <a:t>Why Does Your </a:t>
            </a:r>
            <a:r>
              <a:rPr lang="en-CA" sz="8000" dirty="0">
                <a:solidFill>
                  <a:srgbClr val="8B0202"/>
                </a:solidFill>
                <a:latin typeface="Canva Sans Bold" panose="020B0604020202020204" charset="0"/>
              </a:rPr>
              <a:t>Organization</a:t>
            </a:r>
            <a:r>
              <a:rPr lang="en-CA" sz="8000" dirty="0">
                <a:latin typeface="Canva Sans Bold" panose="020B0604020202020204" charset="0"/>
              </a:rPr>
              <a:t> </a:t>
            </a:r>
            <a:r>
              <a:rPr lang="en-CA" sz="8000" dirty="0">
                <a:solidFill>
                  <a:schemeClr val="accent1">
                    <a:lumMod val="50000"/>
                  </a:schemeClr>
                </a:solidFill>
                <a:latin typeface="Canva Sans Bold" panose="020B0604020202020204" charset="0"/>
              </a:rPr>
              <a:t>Need to </a:t>
            </a:r>
            <a:r>
              <a:rPr lang="en-CA" sz="8000" dirty="0">
                <a:solidFill>
                  <a:schemeClr val="tx2">
                    <a:lumMod val="75000"/>
                  </a:schemeClr>
                </a:solidFill>
                <a:latin typeface="Canva Sans Bold" panose="020B0604020202020204" charset="0"/>
              </a:rPr>
              <a:t>Implement the </a:t>
            </a:r>
          </a:p>
          <a:p>
            <a:pPr>
              <a:lnSpc>
                <a:spcPts val="11200"/>
              </a:lnSpc>
            </a:pPr>
            <a:r>
              <a:rPr lang="en-CA" sz="8000" dirty="0">
                <a:solidFill>
                  <a:srgbClr val="8B0202"/>
                </a:solidFill>
                <a:latin typeface="Canva Sans Bold" panose="020B0604020202020204" charset="0"/>
              </a:rPr>
              <a:t>POSH Act?</a:t>
            </a:r>
            <a:endParaRPr lang="en-US" sz="8000" b="1" i="1" dirty="0">
              <a:solidFill>
                <a:srgbClr val="8B0202"/>
              </a:solidFill>
              <a:latin typeface="Canva Sans Bold" panose="020B0604020202020204" charset="0"/>
              <a:ea typeface="Canva Sans Bold Italics"/>
              <a:cs typeface="Canva Sans Bold Italics"/>
              <a:sym typeface="Canva Sans Bold Itali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444046" y="3978492"/>
            <a:ext cx="2330017" cy="2330017"/>
          </a:xfrm>
          <a:custGeom>
            <a:avLst/>
            <a:gdLst/>
            <a:ahLst/>
            <a:cxnLst/>
            <a:rect l="l" t="t" r="r" b="b"/>
            <a:pathLst>
              <a:path w="2330017" h="2330017">
                <a:moveTo>
                  <a:pt x="0" y="0"/>
                </a:moveTo>
                <a:lnTo>
                  <a:pt x="2330017" y="0"/>
                </a:lnTo>
                <a:lnTo>
                  <a:pt x="2330017" y="2330016"/>
                </a:lnTo>
                <a:lnTo>
                  <a:pt x="0" y="23300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15748042" y="-111729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7325856" y="9564865"/>
            <a:ext cx="1818144" cy="1818144"/>
          </a:xfrm>
          <a:custGeom>
            <a:avLst/>
            <a:gdLst/>
            <a:ahLst/>
            <a:cxnLst/>
            <a:rect l="l" t="t" r="r" b="b"/>
            <a:pathLst>
              <a:path w="1818144" h="1818144">
                <a:moveTo>
                  <a:pt x="0" y="0"/>
                </a:moveTo>
                <a:lnTo>
                  <a:pt x="1818144" y="0"/>
                </a:lnTo>
                <a:lnTo>
                  <a:pt x="1818144" y="1818144"/>
                </a:lnTo>
                <a:lnTo>
                  <a:pt x="0" y="1818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TextBox 6"/>
          <p:cNvSpPr txBox="1"/>
          <p:nvPr/>
        </p:nvSpPr>
        <p:spPr>
          <a:xfrm>
            <a:off x="4495800" y="2147775"/>
            <a:ext cx="10058400" cy="5811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79"/>
              </a:lnSpc>
            </a:pPr>
            <a:r>
              <a:rPr lang="en-US" sz="3600" b="1" i="1" dirty="0">
                <a:solidFill>
                  <a:schemeClr val="tx2">
                    <a:lumMod val="50000"/>
                  </a:schemeClr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Employees in the Workforce is a Women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89329" y="1166474"/>
            <a:ext cx="6709342" cy="9622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9600" b="1" dirty="0">
                <a:solidFill>
                  <a:schemeClr val="tx2">
                    <a:lumMod val="50000"/>
                  </a:schemeClr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Out of 4</a:t>
            </a: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A91DF9E3-FE73-006F-5BA4-9D5E2C029418}"/>
              </a:ext>
            </a:extLst>
          </p:cNvPr>
          <p:cNvSpPr/>
          <p:nvPr/>
        </p:nvSpPr>
        <p:spPr>
          <a:xfrm>
            <a:off x="3392866" y="34290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3629C3C-2C13-5258-A27A-2094655135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198" y="3419527"/>
            <a:ext cx="11708322" cy="292708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ED069D3-E8E1-31F7-8A3F-F8894B2B3E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1851" y="6591300"/>
            <a:ext cx="11201399" cy="2927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F968B-144F-B292-F998-97A63DDB4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AB9D435-D35F-965A-9106-37F98B53B531}"/>
              </a:ext>
            </a:extLst>
          </p:cNvPr>
          <p:cNvSpPr/>
          <p:nvPr/>
        </p:nvSpPr>
        <p:spPr>
          <a:xfrm>
            <a:off x="-1444046" y="3978492"/>
            <a:ext cx="2330017" cy="2330017"/>
          </a:xfrm>
          <a:custGeom>
            <a:avLst/>
            <a:gdLst/>
            <a:ahLst/>
            <a:cxnLst/>
            <a:rect l="l" t="t" r="r" b="b"/>
            <a:pathLst>
              <a:path w="2330017" h="2330017">
                <a:moveTo>
                  <a:pt x="0" y="0"/>
                </a:moveTo>
                <a:lnTo>
                  <a:pt x="2330017" y="0"/>
                </a:lnTo>
                <a:lnTo>
                  <a:pt x="2330017" y="2330016"/>
                </a:lnTo>
                <a:lnTo>
                  <a:pt x="0" y="23300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23B6F83-6300-9BD2-96AC-0F5C75BC4482}"/>
              </a:ext>
            </a:extLst>
          </p:cNvPr>
          <p:cNvSpPr/>
          <p:nvPr/>
        </p:nvSpPr>
        <p:spPr>
          <a:xfrm>
            <a:off x="15748042" y="-111729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861B487-4384-6239-EB9E-39E63CEF3D77}"/>
              </a:ext>
            </a:extLst>
          </p:cNvPr>
          <p:cNvSpPr/>
          <p:nvPr/>
        </p:nvSpPr>
        <p:spPr>
          <a:xfrm>
            <a:off x="7325856" y="9564865"/>
            <a:ext cx="1818144" cy="1818144"/>
          </a:xfrm>
          <a:custGeom>
            <a:avLst/>
            <a:gdLst/>
            <a:ahLst/>
            <a:cxnLst/>
            <a:rect l="l" t="t" r="r" b="b"/>
            <a:pathLst>
              <a:path w="1818144" h="1818144">
                <a:moveTo>
                  <a:pt x="0" y="0"/>
                </a:moveTo>
                <a:lnTo>
                  <a:pt x="1818144" y="0"/>
                </a:lnTo>
                <a:lnTo>
                  <a:pt x="1818144" y="1818144"/>
                </a:lnTo>
                <a:lnTo>
                  <a:pt x="0" y="1818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3CDC0E13-8787-EFDB-8D3A-EEADE510F7CC}"/>
              </a:ext>
            </a:extLst>
          </p:cNvPr>
          <p:cNvSpPr/>
          <p:nvPr/>
        </p:nvSpPr>
        <p:spPr>
          <a:xfrm>
            <a:off x="11538011" y="1112452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8DE456-3CF2-11DF-E346-09F3C76F0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278" y="1676076"/>
            <a:ext cx="13240764" cy="26428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59536BE-9AAB-2AA3-4798-00EB445BF8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5470" y="5295900"/>
            <a:ext cx="12297060" cy="360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08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3086100"/>
            <a:chOff x="0" y="0"/>
            <a:chExt cx="4816593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B267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76225"/>
              <a:ext cx="4816593" cy="1089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43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016888" y="3498023"/>
            <a:ext cx="4929790" cy="6581030"/>
          </a:xfrm>
          <a:custGeom>
            <a:avLst/>
            <a:gdLst/>
            <a:ahLst/>
            <a:cxnLst/>
            <a:rect l="l" t="t" r="r" b="b"/>
            <a:pathLst>
              <a:path w="4929790" h="6581030">
                <a:moveTo>
                  <a:pt x="0" y="0"/>
                </a:moveTo>
                <a:lnTo>
                  <a:pt x="4929790" y="0"/>
                </a:lnTo>
                <a:lnTo>
                  <a:pt x="4929790" y="6581030"/>
                </a:lnTo>
                <a:lnTo>
                  <a:pt x="0" y="65810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TextBox 6"/>
          <p:cNvSpPr txBox="1"/>
          <p:nvPr/>
        </p:nvSpPr>
        <p:spPr>
          <a:xfrm>
            <a:off x="548123" y="1070891"/>
            <a:ext cx="12727042" cy="1642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 b="1" i="1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Real World Scenerio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790160"/>
            <a:ext cx="4350544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 i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New Joinee in Office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4819967"/>
            <a:ext cx="4322921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 : Jasmine Kaur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Position: BDE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56322" y="6705283"/>
            <a:ext cx="11592877" cy="574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Get Harassed from Senior Employee in her new office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56322" y="7475567"/>
            <a:ext cx="10221277" cy="574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She want to file an FIR in nearest Police Station</a:t>
            </a: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5351528A-3736-35B7-C76E-9F6CFBDD9A8F}"/>
              </a:ext>
            </a:extLst>
          </p:cNvPr>
          <p:cNvSpPr/>
          <p:nvPr/>
        </p:nvSpPr>
        <p:spPr>
          <a:xfrm>
            <a:off x="4150139" y="-725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67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E11DD2-5476-6610-23A2-111D1A2B4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B6220E5-5AE0-C389-50B0-939224FB99EB}"/>
              </a:ext>
            </a:extLst>
          </p:cNvPr>
          <p:cNvSpPr/>
          <p:nvPr/>
        </p:nvSpPr>
        <p:spPr>
          <a:xfrm rot="1345197">
            <a:off x="12264880" y="-2777054"/>
            <a:ext cx="6591644" cy="6381133"/>
          </a:xfrm>
          <a:custGeom>
            <a:avLst/>
            <a:gdLst/>
            <a:ahLst/>
            <a:cxnLst/>
            <a:rect l="l" t="t" r="r" b="b"/>
            <a:pathLst>
              <a:path w="6591644" h="6381133">
                <a:moveTo>
                  <a:pt x="0" y="0"/>
                </a:moveTo>
                <a:lnTo>
                  <a:pt x="6591644" y="0"/>
                </a:lnTo>
                <a:lnTo>
                  <a:pt x="6591644" y="6381133"/>
                </a:lnTo>
                <a:lnTo>
                  <a:pt x="0" y="63811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DF6DD60-94DA-E02E-EF63-8E3A9A9236DD}"/>
              </a:ext>
            </a:extLst>
          </p:cNvPr>
          <p:cNvGrpSpPr/>
          <p:nvPr/>
        </p:nvGrpSpPr>
        <p:grpSpPr>
          <a:xfrm>
            <a:off x="0" y="2255927"/>
            <a:ext cx="15838328" cy="3609945"/>
            <a:chOff x="0" y="0"/>
            <a:chExt cx="4479754" cy="99601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5E3C01D-0149-DF1C-F98A-87F9D97F89B1}"/>
                </a:ext>
              </a:extLst>
            </p:cNvPr>
            <p:cNvSpPr/>
            <p:nvPr/>
          </p:nvSpPr>
          <p:spPr>
            <a:xfrm>
              <a:off x="0" y="0"/>
              <a:ext cx="4479754" cy="996015"/>
            </a:xfrm>
            <a:custGeom>
              <a:avLst/>
              <a:gdLst/>
              <a:ahLst/>
              <a:cxnLst/>
              <a:rect l="l" t="t" r="r" b="b"/>
              <a:pathLst>
                <a:path w="4479754" h="996015">
                  <a:moveTo>
                    <a:pt x="24795" y="0"/>
                  </a:moveTo>
                  <a:lnTo>
                    <a:pt x="4454959" y="0"/>
                  </a:lnTo>
                  <a:cubicBezTo>
                    <a:pt x="4461535" y="0"/>
                    <a:pt x="4467842" y="2612"/>
                    <a:pt x="4472491" y="7262"/>
                  </a:cubicBezTo>
                  <a:cubicBezTo>
                    <a:pt x="4477141" y="11912"/>
                    <a:pt x="4479754" y="18219"/>
                    <a:pt x="4479754" y="24795"/>
                  </a:cubicBezTo>
                  <a:lnTo>
                    <a:pt x="4479754" y="971220"/>
                  </a:lnTo>
                  <a:cubicBezTo>
                    <a:pt x="4479754" y="977797"/>
                    <a:pt x="4477141" y="984103"/>
                    <a:pt x="4472491" y="988753"/>
                  </a:cubicBezTo>
                  <a:cubicBezTo>
                    <a:pt x="4467842" y="993403"/>
                    <a:pt x="4461535" y="996015"/>
                    <a:pt x="4454959" y="996015"/>
                  </a:cubicBezTo>
                  <a:lnTo>
                    <a:pt x="24795" y="996015"/>
                  </a:lnTo>
                  <a:cubicBezTo>
                    <a:pt x="18219" y="996015"/>
                    <a:pt x="11912" y="993403"/>
                    <a:pt x="7262" y="988753"/>
                  </a:cubicBezTo>
                  <a:cubicBezTo>
                    <a:pt x="2612" y="984103"/>
                    <a:pt x="0" y="977797"/>
                    <a:pt x="0" y="971220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F6FE91A-AC62-F84A-2C0C-522B7873B843}"/>
                </a:ext>
              </a:extLst>
            </p:cNvPr>
            <p:cNvSpPr txBox="1"/>
            <p:nvPr/>
          </p:nvSpPr>
          <p:spPr>
            <a:xfrm>
              <a:off x="0" y="-57150"/>
              <a:ext cx="4479754" cy="1053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43B97182-3791-4570-6B7C-21A8C6D7B216}"/>
              </a:ext>
            </a:extLst>
          </p:cNvPr>
          <p:cNvGrpSpPr/>
          <p:nvPr/>
        </p:nvGrpSpPr>
        <p:grpSpPr>
          <a:xfrm>
            <a:off x="640232" y="2698937"/>
            <a:ext cx="388468" cy="388468"/>
            <a:chOff x="0" y="0"/>
            <a:chExt cx="406400" cy="406400"/>
          </a:xfrm>
          <a:solidFill>
            <a:srgbClr val="8B0202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76165B6-2F28-EAED-39DF-7AD6CAF9A9AA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CA">
                <a:solidFill>
                  <a:srgbClr val="8B0202"/>
                </a:solidFill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13FE2A40-5C0D-D02D-F8DB-963BD4C13996}"/>
                </a:ext>
              </a:extLst>
            </p:cNvPr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>
                <a:solidFill>
                  <a:srgbClr val="8B0202"/>
                </a:solidFill>
              </a:endParaRPr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341E1735-E50D-AF8C-F8BA-C65BFAD666C3}"/>
              </a:ext>
            </a:extLst>
          </p:cNvPr>
          <p:cNvSpPr txBox="1"/>
          <p:nvPr/>
        </p:nvSpPr>
        <p:spPr>
          <a:xfrm>
            <a:off x="1398812" y="2557519"/>
            <a:ext cx="6887224" cy="718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54"/>
              </a:lnSpc>
            </a:pPr>
            <a:r>
              <a:rPr lang="en-US" sz="5054" b="1">
                <a:solidFill>
                  <a:srgbClr val="1E1E1E"/>
                </a:solidFill>
                <a:latin typeface="Poppins Bold"/>
                <a:ea typeface="Poppins Bold"/>
                <a:cs typeface="Poppins Bold"/>
                <a:sym typeface="Poppins Bold"/>
              </a:rPr>
              <a:t>Company Act, 2013 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453C707-828E-E72A-88F5-49CB74B2E652}"/>
              </a:ext>
            </a:extLst>
          </p:cNvPr>
          <p:cNvSpPr/>
          <p:nvPr/>
        </p:nvSpPr>
        <p:spPr>
          <a:xfrm>
            <a:off x="12103728" y="1028700"/>
            <a:ext cx="959555" cy="959555"/>
          </a:xfrm>
          <a:custGeom>
            <a:avLst/>
            <a:gdLst/>
            <a:ahLst/>
            <a:cxnLst/>
            <a:rect l="l" t="t" r="r" b="b"/>
            <a:pathLst>
              <a:path w="959555" h="959555">
                <a:moveTo>
                  <a:pt x="0" y="0"/>
                </a:moveTo>
                <a:lnTo>
                  <a:pt x="959556" y="0"/>
                </a:lnTo>
                <a:lnTo>
                  <a:pt x="959556" y="959555"/>
                </a:lnTo>
                <a:lnTo>
                  <a:pt x="0" y="9595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A35CDD6F-5493-1BA7-57F9-1C2D17CC8AD0}"/>
              </a:ext>
            </a:extLst>
          </p:cNvPr>
          <p:cNvSpPr/>
          <p:nvPr/>
        </p:nvSpPr>
        <p:spPr>
          <a:xfrm>
            <a:off x="16299745" y="8490140"/>
            <a:ext cx="959555" cy="959555"/>
          </a:xfrm>
          <a:custGeom>
            <a:avLst/>
            <a:gdLst/>
            <a:ahLst/>
            <a:cxnLst/>
            <a:rect l="l" t="t" r="r" b="b"/>
            <a:pathLst>
              <a:path w="959555" h="959555">
                <a:moveTo>
                  <a:pt x="0" y="0"/>
                </a:moveTo>
                <a:lnTo>
                  <a:pt x="959555" y="0"/>
                </a:lnTo>
                <a:lnTo>
                  <a:pt x="959555" y="959555"/>
                </a:lnTo>
                <a:lnTo>
                  <a:pt x="0" y="9595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4EA25F8-5BB8-25A9-A729-7D4F1CB6AACF}"/>
              </a:ext>
            </a:extLst>
          </p:cNvPr>
          <p:cNvSpPr txBox="1"/>
          <p:nvPr/>
        </p:nvSpPr>
        <p:spPr>
          <a:xfrm>
            <a:off x="1398812" y="4654103"/>
            <a:ext cx="11184693" cy="718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54"/>
              </a:lnSpc>
            </a:pPr>
            <a:r>
              <a:rPr lang="en-US" sz="5054" b="1">
                <a:solidFill>
                  <a:srgbClr val="1E1E1E"/>
                </a:solidFill>
                <a:latin typeface="Poppins Bold"/>
                <a:ea typeface="Poppins Bold"/>
                <a:cs typeface="Poppins Bold"/>
                <a:sym typeface="Poppins Bold"/>
              </a:rPr>
              <a:t>Shop &amp; Establishment Act, 1948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4B135D63-F45F-02F1-ED90-F366843A38CE}"/>
              </a:ext>
            </a:extLst>
          </p:cNvPr>
          <p:cNvSpPr txBox="1"/>
          <p:nvPr/>
        </p:nvSpPr>
        <p:spPr>
          <a:xfrm>
            <a:off x="1398812" y="3607858"/>
            <a:ext cx="6887224" cy="718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54"/>
              </a:lnSpc>
            </a:pPr>
            <a:r>
              <a:rPr lang="en-US" sz="5054" b="1">
                <a:solidFill>
                  <a:srgbClr val="1E1E1E"/>
                </a:solidFill>
                <a:latin typeface="Poppins Bold"/>
                <a:ea typeface="Poppins Bold"/>
                <a:cs typeface="Poppins Bold"/>
                <a:sym typeface="Poppins Bold"/>
              </a:rPr>
              <a:t>Factories Act, 1948 </a:t>
            </a:r>
          </a:p>
        </p:txBody>
      </p:sp>
      <p:grpSp>
        <p:nvGrpSpPr>
          <p:cNvPr id="14" name="Group 14">
            <a:extLst>
              <a:ext uri="{FF2B5EF4-FFF2-40B4-BE49-F238E27FC236}">
                <a16:creationId xmlns:a16="http://schemas.microsoft.com/office/drawing/2014/main" id="{639CAE9A-6CA1-4F8D-B766-0FEEA29CB4E5}"/>
              </a:ext>
            </a:extLst>
          </p:cNvPr>
          <p:cNvGrpSpPr/>
          <p:nvPr/>
        </p:nvGrpSpPr>
        <p:grpSpPr>
          <a:xfrm>
            <a:off x="640232" y="3749277"/>
            <a:ext cx="388468" cy="388468"/>
            <a:chOff x="0" y="0"/>
            <a:chExt cx="406400" cy="406400"/>
          </a:xfrm>
          <a:solidFill>
            <a:srgbClr val="8B0202"/>
          </a:solidFill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78AF1952-7ACA-B144-6CBE-FBAE4D8974BE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CA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3FD72DA9-CAE9-3CE0-9BBC-F38536EDF1CA}"/>
                </a:ext>
              </a:extLst>
            </p:cNvPr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9599C32C-626A-D4A7-1A44-9ED7765B8712}"/>
              </a:ext>
            </a:extLst>
          </p:cNvPr>
          <p:cNvGrpSpPr/>
          <p:nvPr/>
        </p:nvGrpSpPr>
        <p:grpSpPr>
          <a:xfrm>
            <a:off x="640232" y="4799617"/>
            <a:ext cx="388468" cy="388468"/>
            <a:chOff x="0" y="0"/>
            <a:chExt cx="406400" cy="406400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5656090E-C18E-AACC-D59C-967721E319AD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CD90167D-7A5D-EF67-5065-3AA6E296F32A}"/>
                </a:ext>
              </a:extLst>
            </p:cNvPr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58C5D085-D476-FB2D-28AA-7E65D63008C4}"/>
              </a:ext>
            </a:extLst>
          </p:cNvPr>
          <p:cNvGrpSpPr/>
          <p:nvPr/>
        </p:nvGrpSpPr>
        <p:grpSpPr>
          <a:xfrm>
            <a:off x="4465326" y="6389747"/>
            <a:ext cx="13822674" cy="3609945"/>
            <a:chOff x="0" y="0"/>
            <a:chExt cx="4479754" cy="996015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521B09BD-A4A9-AEE8-CD42-09C15708130D}"/>
                </a:ext>
              </a:extLst>
            </p:cNvPr>
            <p:cNvSpPr/>
            <p:nvPr/>
          </p:nvSpPr>
          <p:spPr>
            <a:xfrm>
              <a:off x="0" y="0"/>
              <a:ext cx="4479754" cy="996015"/>
            </a:xfrm>
            <a:custGeom>
              <a:avLst/>
              <a:gdLst/>
              <a:ahLst/>
              <a:cxnLst/>
              <a:rect l="l" t="t" r="r" b="b"/>
              <a:pathLst>
                <a:path w="4479754" h="996015">
                  <a:moveTo>
                    <a:pt x="24795" y="0"/>
                  </a:moveTo>
                  <a:lnTo>
                    <a:pt x="4454959" y="0"/>
                  </a:lnTo>
                  <a:cubicBezTo>
                    <a:pt x="4461535" y="0"/>
                    <a:pt x="4467842" y="2612"/>
                    <a:pt x="4472491" y="7262"/>
                  </a:cubicBezTo>
                  <a:cubicBezTo>
                    <a:pt x="4477141" y="11912"/>
                    <a:pt x="4479754" y="18219"/>
                    <a:pt x="4479754" y="24795"/>
                  </a:cubicBezTo>
                  <a:lnTo>
                    <a:pt x="4479754" y="971220"/>
                  </a:lnTo>
                  <a:cubicBezTo>
                    <a:pt x="4479754" y="977797"/>
                    <a:pt x="4477141" y="984103"/>
                    <a:pt x="4472491" y="988753"/>
                  </a:cubicBezTo>
                  <a:cubicBezTo>
                    <a:pt x="4467842" y="993403"/>
                    <a:pt x="4461535" y="996015"/>
                    <a:pt x="4454959" y="996015"/>
                  </a:cubicBezTo>
                  <a:lnTo>
                    <a:pt x="24795" y="996015"/>
                  </a:lnTo>
                  <a:cubicBezTo>
                    <a:pt x="18219" y="996015"/>
                    <a:pt x="11912" y="993403"/>
                    <a:pt x="7262" y="988753"/>
                  </a:cubicBezTo>
                  <a:cubicBezTo>
                    <a:pt x="2612" y="984103"/>
                    <a:pt x="0" y="977797"/>
                    <a:pt x="0" y="971220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059BA596-0794-B999-E51E-24E2EFB48EE2}"/>
                </a:ext>
              </a:extLst>
            </p:cNvPr>
            <p:cNvSpPr txBox="1"/>
            <p:nvPr/>
          </p:nvSpPr>
          <p:spPr>
            <a:xfrm>
              <a:off x="0" y="-57150"/>
              <a:ext cx="4479754" cy="1053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TextBox 23">
            <a:extLst>
              <a:ext uri="{FF2B5EF4-FFF2-40B4-BE49-F238E27FC236}">
                <a16:creationId xmlns:a16="http://schemas.microsoft.com/office/drawing/2014/main" id="{F9977EA5-7F76-1876-891F-40D12C2436E5}"/>
              </a:ext>
            </a:extLst>
          </p:cNvPr>
          <p:cNvSpPr txBox="1"/>
          <p:nvPr/>
        </p:nvSpPr>
        <p:spPr>
          <a:xfrm>
            <a:off x="6603003" y="6842353"/>
            <a:ext cx="11184693" cy="718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54"/>
              </a:lnSpc>
            </a:pPr>
            <a:r>
              <a:rPr lang="en-US" sz="5054" b="1">
                <a:solidFill>
                  <a:srgbClr val="1E1E1E"/>
                </a:solidFill>
                <a:latin typeface="Poppins Bold"/>
                <a:ea typeface="Poppins Bold"/>
                <a:cs typeface="Poppins Bold"/>
                <a:sym typeface="Poppins Bold"/>
              </a:rPr>
              <a:t>UGC Regulations, 2015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A65205D9-EDE5-F791-5AC1-3ECFFE53AB52}"/>
              </a:ext>
            </a:extLst>
          </p:cNvPr>
          <p:cNvSpPr txBox="1"/>
          <p:nvPr/>
        </p:nvSpPr>
        <p:spPr>
          <a:xfrm>
            <a:off x="6603003" y="7859067"/>
            <a:ext cx="7745188" cy="718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54"/>
              </a:lnSpc>
            </a:pPr>
            <a:r>
              <a:rPr lang="en-US" sz="5054" b="1">
                <a:solidFill>
                  <a:srgbClr val="1E1E1E"/>
                </a:solidFill>
                <a:latin typeface="Poppins Bold"/>
                <a:ea typeface="Poppins Bold"/>
                <a:cs typeface="Poppins Bold"/>
                <a:sym typeface="Poppins Bold"/>
              </a:rPr>
              <a:t>AICTE Guidelines, 2016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EB7DB2B4-5E45-F101-AF61-6B561CF6F583}"/>
              </a:ext>
            </a:extLst>
          </p:cNvPr>
          <p:cNvSpPr txBox="1"/>
          <p:nvPr/>
        </p:nvSpPr>
        <p:spPr>
          <a:xfrm>
            <a:off x="6511381" y="8922647"/>
            <a:ext cx="11184693" cy="718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54"/>
              </a:lnSpc>
            </a:pPr>
            <a:r>
              <a:rPr lang="en-US" sz="5054" b="1">
                <a:solidFill>
                  <a:srgbClr val="1E1E1E"/>
                </a:solidFill>
                <a:latin typeface="Poppins Bold"/>
                <a:ea typeface="Poppins Bold"/>
                <a:cs typeface="Poppins Bold"/>
                <a:sym typeface="Poppins Bold"/>
              </a:rPr>
              <a:t>CBSE Affiliation By-Laws, 2018</a:t>
            </a:r>
          </a:p>
        </p:txBody>
      </p:sp>
      <p:grpSp>
        <p:nvGrpSpPr>
          <p:cNvPr id="26" name="Group 26">
            <a:extLst>
              <a:ext uri="{FF2B5EF4-FFF2-40B4-BE49-F238E27FC236}">
                <a16:creationId xmlns:a16="http://schemas.microsoft.com/office/drawing/2014/main" id="{D31B0CEC-CD49-0487-65E9-E5596887787E}"/>
              </a:ext>
            </a:extLst>
          </p:cNvPr>
          <p:cNvGrpSpPr/>
          <p:nvPr/>
        </p:nvGrpSpPr>
        <p:grpSpPr>
          <a:xfrm>
            <a:off x="5748807" y="6983772"/>
            <a:ext cx="388468" cy="388468"/>
            <a:chOff x="0" y="0"/>
            <a:chExt cx="406400" cy="406400"/>
          </a:xfrm>
          <a:solidFill>
            <a:srgbClr val="8B0202"/>
          </a:solidFill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5572C83A-56DB-7702-046E-C78570100793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CA"/>
            </a:p>
          </p:txBody>
        </p:sp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506C8B3D-BF49-C750-3CF0-445000050EC2}"/>
                </a:ext>
              </a:extLst>
            </p:cNvPr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590C18AA-995F-7888-ACB6-2479C1F2590F}"/>
              </a:ext>
            </a:extLst>
          </p:cNvPr>
          <p:cNvGrpSpPr/>
          <p:nvPr/>
        </p:nvGrpSpPr>
        <p:grpSpPr>
          <a:xfrm>
            <a:off x="5748807" y="9017603"/>
            <a:ext cx="388468" cy="388468"/>
            <a:chOff x="0" y="0"/>
            <a:chExt cx="406400" cy="406400"/>
          </a:xfrm>
          <a:solidFill>
            <a:srgbClr val="8B0202"/>
          </a:solidFill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5905022F-1EDC-54B8-CD7B-7DED71DAEC7F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CA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14740206-CCB3-5FD0-8E51-7FFB540C5EB7}"/>
                </a:ext>
              </a:extLst>
            </p:cNvPr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CBBFCF2C-46D8-7D1D-571A-9BB1E38C3B88}"/>
              </a:ext>
            </a:extLst>
          </p:cNvPr>
          <p:cNvGrpSpPr/>
          <p:nvPr/>
        </p:nvGrpSpPr>
        <p:grpSpPr>
          <a:xfrm>
            <a:off x="5748807" y="8000485"/>
            <a:ext cx="388468" cy="388468"/>
            <a:chOff x="0" y="0"/>
            <a:chExt cx="406400" cy="406400"/>
          </a:xfrm>
          <a:solidFill>
            <a:srgbClr val="8B0202"/>
          </a:solidFill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486164AB-0B06-C8A8-7A9A-1925AA7013D2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CA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0A26AA13-DF4B-D6EC-515C-3E89178DDA48}"/>
                </a:ext>
              </a:extLst>
            </p:cNvPr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35" name="Freeform 6">
            <a:extLst>
              <a:ext uri="{FF2B5EF4-FFF2-40B4-BE49-F238E27FC236}">
                <a16:creationId xmlns:a16="http://schemas.microsoft.com/office/drawing/2014/main" id="{86498749-8332-84FF-8EE2-64898130905C}"/>
              </a:ext>
            </a:extLst>
          </p:cNvPr>
          <p:cNvSpPr/>
          <p:nvPr/>
        </p:nvSpPr>
        <p:spPr>
          <a:xfrm>
            <a:off x="4138551" y="-762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610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2" grpId="0"/>
      <p:bldP spid="13" grpId="0"/>
      <p:bldP spid="23" grpId="0"/>
      <p:bldP spid="24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6">
            <a:extLst>
              <a:ext uri="{FF2B5EF4-FFF2-40B4-BE49-F238E27FC236}">
                <a16:creationId xmlns:a16="http://schemas.microsoft.com/office/drawing/2014/main" id="{94F625A4-2071-D1ED-95FC-A507F29458FF}"/>
              </a:ext>
            </a:extLst>
          </p:cNvPr>
          <p:cNvSpPr/>
          <p:nvPr/>
        </p:nvSpPr>
        <p:spPr>
          <a:xfrm>
            <a:off x="4287092" y="262077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2" name="Group 2"/>
          <p:cNvGrpSpPr/>
          <p:nvPr/>
        </p:nvGrpSpPr>
        <p:grpSpPr>
          <a:xfrm>
            <a:off x="-1069289" y="-1574656"/>
            <a:ext cx="7105163" cy="7380541"/>
            <a:chOff x="0" y="0"/>
            <a:chExt cx="1960377" cy="20363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60376" cy="2036356"/>
            </a:xfrm>
            <a:custGeom>
              <a:avLst/>
              <a:gdLst/>
              <a:ahLst/>
              <a:cxnLst/>
              <a:rect l="l" t="t" r="r" b="b"/>
              <a:pathLst>
                <a:path w="1960376" h="2036356">
                  <a:moveTo>
                    <a:pt x="56660" y="0"/>
                  </a:moveTo>
                  <a:lnTo>
                    <a:pt x="1903716" y="0"/>
                  </a:lnTo>
                  <a:cubicBezTo>
                    <a:pt x="1935009" y="0"/>
                    <a:pt x="1960376" y="25368"/>
                    <a:pt x="1960376" y="56660"/>
                  </a:cubicBezTo>
                  <a:lnTo>
                    <a:pt x="1960376" y="1979696"/>
                  </a:lnTo>
                  <a:cubicBezTo>
                    <a:pt x="1960376" y="1994723"/>
                    <a:pt x="1954407" y="2009135"/>
                    <a:pt x="1943781" y="2019761"/>
                  </a:cubicBezTo>
                  <a:cubicBezTo>
                    <a:pt x="1933155" y="2030386"/>
                    <a:pt x="1918744" y="2036356"/>
                    <a:pt x="1903716" y="2036356"/>
                  </a:cubicBezTo>
                  <a:lnTo>
                    <a:pt x="56660" y="2036356"/>
                  </a:lnTo>
                  <a:cubicBezTo>
                    <a:pt x="41633" y="2036356"/>
                    <a:pt x="27221" y="2030386"/>
                    <a:pt x="16595" y="2019761"/>
                  </a:cubicBezTo>
                  <a:cubicBezTo>
                    <a:pt x="5970" y="2009135"/>
                    <a:pt x="0" y="1994723"/>
                    <a:pt x="0" y="1979696"/>
                  </a:cubicBezTo>
                  <a:lnTo>
                    <a:pt x="0" y="56660"/>
                  </a:lnTo>
                  <a:cubicBezTo>
                    <a:pt x="0" y="41633"/>
                    <a:pt x="5970" y="27221"/>
                    <a:pt x="16595" y="16595"/>
                  </a:cubicBezTo>
                  <a:cubicBezTo>
                    <a:pt x="27221" y="5970"/>
                    <a:pt x="41633" y="0"/>
                    <a:pt x="56660" y="0"/>
                  </a:cubicBezTo>
                  <a:close/>
                </a:path>
              </a:pathLst>
            </a:custGeom>
            <a:solidFill>
              <a:srgbClr val="1B267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960377" cy="20935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90294" y="1436818"/>
            <a:ext cx="7695725" cy="7449953"/>
          </a:xfrm>
          <a:custGeom>
            <a:avLst/>
            <a:gdLst/>
            <a:ahLst/>
            <a:cxnLst/>
            <a:rect l="l" t="t" r="r" b="b"/>
            <a:pathLst>
              <a:path w="7695725" h="7449953">
                <a:moveTo>
                  <a:pt x="0" y="0"/>
                </a:moveTo>
                <a:lnTo>
                  <a:pt x="7695725" y="0"/>
                </a:lnTo>
                <a:lnTo>
                  <a:pt x="7695725" y="7449954"/>
                </a:lnTo>
                <a:lnTo>
                  <a:pt x="0" y="74499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6" name="Group 6"/>
          <p:cNvGrpSpPr/>
          <p:nvPr/>
        </p:nvGrpSpPr>
        <p:grpSpPr>
          <a:xfrm>
            <a:off x="1916257" y="2358305"/>
            <a:ext cx="6243800" cy="6454662"/>
            <a:chOff x="0" y="0"/>
            <a:chExt cx="812800" cy="8402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40249"/>
            </a:xfrm>
            <a:custGeom>
              <a:avLst/>
              <a:gdLst/>
              <a:ahLst/>
              <a:cxnLst/>
              <a:rect l="l" t="t" r="r" b="b"/>
              <a:pathLst>
                <a:path w="812800" h="840249">
                  <a:moveTo>
                    <a:pt x="406400" y="0"/>
                  </a:moveTo>
                  <a:cubicBezTo>
                    <a:pt x="181951" y="0"/>
                    <a:pt x="0" y="188096"/>
                    <a:pt x="0" y="420125"/>
                  </a:cubicBezTo>
                  <a:cubicBezTo>
                    <a:pt x="0" y="652153"/>
                    <a:pt x="181951" y="840249"/>
                    <a:pt x="406400" y="840249"/>
                  </a:cubicBezTo>
                  <a:cubicBezTo>
                    <a:pt x="630849" y="840249"/>
                    <a:pt x="812800" y="652153"/>
                    <a:pt x="812800" y="420125"/>
                  </a:cubicBezTo>
                  <a:cubicBezTo>
                    <a:pt x="812800" y="188096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15290" r="-15290"/>
              </a:stretch>
            </a:blipFill>
            <a:ln w="142875" cap="sq">
              <a:solidFill>
                <a:srgbClr val="FAFAFA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4161041" y="-1973164"/>
            <a:ext cx="5732071" cy="5732071"/>
          </a:xfrm>
          <a:custGeom>
            <a:avLst/>
            <a:gdLst/>
            <a:ahLst/>
            <a:cxnLst/>
            <a:rect l="l" t="t" r="r" b="b"/>
            <a:pathLst>
              <a:path w="5732071" h="5732071">
                <a:moveTo>
                  <a:pt x="0" y="0"/>
                </a:moveTo>
                <a:lnTo>
                  <a:pt x="5732071" y="0"/>
                </a:lnTo>
                <a:lnTo>
                  <a:pt x="5732071" y="5732071"/>
                </a:lnTo>
                <a:lnTo>
                  <a:pt x="0" y="57320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Freeform 12"/>
          <p:cNvSpPr/>
          <p:nvPr/>
        </p:nvSpPr>
        <p:spPr>
          <a:xfrm>
            <a:off x="8265215" y="8550212"/>
            <a:ext cx="5065211" cy="5065211"/>
          </a:xfrm>
          <a:custGeom>
            <a:avLst/>
            <a:gdLst/>
            <a:ahLst/>
            <a:cxnLst/>
            <a:rect l="l" t="t" r="r" b="b"/>
            <a:pathLst>
              <a:path w="5065211" h="5065211">
                <a:moveTo>
                  <a:pt x="0" y="0"/>
                </a:moveTo>
                <a:lnTo>
                  <a:pt x="5065211" y="0"/>
                </a:lnTo>
                <a:lnTo>
                  <a:pt x="5065211" y="5065211"/>
                </a:lnTo>
                <a:lnTo>
                  <a:pt x="0" y="5065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13" name="Group 13"/>
          <p:cNvGrpSpPr/>
          <p:nvPr/>
        </p:nvGrpSpPr>
        <p:grpSpPr>
          <a:xfrm>
            <a:off x="9617499" y="1315706"/>
            <a:ext cx="6216978" cy="2443201"/>
            <a:chOff x="0" y="0"/>
            <a:chExt cx="1637393" cy="64347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37393" cy="643477"/>
            </a:xfrm>
            <a:custGeom>
              <a:avLst/>
              <a:gdLst/>
              <a:ahLst/>
              <a:cxnLst/>
              <a:rect l="l" t="t" r="r" b="b"/>
              <a:pathLst>
                <a:path w="1637393" h="643477">
                  <a:moveTo>
                    <a:pt x="0" y="0"/>
                  </a:moveTo>
                  <a:lnTo>
                    <a:pt x="1637393" y="0"/>
                  </a:lnTo>
                  <a:lnTo>
                    <a:pt x="1637393" y="643477"/>
                  </a:lnTo>
                  <a:lnTo>
                    <a:pt x="0" y="643477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19050"/>
              <a:ext cx="1637393" cy="6244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140869" y="1705849"/>
            <a:ext cx="3383987" cy="1152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32"/>
              </a:lnSpc>
            </a:pPr>
            <a:r>
              <a:rPr lang="en-US" sz="9800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RISK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140869" y="2896856"/>
            <a:ext cx="5486082" cy="53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63"/>
              </a:lnSpc>
            </a:pPr>
            <a:r>
              <a:rPr lang="en-US" sz="3763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of Non - Compliance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412203" y="5043364"/>
            <a:ext cx="6225305" cy="918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52"/>
              </a:lnSpc>
            </a:pPr>
            <a:r>
              <a:rPr lang="en-US" sz="7800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THE BRAND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798969" y="6228679"/>
            <a:ext cx="893126" cy="918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52"/>
              </a:lnSpc>
            </a:pPr>
            <a:r>
              <a:rPr lang="en-US" sz="7800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&amp;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412203" y="7318744"/>
            <a:ext cx="5666658" cy="1961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6"/>
              </a:lnSpc>
            </a:pPr>
            <a:r>
              <a:rPr lang="en-US" sz="7800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BUSINESS COST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FCAC25-8310-7428-1259-D26598186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FB1C5D1-FFBF-2B9F-F95F-58297A1CABD2}"/>
              </a:ext>
            </a:extLst>
          </p:cNvPr>
          <p:cNvGrpSpPr/>
          <p:nvPr/>
        </p:nvGrpSpPr>
        <p:grpSpPr>
          <a:xfrm>
            <a:off x="3078850" y="0"/>
            <a:ext cx="12683523" cy="10051285"/>
            <a:chOff x="0" y="0"/>
            <a:chExt cx="1025657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83C101F-3D75-4CE5-BA4D-8DC4AF7787F7}"/>
                </a:ext>
              </a:extLst>
            </p:cNvPr>
            <p:cNvSpPr/>
            <p:nvPr/>
          </p:nvSpPr>
          <p:spPr>
            <a:xfrm>
              <a:off x="0" y="0"/>
              <a:ext cx="1025657" cy="812800"/>
            </a:xfrm>
            <a:custGeom>
              <a:avLst/>
              <a:gdLst/>
              <a:ahLst/>
              <a:cxnLst/>
              <a:rect l="l" t="t" r="r" b="b"/>
              <a:pathLst>
                <a:path w="1025657" h="812800">
                  <a:moveTo>
                    <a:pt x="0" y="0"/>
                  </a:moveTo>
                  <a:lnTo>
                    <a:pt x="1025657" y="0"/>
                  </a:lnTo>
                  <a:lnTo>
                    <a:pt x="102565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834DE48-A8F3-2544-0600-85EA5C353012}"/>
                </a:ext>
              </a:extLst>
            </p:cNvPr>
            <p:cNvSpPr txBox="1"/>
            <p:nvPr/>
          </p:nvSpPr>
          <p:spPr>
            <a:xfrm>
              <a:off x="0" y="19050"/>
              <a:ext cx="1025657" cy="79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F25F43AF-B6D5-B79E-E9D7-D58C41934650}"/>
              </a:ext>
            </a:extLst>
          </p:cNvPr>
          <p:cNvGrpSpPr/>
          <p:nvPr/>
        </p:nvGrpSpPr>
        <p:grpSpPr>
          <a:xfrm>
            <a:off x="2679110" y="235715"/>
            <a:ext cx="12683523" cy="10051285"/>
            <a:chOff x="0" y="0"/>
            <a:chExt cx="1025657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C7C98FF-DB72-E3B2-214D-CF5A2CD3208C}"/>
                </a:ext>
              </a:extLst>
            </p:cNvPr>
            <p:cNvSpPr/>
            <p:nvPr/>
          </p:nvSpPr>
          <p:spPr>
            <a:xfrm>
              <a:off x="0" y="0"/>
              <a:ext cx="1025657" cy="812800"/>
            </a:xfrm>
            <a:custGeom>
              <a:avLst/>
              <a:gdLst/>
              <a:ahLst/>
              <a:cxnLst/>
              <a:rect l="l" t="t" r="r" b="b"/>
              <a:pathLst>
                <a:path w="1025657" h="812800">
                  <a:moveTo>
                    <a:pt x="0" y="0"/>
                  </a:moveTo>
                  <a:lnTo>
                    <a:pt x="1025657" y="0"/>
                  </a:lnTo>
                  <a:lnTo>
                    <a:pt x="102565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B267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5DA4B61-15EC-5BFF-A0FB-2A108B59FFCF}"/>
                </a:ext>
              </a:extLst>
            </p:cNvPr>
            <p:cNvSpPr txBox="1"/>
            <p:nvPr/>
          </p:nvSpPr>
          <p:spPr>
            <a:xfrm>
              <a:off x="0" y="19050"/>
              <a:ext cx="1025657" cy="79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624F8EE8-FCEB-C85E-662F-C9223F558351}"/>
              </a:ext>
            </a:extLst>
          </p:cNvPr>
          <p:cNvSpPr/>
          <p:nvPr/>
        </p:nvSpPr>
        <p:spPr>
          <a:xfrm>
            <a:off x="4219473" y="978380"/>
            <a:ext cx="1379102" cy="1404641"/>
          </a:xfrm>
          <a:custGeom>
            <a:avLst/>
            <a:gdLst/>
            <a:ahLst/>
            <a:cxnLst/>
            <a:rect l="l" t="t" r="r" b="b"/>
            <a:pathLst>
              <a:path w="1379102" h="1404641">
                <a:moveTo>
                  <a:pt x="0" y="0"/>
                </a:moveTo>
                <a:lnTo>
                  <a:pt x="1379102" y="0"/>
                </a:lnTo>
                <a:lnTo>
                  <a:pt x="1379102" y="1404641"/>
                </a:lnTo>
                <a:lnTo>
                  <a:pt x="0" y="14046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2EAC8B4F-B1BB-A23D-99D2-F5DBA16B8E54}"/>
              </a:ext>
            </a:extLst>
          </p:cNvPr>
          <p:cNvSpPr/>
          <p:nvPr/>
        </p:nvSpPr>
        <p:spPr>
          <a:xfrm>
            <a:off x="4219473" y="3106620"/>
            <a:ext cx="10200858" cy="0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07A99AA-6339-D475-C329-BA057442F23D}"/>
              </a:ext>
            </a:extLst>
          </p:cNvPr>
          <p:cNvSpPr txBox="1"/>
          <p:nvPr/>
        </p:nvSpPr>
        <p:spPr>
          <a:xfrm>
            <a:off x="6534292" y="816455"/>
            <a:ext cx="8477108" cy="1392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405"/>
              </a:lnSpc>
            </a:pPr>
            <a:r>
              <a:rPr lang="en-US" sz="814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Legal Penalties</a:t>
            </a: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211606B5-2711-3B7A-5C4D-9A9865FBE959}"/>
              </a:ext>
            </a:extLst>
          </p:cNvPr>
          <p:cNvSpPr/>
          <p:nvPr/>
        </p:nvSpPr>
        <p:spPr>
          <a:xfrm>
            <a:off x="16032659" y="1307319"/>
            <a:ext cx="5471807" cy="5471807"/>
          </a:xfrm>
          <a:custGeom>
            <a:avLst/>
            <a:gdLst/>
            <a:ahLst/>
            <a:cxnLst/>
            <a:rect l="l" t="t" r="r" b="b"/>
            <a:pathLst>
              <a:path w="5471807" h="5471807">
                <a:moveTo>
                  <a:pt x="0" y="0"/>
                </a:moveTo>
                <a:lnTo>
                  <a:pt x="5471807" y="0"/>
                </a:lnTo>
                <a:lnTo>
                  <a:pt x="5471807" y="5471807"/>
                </a:lnTo>
                <a:lnTo>
                  <a:pt x="0" y="54718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D84D807D-DCA6-7463-76E4-E7D927A4F206}"/>
              </a:ext>
            </a:extLst>
          </p:cNvPr>
          <p:cNvSpPr/>
          <p:nvPr/>
        </p:nvSpPr>
        <p:spPr>
          <a:xfrm>
            <a:off x="1552804" y="6650627"/>
            <a:ext cx="3052091" cy="3052091"/>
          </a:xfrm>
          <a:custGeom>
            <a:avLst/>
            <a:gdLst/>
            <a:ahLst/>
            <a:cxnLst/>
            <a:rect l="l" t="t" r="r" b="b"/>
            <a:pathLst>
              <a:path w="3052091" h="3052091">
                <a:moveTo>
                  <a:pt x="0" y="0"/>
                </a:moveTo>
                <a:lnTo>
                  <a:pt x="3052091" y="0"/>
                </a:lnTo>
                <a:lnTo>
                  <a:pt x="3052091" y="3052091"/>
                </a:lnTo>
                <a:lnTo>
                  <a:pt x="0" y="30520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761D49DC-07D9-BFE0-BA0F-2876B584A25C}"/>
              </a:ext>
            </a:extLst>
          </p:cNvPr>
          <p:cNvSpPr/>
          <p:nvPr/>
        </p:nvSpPr>
        <p:spPr>
          <a:xfrm>
            <a:off x="4211955" y="138552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47E3EF25-DC6F-C29B-784E-033CEFA22878}"/>
              </a:ext>
            </a:extLst>
          </p:cNvPr>
          <p:cNvSpPr txBox="1"/>
          <p:nvPr/>
        </p:nvSpPr>
        <p:spPr>
          <a:xfrm>
            <a:off x="3729899" y="3923600"/>
            <a:ext cx="10620044" cy="3160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6639" lvl="1" algn="ctr">
              <a:lnSpc>
                <a:spcPts val="8386"/>
              </a:lnSpc>
            </a:pPr>
            <a:r>
              <a:rPr lang="en-US" sz="599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Under Company Act, 2013</a:t>
            </a:r>
          </a:p>
          <a:p>
            <a:pPr marL="646639" lvl="1" algn="ctr">
              <a:lnSpc>
                <a:spcPts val="8386"/>
              </a:lnSpc>
            </a:pPr>
            <a:r>
              <a:rPr lang="en-US" sz="599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&amp; </a:t>
            </a:r>
          </a:p>
          <a:p>
            <a:pPr marL="646639" lvl="1" algn="ctr">
              <a:lnSpc>
                <a:spcPts val="8386"/>
              </a:lnSpc>
            </a:pPr>
            <a:r>
              <a:rPr lang="en-US" sz="599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POSH Act, 2013</a:t>
            </a:r>
          </a:p>
        </p:txBody>
      </p:sp>
    </p:spTree>
    <p:extLst>
      <p:ext uri="{BB962C8B-B14F-4D97-AF65-F5344CB8AC3E}">
        <p14:creationId xmlns:p14="http://schemas.microsoft.com/office/powerpoint/2010/main" val="380510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78850" y="0"/>
            <a:ext cx="12683523" cy="10051285"/>
            <a:chOff x="0" y="0"/>
            <a:chExt cx="1025657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5657" cy="812800"/>
            </a:xfrm>
            <a:custGeom>
              <a:avLst/>
              <a:gdLst/>
              <a:ahLst/>
              <a:cxnLst/>
              <a:rect l="l" t="t" r="r" b="b"/>
              <a:pathLst>
                <a:path w="1025657" h="812800">
                  <a:moveTo>
                    <a:pt x="0" y="0"/>
                  </a:moveTo>
                  <a:lnTo>
                    <a:pt x="1025657" y="0"/>
                  </a:lnTo>
                  <a:lnTo>
                    <a:pt x="102565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9050"/>
              <a:ext cx="1025657" cy="79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679110" y="235715"/>
            <a:ext cx="12683523" cy="10051285"/>
            <a:chOff x="0" y="0"/>
            <a:chExt cx="1025657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5657" cy="812800"/>
            </a:xfrm>
            <a:custGeom>
              <a:avLst/>
              <a:gdLst/>
              <a:ahLst/>
              <a:cxnLst/>
              <a:rect l="l" t="t" r="r" b="b"/>
              <a:pathLst>
                <a:path w="1025657" h="812800">
                  <a:moveTo>
                    <a:pt x="0" y="0"/>
                  </a:moveTo>
                  <a:lnTo>
                    <a:pt x="1025657" y="0"/>
                  </a:lnTo>
                  <a:lnTo>
                    <a:pt x="102565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B267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1025657" cy="79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4219473" y="978380"/>
            <a:ext cx="1379102" cy="1404641"/>
          </a:xfrm>
          <a:custGeom>
            <a:avLst/>
            <a:gdLst/>
            <a:ahLst/>
            <a:cxnLst/>
            <a:rect l="l" t="t" r="r" b="b"/>
            <a:pathLst>
              <a:path w="1379102" h="1404641">
                <a:moveTo>
                  <a:pt x="0" y="0"/>
                </a:moveTo>
                <a:lnTo>
                  <a:pt x="1379102" y="0"/>
                </a:lnTo>
                <a:lnTo>
                  <a:pt x="1379102" y="1404641"/>
                </a:lnTo>
                <a:lnTo>
                  <a:pt x="0" y="14046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AutoShape 9"/>
          <p:cNvSpPr/>
          <p:nvPr/>
        </p:nvSpPr>
        <p:spPr>
          <a:xfrm>
            <a:off x="4219473" y="3106620"/>
            <a:ext cx="10200858" cy="0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Box 10"/>
          <p:cNvSpPr txBox="1"/>
          <p:nvPr/>
        </p:nvSpPr>
        <p:spPr>
          <a:xfrm>
            <a:off x="6381524" y="964589"/>
            <a:ext cx="8477108" cy="1392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405"/>
              </a:lnSpc>
            </a:pPr>
            <a:r>
              <a:rPr lang="en-US" sz="814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POSH Act, 2013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219473" y="4066347"/>
            <a:ext cx="10620044" cy="4237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93278" lvl="1" indent="-646639" algn="l">
              <a:lnSpc>
                <a:spcPts val="8386"/>
              </a:lnSpc>
              <a:buFont typeface="Arial"/>
              <a:buChar char="•"/>
            </a:pPr>
            <a:r>
              <a:rPr lang="en-US" sz="599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Rs. 50,000/- Fine, </a:t>
            </a:r>
          </a:p>
          <a:p>
            <a:pPr marL="1293278" lvl="1" indent="-646639" algn="l">
              <a:lnSpc>
                <a:spcPts val="8386"/>
              </a:lnSpc>
              <a:buFont typeface="Arial"/>
              <a:buChar char="•"/>
            </a:pPr>
            <a:r>
              <a:rPr lang="en-US" sz="599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Business License Suspension </a:t>
            </a:r>
          </a:p>
          <a:p>
            <a:pPr marL="1293278" lvl="1" indent="-646639" algn="l">
              <a:lnSpc>
                <a:spcPts val="8386"/>
              </a:lnSpc>
              <a:buFont typeface="Arial"/>
              <a:buChar char="•"/>
            </a:pPr>
            <a:r>
              <a:rPr lang="en-US" sz="599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Cancellation on repeat</a:t>
            </a:r>
          </a:p>
        </p:txBody>
      </p:sp>
      <p:sp>
        <p:nvSpPr>
          <p:cNvPr id="12" name="Freeform 12"/>
          <p:cNvSpPr/>
          <p:nvPr/>
        </p:nvSpPr>
        <p:spPr>
          <a:xfrm>
            <a:off x="16032659" y="1307319"/>
            <a:ext cx="5471807" cy="5471807"/>
          </a:xfrm>
          <a:custGeom>
            <a:avLst/>
            <a:gdLst/>
            <a:ahLst/>
            <a:cxnLst/>
            <a:rect l="l" t="t" r="r" b="b"/>
            <a:pathLst>
              <a:path w="5471807" h="5471807">
                <a:moveTo>
                  <a:pt x="0" y="0"/>
                </a:moveTo>
                <a:lnTo>
                  <a:pt x="5471807" y="0"/>
                </a:lnTo>
                <a:lnTo>
                  <a:pt x="5471807" y="5471807"/>
                </a:lnTo>
                <a:lnTo>
                  <a:pt x="0" y="54718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Freeform 13"/>
          <p:cNvSpPr/>
          <p:nvPr/>
        </p:nvSpPr>
        <p:spPr>
          <a:xfrm>
            <a:off x="1552804" y="6650627"/>
            <a:ext cx="3052091" cy="3052091"/>
          </a:xfrm>
          <a:custGeom>
            <a:avLst/>
            <a:gdLst/>
            <a:ahLst/>
            <a:cxnLst/>
            <a:rect l="l" t="t" r="r" b="b"/>
            <a:pathLst>
              <a:path w="3052091" h="3052091">
                <a:moveTo>
                  <a:pt x="0" y="0"/>
                </a:moveTo>
                <a:lnTo>
                  <a:pt x="3052091" y="0"/>
                </a:lnTo>
                <a:lnTo>
                  <a:pt x="3052091" y="3052091"/>
                </a:lnTo>
                <a:lnTo>
                  <a:pt x="0" y="30520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CC2EE932-EA8C-41D0-3FBE-DBE48B292563}"/>
              </a:ext>
            </a:extLst>
          </p:cNvPr>
          <p:cNvSpPr/>
          <p:nvPr/>
        </p:nvSpPr>
        <p:spPr>
          <a:xfrm>
            <a:off x="12268200" y="235577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02108" y="0"/>
            <a:ext cx="12683523" cy="10051285"/>
            <a:chOff x="0" y="0"/>
            <a:chExt cx="1025657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5657" cy="812800"/>
            </a:xfrm>
            <a:custGeom>
              <a:avLst/>
              <a:gdLst/>
              <a:ahLst/>
              <a:cxnLst/>
              <a:rect l="l" t="t" r="r" b="b"/>
              <a:pathLst>
                <a:path w="1025657" h="812800">
                  <a:moveTo>
                    <a:pt x="0" y="0"/>
                  </a:moveTo>
                  <a:lnTo>
                    <a:pt x="1025657" y="0"/>
                  </a:lnTo>
                  <a:lnTo>
                    <a:pt x="102565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9050"/>
              <a:ext cx="1025657" cy="79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602368" y="235715"/>
            <a:ext cx="12683523" cy="10051285"/>
            <a:chOff x="0" y="0"/>
            <a:chExt cx="1025657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5657" cy="812800"/>
            </a:xfrm>
            <a:custGeom>
              <a:avLst/>
              <a:gdLst/>
              <a:ahLst/>
              <a:cxnLst/>
              <a:rect l="l" t="t" r="r" b="b"/>
              <a:pathLst>
                <a:path w="1025657" h="812800">
                  <a:moveTo>
                    <a:pt x="0" y="0"/>
                  </a:moveTo>
                  <a:lnTo>
                    <a:pt x="1025657" y="0"/>
                  </a:lnTo>
                  <a:lnTo>
                    <a:pt x="102565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B267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1025657" cy="79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>
            <a:off x="5484774" y="2875655"/>
            <a:ext cx="8858816" cy="0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/>
        </p:nvSpPr>
        <p:spPr>
          <a:xfrm>
            <a:off x="3568416" y="1099575"/>
            <a:ext cx="1526813" cy="1171287"/>
          </a:xfrm>
          <a:custGeom>
            <a:avLst/>
            <a:gdLst/>
            <a:ahLst/>
            <a:cxnLst/>
            <a:rect l="l" t="t" r="r" b="b"/>
            <a:pathLst>
              <a:path w="1526813" h="1171287">
                <a:moveTo>
                  <a:pt x="0" y="0"/>
                </a:moveTo>
                <a:lnTo>
                  <a:pt x="1526814" y="0"/>
                </a:lnTo>
                <a:lnTo>
                  <a:pt x="1526814" y="1171287"/>
                </a:lnTo>
                <a:lnTo>
                  <a:pt x="0" y="1171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TextBox 10"/>
          <p:cNvSpPr txBox="1"/>
          <p:nvPr/>
        </p:nvSpPr>
        <p:spPr>
          <a:xfrm>
            <a:off x="5336812" y="942029"/>
            <a:ext cx="6715771" cy="1392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405"/>
              </a:lnSpc>
            </a:pPr>
            <a:r>
              <a:rPr lang="en-US" sz="814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Audit     Flag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893576" y="6195992"/>
            <a:ext cx="11641469" cy="208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93278" lvl="1" indent="-646639" algn="l">
              <a:lnSpc>
                <a:spcPts val="8386"/>
              </a:lnSpc>
              <a:buFont typeface="Arial"/>
              <a:buChar char="•"/>
            </a:pPr>
            <a:r>
              <a:rPr lang="en-US" sz="599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ESG audits flag</a:t>
            </a:r>
          </a:p>
          <a:p>
            <a:pPr marL="646639" lvl="1" algn="l">
              <a:lnSpc>
                <a:spcPts val="8386"/>
              </a:lnSpc>
            </a:pPr>
            <a:r>
              <a:rPr lang="en-US" sz="599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for POSH non-compliance. </a:t>
            </a:r>
          </a:p>
        </p:txBody>
      </p:sp>
      <p:sp>
        <p:nvSpPr>
          <p:cNvPr id="12" name="Freeform 12"/>
          <p:cNvSpPr/>
          <p:nvPr/>
        </p:nvSpPr>
        <p:spPr>
          <a:xfrm>
            <a:off x="1552804" y="6650627"/>
            <a:ext cx="3052091" cy="3052091"/>
          </a:xfrm>
          <a:custGeom>
            <a:avLst/>
            <a:gdLst/>
            <a:ahLst/>
            <a:cxnLst/>
            <a:rect l="l" t="t" r="r" b="b"/>
            <a:pathLst>
              <a:path w="3052091" h="3052091">
                <a:moveTo>
                  <a:pt x="0" y="0"/>
                </a:moveTo>
                <a:lnTo>
                  <a:pt x="3052091" y="0"/>
                </a:lnTo>
                <a:lnTo>
                  <a:pt x="3052091" y="3052091"/>
                </a:lnTo>
                <a:lnTo>
                  <a:pt x="0" y="30520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Freeform 13"/>
          <p:cNvSpPr/>
          <p:nvPr/>
        </p:nvSpPr>
        <p:spPr>
          <a:xfrm>
            <a:off x="16032659" y="1307319"/>
            <a:ext cx="5471807" cy="5471807"/>
          </a:xfrm>
          <a:custGeom>
            <a:avLst/>
            <a:gdLst/>
            <a:ahLst/>
            <a:cxnLst/>
            <a:rect l="l" t="t" r="r" b="b"/>
            <a:pathLst>
              <a:path w="5471807" h="5471807">
                <a:moveTo>
                  <a:pt x="0" y="0"/>
                </a:moveTo>
                <a:lnTo>
                  <a:pt x="5471807" y="0"/>
                </a:lnTo>
                <a:lnTo>
                  <a:pt x="5471807" y="5471807"/>
                </a:lnTo>
                <a:lnTo>
                  <a:pt x="0" y="54718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97C9557E-A9D7-03AC-891C-839CB1634EFD}"/>
              </a:ext>
            </a:extLst>
          </p:cNvPr>
          <p:cNvSpPr txBox="1"/>
          <p:nvPr/>
        </p:nvSpPr>
        <p:spPr>
          <a:xfrm>
            <a:off x="3893576" y="3791628"/>
            <a:ext cx="11641469" cy="208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93278" lvl="1" indent="-646639" algn="l">
              <a:lnSpc>
                <a:spcPts val="8386"/>
              </a:lnSpc>
              <a:buFont typeface="Arial"/>
              <a:buChar char="•"/>
            </a:pPr>
            <a:r>
              <a:rPr lang="en-US" sz="599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Social Audit</a:t>
            </a:r>
          </a:p>
          <a:p>
            <a:pPr marL="1293278" lvl="1" indent="-646639" algn="l">
              <a:lnSpc>
                <a:spcPts val="8386"/>
              </a:lnSpc>
              <a:buFont typeface="Arial"/>
              <a:buChar char="•"/>
            </a:pPr>
            <a:r>
              <a:rPr lang="en-US" sz="599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Statutory Audit</a:t>
            </a:r>
          </a:p>
        </p:txBody>
      </p:sp>
      <p:pic>
        <p:nvPicPr>
          <p:cNvPr id="17" name="Graphic 16" descr="Flag with solid fill">
            <a:extLst>
              <a:ext uri="{FF2B5EF4-FFF2-40B4-BE49-F238E27FC236}">
                <a16:creationId xmlns:a16="http://schemas.microsoft.com/office/drawing/2014/main" id="{EF1E3776-51D2-D1BA-766C-746169E791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2842" y="1200872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D494E2-9AF0-1397-C30B-2EBC5A02E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FD95255-E038-EAED-BF77-9FA82F8FBE9C}"/>
              </a:ext>
            </a:extLst>
          </p:cNvPr>
          <p:cNvGrpSpPr/>
          <p:nvPr/>
        </p:nvGrpSpPr>
        <p:grpSpPr>
          <a:xfrm>
            <a:off x="3002108" y="0"/>
            <a:ext cx="12683523" cy="10051285"/>
            <a:chOff x="0" y="0"/>
            <a:chExt cx="1025657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2188BCD-55DB-9218-A87B-254CB3B51FAE}"/>
                </a:ext>
              </a:extLst>
            </p:cNvPr>
            <p:cNvSpPr/>
            <p:nvPr/>
          </p:nvSpPr>
          <p:spPr>
            <a:xfrm>
              <a:off x="0" y="0"/>
              <a:ext cx="1025657" cy="812800"/>
            </a:xfrm>
            <a:custGeom>
              <a:avLst/>
              <a:gdLst/>
              <a:ahLst/>
              <a:cxnLst/>
              <a:rect l="l" t="t" r="r" b="b"/>
              <a:pathLst>
                <a:path w="1025657" h="812800">
                  <a:moveTo>
                    <a:pt x="0" y="0"/>
                  </a:moveTo>
                  <a:lnTo>
                    <a:pt x="1025657" y="0"/>
                  </a:lnTo>
                  <a:lnTo>
                    <a:pt x="102565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D1BD982-8954-E2A4-78B8-7CD2CB0CBD71}"/>
                </a:ext>
              </a:extLst>
            </p:cNvPr>
            <p:cNvSpPr txBox="1"/>
            <p:nvPr/>
          </p:nvSpPr>
          <p:spPr>
            <a:xfrm>
              <a:off x="0" y="19050"/>
              <a:ext cx="1025657" cy="79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1891B6E-985F-DD03-8144-F473C8870815}"/>
              </a:ext>
            </a:extLst>
          </p:cNvPr>
          <p:cNvGrpSpPr/>
          <p:nvPr/>
        </p:nvGrpSpPr>
        <p:grpSpPr>
          <a:xfrm>
            <a:off x="2602368" y="235715"/>
            <a:ext cx="12683523" cy="10051285"/>
            <a:chOff x="0" y="0"/>
            <a:chExt cx="1025657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6FFE0A3-4F8D-240B-A986-E237ED17BAC7}"/>
                </a:ext>
              </a:extLst>
            </p:cNvPr>
            <p:cNvSpPr/>
            <p:nvPr/>
          </p:nvSpPr>
          <p:spPr>
            <a:xfrm>
              <a:off x="0" y="0"/>
              <a:ext cx="1025657" cy="812800"/>
            </a:xfrm>
            <a:custGeom>
              <a:avLst/>
              <a:gdLst/>
              <a:ahLst/>
              <a:cxnLst/>
              <a:rect l="l" t="t" r="r" b="b"/>
              <a:pathLst>
                <a:path w="1025657" h="812800">
                  <a:moveTo>
                    <a:pt x="0" y="0"/>
                  </a:moveTo>
                  <a:lnTo>
                    <a:pt x="1025657" y="0"/>
                  </a:lnTo>
                  <a:lnTo>
                    <a:pt x="102565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B267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9283E68-1DBC-9540-50A8-DB099AC24846}"/>
                </a:ext>
              </a:extLst>
            </p:cNvPr>
            <p:cNvSpPr txBox="1"/>
            <p:nvPr/>
          </p:nvSpPr>
          <p:spPr>
            <a:xfrm>
              <a:off x="0" y="19050"/>
              <a:ext cx="1025657" cy="79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8" name="AutoShape 8">
            <a:extLst>
              <a:ext uri="{FF2B5EF4-FFF2-40B4-BE49-F238E27FC236}">
                <a16:creationId xmlns:a16="http://schemas.microsoft.com/office/drawing/2014/main" id="{4F8A9493-7A1C-005B-DF39-DF3CC83408C0}"/>
              </a:ext>
            </a:extLst>
          </p:cNvPr>
          <p:cNvSpPr/>
          <p:nvPr/>
        </p:nvSpPr>
        <p:spPr>
          <a:xfrm>
            <a:off x="5484774" y="2875655"/>
            <a:ext cx="8858816" cy="0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48D66D6F-1435-77DC-5EF3-2CAB11D9F50A}"/>
              </a:ext>
            </a:extLst>
          </p:cNvPr>
          <p:cNvSpPr/>
          <p:nvPr/>
        </p:nvSpPr>
        <p:spPr>
          <a:xfrm>
            <a:off x="3379325" y="2438357"/>
            <a:ext cx="1526813" cy="1171287"/>
          </a:xfrm>
          <a:custGeom>
            <a:avLst/>
            <a:gdLst/>
            <a:ahLst/>
            <a:cxnLst/>
            <a:rect l="l" t="t" r="r" b="b"/>
            <a:pathLst>
              <a:path w="1526813" h="1171287">
                <a:moveTo>
                  <a:pt x="0" y="0"/>
                </a:moveTo>
                <a:lnTo>
                  <a:pt x="1526814" y="0"/>
                </a:lnTo>
                <a:lnTo>
                  <a:pt x="1526814" y="1171287"/>
                </a:lnTo>
                <a:lnTo>
                  <a:pt x="0" y="1171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2A05CF45-BF12-B4B8-2B24-5CC57EFAF8AF}"/>
              </a:ext>
            </a:extLst>
          </p:cNvPr>
          <p:cNvSpPr txBox="1"/>
          <p:nvPr/>
        </p:nvSpPr>
        <p:spPr>
          <a:xfrm>
            <a:off x="4142732" y="878051"/>
            <a:ext cx="11143159" cy="1392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405"/>
              </a:lnSpc>
            </a:pPr>
            <a:r>
              <a:rPr lang="en-US" sz="814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Investor &amp; Client Risk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7FFC27B6-6CC4-FE6D-ACBE-6C5C05DD1D2E}"/>
              </a:ext>
            </a:extLst>
          </p:cNvPr>
          <p:cNvSpPr txBox="1"/>
          <p:nvPr/>
        </p:nvSpPr>
        <p:spPr>
          <a:xfrm>
            <a:off x="3682514" y="3672363"/>
            <a:ext cx="11641469" cy="4237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93278" lvl="1" indent="-646639" algn="l">
              <a:lnSpc>
                <a:spcPts val="8386"/>
              </a:lnSpc>
              <a:buFont typeface="Arial"/>
              <a:buChar char="•"/>
            </a:pPr>
            <a:r>
              <a:rPr lang="en-US" sz="599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Institutional investors, global clients, tender committees now demand compliance certificates</a:t>
            </a: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53EF1A91-50E3-CA0D-1BE7-C43557784413}"/>
              </a:ext>
            </a:extLst>
          </p:cNvPr>
          <p:cNvSpPr/>
          <p:nvPr/>
        </p:nvSpPr>
        <p:spPr>
          <a:xfrm>
            <a:off x="1552804" y="6650627"/>
            <a:ext cx="3052091" cy="3052091"/>
          </a:xfrm>
          <a:custGeom>
            <a:avLst/>
            <a:gdLst/>
            <a:ahLst/>
            <a:cxnLst/>
            <a:rect l="l" t="t" r="r" b="b"/>
            <a:pathLst>
              <a:path w="3052091" h="3052091">
                <a:moveTo>
                  <a:pt x="0" y="0"/>
                </a:moveTo>
                <a:lnTo>
                  <a:pt x="3052091" y="0"/>
                </a:lnTo>
                <a:lnTo>
                  <a:pt x="3052091" y="3052091"/>
                </a:lnTo>
                <a:lnTo>
                  <a:pt x="0" y="30520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E867F65-B0F5-A82B-9B86-FC557E2CD87B}"/>
              </a:ext>
            </a:extLst>
          </p:cNvPr>
          <p:cNvSpPr/>
          <p:nvPr/>
        </p:nvSpPr>
        <p:spPr>
          <a:xfrm>
            <a:off x="16032659" y="1307319"/>
            <a:ext cx="5471807" cy="5471807"/>
          </a:xfrm>
          <a:custGeom>
            <a:avLst/>
            <a:gdLst/>
            <a:ahLst/>
            <a:cxnLst/>
            <a:rect l="l" t="t" r="r" b="b"/>
            <a:pathLst>
              <a:path w="5471807" h="5471807">
                <a:moveTo>
                  <a:pt x="0" y="0"/>
                </a:moveTo>
                <a:lnTo>
                  <a:pt x="5471807" y="0"/>
                </a:lnTo>
                <a:lnTo>
                  <a:pt x="5471807" y="5471807"/>
                </a:lnTo>
                <a:lnTo>
                  <a:pt x="0" y="54718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1402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173435" y="138955"/>
            <a:ext cx="12512197" cy="9915514"/>
            <a:chOff x="0" y="0"/>
            <a:chExt cx="1025657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5657" cy="812800"/>
            </a:xfrm>
            <a:custGeom>
              <a:avLst/>
              <a:gdLst/>
              <a:ahLst/>
              <a:cxnLst/>
              <a:rect l="l" t="t" r="r" b="b"/>
              <a:pathLst>
                <a:path w="1025657" h="812800">
                  <a:moveTo>
                    <a:pt x="0" y="0"/>
                  </a:moveTo>
                  <a:lnTo>
                    <a:pt x="1025657" y="0"/>
                  </a:lnTo>
                  <a:lnTo>
                    <a:pt x="102565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9050"/>
              <a:ext cx="1025657" cy="79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779095" y="371486"/>
            <a:ext cx="12512197" cy="9915514"/>
            <a:chOff x="0" y="0"/>
            <a:chExt cx="1025657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5657" cy="812800"/>
            </a:xfrm>
            <a:custGeom>
              <a:avLst/>
              <a:gdLst/>
              <a:ahLst/>
              <a:cxnLst/>
              <a:rect l="l" t="t" r="r" b="b"/>
              <a:pathLst>
                <a:path w="1025657" h="812800">
                  <a:moveTo>
                    <a:pt x="0" y="0"/>
                  </a:moveTo>
                  <a:lnTo>
                    <a:pt x="1025657" y="0"/>
                  </a:lnTo>
                  <a:lnTo>
                    <a:pt x="102565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B267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1025657" cy="79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329194" y="1012483"/>
            <a:ext cx="10058383" cy="1366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1"/>
              </a:lnSpc>
            </a:pPr>
            <a:r>
              <a:rPr lang="en-US" sz="803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Real Cost Examples</a:t>
            </a:r>
          </a:p>
        </p:txBody>
      </p:sp>
      <p:sp>
        <p:nvSpPr>
          <p:cNvPr id="9" name="AutoShape 9"/>
          <p:cNvSpPr/>
          <p:nvPr/>
        </p:nvSpPr>
        <p:spPr>
          <a:xfrm>
            <a:off x="5648425" y="2863196"/>
            <a:ext cx="8739153" cy="0"/>
          </a:xfrm>
          <a:prstGeom prst="line">
            <a:avLst/>
          </a:prstGeom>
          <a:ln w="1047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Box 10"/>
          <p:cNvSpPr txBox="1"/>
          <p:nvPr/>
        </p:nvSpPr>
        <p:spPr>
          <a:xfrm>
            <a:off x="2976265" y="3422586"/>
            <a:ext cx="12019271" cy="6315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75808" lvl="1" indent="-637904" algn="l">
              <a:lnSpc>
                <a:spcPts val="8272"/>
              </a:lnSpc>
              <a:buFont typeface="Arial"/>
              <a:buChar char="•"/>
            </a:pPr>
            <a:r>
              <a:rPr lang="en-US" sz="5909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TCS, Infosys, Wipro, Bajaj Finance – all faced media scrutiny on POSH failures. </a:t>
            </a:r>
          </a:p>
          <a:p>
            <a:pPr marL="1275808" lvl="1" indent="-637904" algn="l">
              <a:lnSpc>
                <a:spcPts val="8272"/>
              </a:lnSpc>
              <a:buFont typeface="Arial"/>
              <a:buChar char="•"/>
            </a:pPr>
            <a:r>
              <a:rPr lang="en-US" sz="5909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Each incident cost millions in PR, legal fees &amp; market cap</a:t>
            </a:r>
          </a:p>
          <a:p>
            <a:pPr algn="l">
              <a:lnSpc>
                <a:spcPts val="8272"/>
              </a:lnSpc>
            </a:pPr>
            <a:endParaRPr lang="en-US" sz="5909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552804" y="6650627"/>
            <a:ext cx="3052091" cy="3052091"/>
          </a:xfrm>
          <a:custGeom>
            <a:avLst/>
            <a:gdLst/>
            <a:ahLst/>
            <a:cxnLst/>
            <a:rect l="l" t="t" r="r" b="b"/>
            <a:pathLst>
              <a:path w="3052091" h="3052091">
                <a:moveTo>
                  <a:pt x="0" y="0"/>
                </a:moveTo>
                <a:lnTo>
                  <a:pt x="3052091" y="0"/>
                </a:lnTo>
                <a:lnTo>
                  <a:pt x="3052091" y="3052091"/>
                </a:lnTo>
                <a:lnTo>
                  <a:pt x="0" y="30520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Freeform 12"/>
          <p:cNvSpPr/>
          <p:nvPr/>
        </p:nvSpPr>
        <p:spPr>
          <a:xfrm>
            <a:off x="16032659" y="1307319"/>
            <a:ext cx="5471807" cy="5471807"/>
          </a:xfrm>
          <a:custGeom>
            <a:avLst/>
            <a:gdLst/>
            <a:ahLst/>
            <a:cxnLst/>
            <a:rect l="l" t="t" r="r" b="b"/>
            <a:pathLst>
              <a:path w="5471807" h="5471807">
                <a:moveTo>
                  <a:pt x="0" y="0"/>
                </a:moveTo>
                <a:lnTo>
                  <a:pt x="5471807" y="0"/>
                </a:lnTo>
                <a:lnTo>
                  <a:pt x="5471807" y="5471807"/>
                </a:lnTo>
                <a:lnTo>
                  <a:pt x="0" y="54718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67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0DDCCF-F6D2-7FEF-5A4E-387A52077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2C5CDF8-D1F2-AC3C-75AF-C113AD78264F}"/>
              </a:ext>
            </a:extLst>
          </p:cNvPr>
          <p:cNvGrpSpPr/>
          <p:nvPr/>
        </p:nvGrpSpPr>
        <p:grpSpPr>
          <a:xfrm>
            <a:off x="0" y="5448300"/>
            <a:ext cx="18317810" cy="4898189"/>
            <a:chOff x="0" y="0"/>
            <a:chExt cx="5488996" cy="204268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9322B24-54BA-2BCB-5D07-D5FFB4C87312}"/>
                </a:ext>
              </a:extLst>
            </p:cNvPr>
            <p:cNvSpPr/>
            <p:nvPr/>
          </p:nvSpPr>
          <p:spPr>
            <a:xfrm>
              <a:off x="0" y="0"/>
              <a:ext cx="5488996" cy="2042682"/>
            </a:xfrm>
            <a:custGeom>
              <a:avLst/>
              <a:gdLst/>
              <a:ahLst/>
              <a:cxnLst/>
              <a:rect l="l" t="t" r="r" b="b"/>
              <a:pathLst>
                <a:path w="5488996" h="2042682">
                  <a:moveTo>
                    <a:pt x="20236" y="0"/>
                  </a:moveTo>
                  <a:lnTo>
                    <a:pt x="5468760" y="0"/>
                  </a:lnTo>
                  <a:cubicBezTo>
                    <a:pt x="5474127" y="0"/>
                    <a:pt x="5479274" y="2132"/>
                    <a:pt x="5483069" y="5927"/>
                  </a:cubicBezTo>
                  <a:cubicBezTo>
                    <a:pt x="5486864" y="9722"/>
                    <a:pt x="5488996" y="14869"/>
                    <a:pt x="5488996" y="20236"/>
                  </a:cubicBezTo>
                  <a:lnTo>
                    <a:pt x="5488996" y="2022446"/>
                  </a:lnTo>
                  <a:cubicBezTo>
                    <a:pt x="5488996" y="2033622"/>
                    <a:pt x="5479936" y="2042682"/>
                    <a:pt x="5468760" y="2042682"/>
                  </a:cubicBezTo>
                  <a:lnTo>
                    <a:pt x="20236" y="2042682"/>
                  </a:lnTo>
                  <a:cubicBezTo>
                    <a:pt x="9060" y="2042682"/>
                    <a:pt x="0" y="2033622"/>
                    <a:pt x="0" y="2022446"/>
                  </a:cubicBezTo>
                  <a:lnTo>
                    <a:pt x="0" y="20236"/>
                  </a:lnTo>
                  <a:cubicBezTo>
                    <a:pt x="0" y="9060"/>
                    <a:pt x="9060" y="0"/>
                    <a:pt x="20236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72F55B1-72EA-9E4E-C259-612A3EF2B8A7}"/>
                </a:ext>
              </a:extLst>
            </p:cNvPr>
            <p:cNvSpPr txBox="1"/>
            <p:nvPr/>
          </p:nvSpPr>
          <p:spPr>
            <a:xfrm>
              <a:off x="0" y="-57150"/>
              <a:ext cx="5488996" cy="2099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ABE8612E-7A7A-3415-1907-9DECD8FEB707}"/>
              </a:ext>
            </a:extLst>
          </p:cNvPr>
          <p:cNvGrpSpPr/>
          <p:nvPr/>
        </p:nvGrpSpPr>
        <p:grpSpPr>
          <a:xfrm>
            <a:off x="749107" y="4643060"/>
            <a:ext cx="5279198" cy="213709"/>
            <a:chOff x="0" y="0"/>
            <a:chExt cx="812800" cy="812800"/>
          </a:xfrm>
          <a:solidFill>
            <a:srgbClr val="FFC000"/>
          </a:solidFill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67D87BC-85AB-C20A-2348-FC3E55352A6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CA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AF2C2F28-0BC1-0381-AB71-86B255FFD7F4}"/>
                </a:ext>
              </a:extLst>
            </p:cNvPr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7D5F6A12-9BD7-802B-C6B8-3DA0298D3D3C}"/>
              </a:ext>
            </a:extLst>
          </p:cNvPr>
          <p:cNvSpPr txBox="1"/>
          <p:nvPr/>
        </p:nvSpPr>
        <p:spPr>
          <a:xfrm>
            <a:off x="1764267" y="4320717"/>
            <a:ext cx="145676" cy="37025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366"/>
              </a:lnSpc>
            </a:pPr>
            <a:endParaRPr dirty="0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E8E56650-6E61-7C8D-B2A8-0B05F3489060}"/>
              </a:ext>
            </a:extLst>
          </p:cNvPr>
          <p:cNvSpPr/>
          <p:nvPr/>
        </p:nvSpPr>
        <p:spPr>
          <a:xfrm>
            <a:off x="9477375" y="8466395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1" y="0"/>
                </a:lnTo>
                <a:lnTo>
                  <a:pt x="991851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043C30B0-B4E7-4CCB-E3B1-921082CC7227}"/>
              </a:ext>
            </a:extLst>
          </p:cNvPr>
          <p:cNvGrpSpPr/>
          <p:nvPr/>
        </p:nvGrpSpPr>
        <p:grpSpPr>
          <a:xfrm>
            <a:off x="3073075" y="6332751"/>
            <a:ext cx="388468" cy="388468"/>
            <a:chOff x="0" y="0"/>
            <a:chExt cx="406400" cy="406400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A72D230E-9CC6-380D-0405-3B97FAB9A035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06B3F962-673C-A6C9-103D-4A86EC07257C}"/>
                </a:ext>
              </a:extLst>
            </p:cNvPr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32" name="TextBox 32">
            <a:extLst>
              <a:ext uri="{FF2B5EF4-FFF2-40B4-BE49-F238E27FC236}">
                <a16:creationId xmlns:a16="http://schemas.microsoft.com/office/drawing/2014/main" id="{A81C0D58-9C91-4B44-2622-1E581688144C}"/>
              </a:ext>
            </a:extLst>
          </p:cNvPr>
          <p:cNvSpPr txBox="1"/>
          <p:nvPr/>
        </p:nvSpPr>
        <p:spPr>
          <a:xfrm>
            <a:off x="730294" y="1863608"/>
            <a:ext cx="10219259" cy="2708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800" b="1" dirty="0">
                <a:solidFill>
                  <a:srgbClr val="FFFFFF"/>
                </a:solidFill>
              </a:rPr>
              <a:t>Don't Wait for a</a:t>
            </a:r>
            <a:endParaRPr lang="en-US" sz="8800" dirty="0"/>
          </a:p>
          <a:p>
            <a:r>
              <a:rPr lang="en-US" sz="8800" b="1" dirty="0">
                <a:solidFill>
                  <a:srgbClr val="FFFFFF"/>
                </a:solidFill>
              </a:rPr>
              <a:t>Complaint to Happen</a:t>
            </a:r>
            <a:endParaRPr lang="en-US" sz="8800" dirty="0"/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E1566E3D-F036-1FC8-053D-243F899E28D9}"/>
              </a:ext>
            </a:extLst>
          </p:cNvPr>
          <p:cNvSpPr txBox="1"/>
          <p:nvPr/>
        </p:nvSpPr>
        <p:spPr>
          <a:xfrm>
            <a:off x="3743016" y="6223935"/>
            <a:ext cx="12348594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i="1" dirty="0"/>
              <a:t>Every day without POSH compliance is a liability waiting to become a lawsuit.</a:t>
            </a:r>
          </a:p>
        </p:txBody>
      </p:sp>
      <p:sp>
        <p:nvSpPr>
          <p:cNvPr id="39" name="Freeform 6">
            <a:extLst>
              <a:ext uri="{FF2B5EF4-FFF2-40B4-BE49-F238E27FC236}">
                <a16:creationId xmlns:a16="http://schemas.microsoft.com/office/drawing/2014/main" id="{59B7427D-2FD8-F95B-F6D2-9C644F058F6F}"/>
              </a:ext>
            </a:extLst>
          </p:cNvPr>
          <p:cNvSpPr/>
          <p:nvPr/>
        </p:nvSpPr>
        <p:spPr>
          <a:xfrm>
            <a:off x="3993111" y="474365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40" name="Group 2">
            <a:extLst>
              <a:ext uri="{FF2B5EF4-FFF2-40B4-BE49-F238E27FC236}">
                <a16:creationId xmlns:a16="http://schemas.microsoft.com/office/drawing/2014/main" id="{AE526DF9-5D09-D030-1F7A-D1F1FDA9F177}"/>
              </a:ext>
            </a:extLst>
          </p:cNvPr>
          <p:cNvGrpSpPr/>
          <p:nvPr/>
        </p:nvGrpSpPr>
        <p:grpSpPr>
          <a:xfrm>
            <a:off x="0" y="-7251"/>
            <a:ext cx="18288000" cy="1577969"/>
            <a:chOff x="0" y="0"/>
            <a:chExt cx="5488996" cy="2042682"/>
          </a:xfrm>
        </p:grpSpPr>
        <p:sp>
          <p:nvSpPr>
            <p:cNvPr id="41" name="Freeform 3">
              <a:extLst>
                <a:ext uri="{FF2B5EF4-FFF2-40B4-BE49-F238E27FC236}">
                  <a16:creationId xmlns:a16="http://schemas.microsoft.com/office/drawing/2014/main" id="{7C0FC7F7-E69F-9270-9BE5-841C5C3D259E}"/>
                </a:ext>
              </a:extLst>
            </p:cNvPr>
            <p:cNvSpPr/>
            <p:nvPr/>
          </p:nvSpPr>
          <p:spPr>
            <a:xfrm>
              <a:off x="0" y="0"/>
              <a:ext cx="5488996" cy="2042682"/>
            </a:xfrm>
            <a:custGeom>
              <a:avLst/>
              <a:gdLst/>
              <a:ahLst/>
              <a:cxnLst/>
              <a:rect l="l" t="t" r="r" b="b"/>
              <a:pathLst>
                <a:path w="5488996" h="2042682">
                  <a:moveTo>
                    <a:pt x="20236" y="0"/>
                  </a:moveTo>
                  <a:lnTo>
                    <a:pt x="5468760" y="0"/>
                  </a:lnTo>
                  <a:cubicBezTo>
                    <a:pt x="5474127" y="0"/>
                    <a:pt x="5479274" y="2132"/>
                    <a:pt x="5483069" y="5927"/>
                  </a:cubicBezTo>
                  <a:cubicBezTo>
                    <a:pt x="5486864" y="9722"/>
                    <a:pt x="5488996" y="14869"/>
                    <a:pt x="5488996" y="20236"/>
                  </a:cubicBezTo>
                  <a:lnTo>
                    <a:pt x="5488996" y="2022446"/>
                  </a:lnTo>
                  <a:cubicBezTo>
                    <a:pt x="5488996" y="2033622"/>
                    <a:pt x="5479936" y="2042682"/>
                    <a:pt x="5468760" y="2042682"/>
                  </a:cubicBezTo>
                  <a:lnTo>
                    <a:pt x="20236" y="2042682"/>
                  </a:lnTo>
                  <a:cubicBezTo>
                    <a:pt x="9060" y="2042682"/>
                    <a:pt x="0" y="2033622"/>
                    <a:pt x="0" y="2022446"/>
                  </a:cubicBezTo>
                  <a:lnTo>
                    <a:pt x="0" y="20236"/>
                  </a:lnTo>
                  <a:cubicBezTo>
                    <a:pt x="0" y="9060"/>
                    <a:pt x="9060" y="0"/>
                    <a:pt x="20236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2" name="TextBox 4">
              <a:extLst>
                <a:ext uri="{FF2B5EF4-FFF2-40B4-BE49-F238E27FC236}">
                  <a16:creationId xmlns:a16="http://schemas.microsoft.com/office/drawing/2014/main" id="{0E3F1EDB-6351-6B57-FCD7-FB2EAEA67F55}"/>
                </a:ext>
              </a:extLst>
            </p:cNvPr>
            <p:cNvSpPr txBox="1"/>
            <p:nvPr/>
          </p:nvSpPr>
          <p:spPr>
            <a:xfrm>
              <a:off x="0" y="-57150"/>
              <a:ext cx="5488996" cy="2099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B6EED53D-BBEF-F9CB-4CB6-A4D7AC3E2B00}"/>
              </a:ext>
            </a:extLst>
          </p:cNvPr>
          <p:cNvSpPr txBox="1"/>
          <p:nvPr/>
        </p:nvSpPr>
        <p:spPr>
          <a:xfrm>
            <a:off x="2712441" y="523779"/>
            <a:ext cx="128631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4000" b="1" kern="0" spc="200" dirty="0">
                <a:solidFill>
                  <a:srgbClr val="C00000"/>
                </a:solidFill>
              </a:rPr>
              <a:t>THE CHOICE IS CLEAR -- ACT BEFORE THE COURT DOES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50" name="TextBox 34">
            <a:extLst>
              <a:ext uri="{FF2B5EF4-FFF2-40B4-BE49-F238E27FC236}">
                <a16:creationId xmlns:a16="http://schemas.microsoft.com/office/drawing/2014/main" id="{EC3C3548-18D7-03EC-84D2-13E9EDC76441}"/>
              </a:ext>
            </a:extLst>
          </p:cNvPr>
          <p:cNvSpPr txBox="1"/>
          <p:nvPr/>
        </p:nvSpPr>
        <p:spPr>
          <a:xfrm>
            <a:off x="3743016" y="7871042"/>
            <a:ext cx="12348594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i="1" dirty="0"/>
              <a:t>Your Clients OR Your Organizations deserve protection. Your firm deserves protection.</a:t>
            </a:r>
          </a:p>
        </p:txBody>
      </p:sp>
      <p:grpSp>
        <p:nvGrpSpPr>
          <p:cNvPr id="51" name="Group 16">
            <a:extLst>
              <a:ext uri="{FF2B5EF4-FFF2-40B4-BE49-F238E27FC236}">
                <a16:creationId xmlns:a16="http://schemas.microsoft.com/office/drawing/2014/main" id="{C093124C-8014-A93F-A534-024458ADEF46}"/>
              </a:ext>
            </a:extLst>
          </p:cNvPr>
          <p:cNvGrpSpPr/>
          <p:nvPr/>
        </p:nvGrpSpPr>
        <p:grpSpPr>
          <a:xfrm>
            <a:off x="3073075" y="8072625"/>
            <a:ext cx="388468" cy="388468"/>
            <a:chOff x="0" y="0"/>
            <a:chExt cx="406400" cy="406400"/>
          </a:xfrm>
        </p:grpSpPr>
        <p:sp>
          <p:nvSpPr>
            <p:cNvPr id="52" name="Freeform 17">
              <a:extLst>
                <a:ext uri="{FF2B5EF4-FFF2-40B4-BE49-F238E27FC236}">
                  <a16:creationId xmlns:a16="http://schemas.microsoft.com/office/drawing/2014/main" id="{7D8FFBDC-5EDB-419D-3E2C-0089FD27ABC8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53" name="TextBox 18">
              <a:extLst>
                <a:ext uri="{FF2B5EF4-FFF2-40B4-BE49-F238E27FC236}">
                  <a16:creationId xmlns:a16="http://schemas.microsoft.com/office/drawing/2014/main" id="{C0EAF3CD-3BEC-576F-25F1-684D66299B8E}"/>
                </a:ext>
              </a:extLst>
            </p:cNvPr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9996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5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CC86166-AB89-9530-B2B0-CF3AA897A060}"/>
              </a:ext>
            </a:extLst>
          </p:cNvPr>
          <p:cNvSpPr/>
          <p:nvPr/>
        </p:nvSpPr>
        <p:spPr>
          <a:xfrm>
            <a:off x="1940725" y="5661422"/>
            <a:ext cx="9441172" cy="1115565"/>
          </a:xfrm>
          <a:prstGeom prst="rect">
            <a:avLst/>
          </a:prstGeom>
          <a:solidFill>
            <a:srgbClr val="8B02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Freeform 2"/>
          <p:cNvSpPr/>
          <p:nvPr/>
        </p:nvSpPr>
        <p:spPr>
          <a:xfrm>
            <a:off x="11091658" y="8962321"/>
            <a:ext cx="5137831" cy="5137831"/>
          </a:xfrm>
          <a:custGeom>
            <a:avLst/>
            <a:gdLst/>
            <a:ahLst/>
            <a:cxnLst/>
            <a:rect l="l" t="t" r="r" b="b"/>
            <a:pathLst>
              <a:path w="5137831" h="5137831">
                <a:moveTo>
                  <a:pt x="0" y="0"/>
                </a:moveTo>
                <a:lnTo>
                  <a:pt x="5137831" y="0"/>
                </a:lnTo>
                <a:lnTo>
                  <a:pt x="5137831" y="5137830"/>
                </a:lnTo>
                <a:lnTo>
                  <a:pt x="0" y="51378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13164647" y="3989493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2" y="0"/>
                </a:lnTo>
                <a:lnTo>
                  <a:pt x="991852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10389273" y="1"/>
            <a:ext cx="7968976" cy="8801100"/>
          </a:xfrm>
          <a:custGeom>
            <a:avLst/>
            <a:gdLst/>
            <a:ahLst/>
            <a:cxnLst/>
            <a:rect l="l" t="t" r="r" b="b"/>
            <a:pathLst>
              <a:path w="8962321" h="8962321">
                <a:moveTo>
                  <a:pt x="0" y="0"/>
                </a:moveTo>
                <a:lnTo>
                  <a:pt x="8962320" y="0"/>
                </a:lnTo>
                <a:lnTo>
                  <a:pt x="8962320" y="8962321"/>
                </a:lnTo>
                <a:lnTo>
                  <a:pt x="0" y="89623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3657600" y="1081628"/>
            <a:ext cx="4984319" cy="4994307"/>
          </a:xfrm>
          <a:custGeom>
            <a:avLst/>
            <a:gdLst/>
            <a:ahLst/>
            <a:cxnLst/>
            <a:rect l="l" t="t" r="r" b="b"/>
            <a:pathLst>
              <a:path w="4984319" h="4994307">
                <a:moveTo>
                  <a:pt x="0" y="0"/>
                </a:moveTo>
                <a:lnTo>
                  <a:pt x="4984319" y="0"/>
                </a:lnTo>
                <a:lnTo>
                  <a:pt x="4984319" y="4994307"/>
                </a:lnTo>
                <a:lnTo>
                  <a:pt x="0" y="49943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sp>
        <p:nvSpPr>
          <p:cNvPr id="7" name="Freeform 7"/>
          <p:cNvSpPr/>
          <p:nvPr/>
        </p:nvSpPr>
        <p:spPr>
          <a:xfrm>
            <a:off x="-1238034" y="2505277"/>
            <a:ext cx="2476067" cy="2476067"/>
          </a:xfrm>
          <a:custGeom>
            <a:avLst/>
            <a:gdLst/>
            <a:ahLst/>
            <a:cxnLst/>
            <a:rect l="l" t="t" r="r" b="b"/>
            <a:pathLst>
              <a:path w="2476067" h="2476067">
                <a:moveTo>
                  <a:pt x="0" y="0"/>
                </a:moveTo>
                <a:lnTo>
                  <a:pt x="2476067" y="0"/>
                </a:lnTo>
                <a:lnTo>
                  <a:pt x="2476067" y="2476067"/>
                </a:lnTo>
                <a:lnTo>
                  <a:pt x="0" y="24760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TextBox 8"/>
          <p:cNvSpPr txBox="1"/>
          <p:nvPr/>
        </p:nvSpPr>
        <p:spPr>
          <a:xfrm>
            <a:off x="856759" y="7712802"/>
            <a:ext cx="10525138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b="1" i="1" dirty="0">
                <a:solidFill>
                  <a:schemeClr val="tx2">
                    <a:lumMod val="75000"/>
                  </a:schemeClr>
                </a:solidFill>
              </a:rPr>
              <a:t>Your Trusted Partner for</a:t>
            </a:r>
            <a:endParaRPr lang="en-US" sz="60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6000" b="1" i="1" dirty="0">
                <a:solidFill>
                  <a:schemeClr val="tx2">
                    <a:lumMod val="75000"/>
                  </a:schemeClr>
                </a:solidFill>
              </a:rPr>
              <a:t>End-to-End POSH Compliance</a:t>
            </a:r>
            <a:endParaRPr lang="en-US" sz="6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2903688" y="7200900"/>
            <a:ext cx="64922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B38F26-C914-6773-FCAE-A90890D8AA5E}"/>
              </a:ext>
            </a:extLst>
          </p:cNvPr>
          <p:cNvSpPr/>
          <p:nvPr/>
        </p:nvSpPr>
        <p:spPr>
          <a:xfrm>
            <a:off x="3083342" y="5373348"/>
            <a:ext cx="6893342" cy="288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E0B93B-F274-004C-5CC9-BBF8CD3DFA85}"/>
              </a:ext>
            </a:extLst>
          </p:cNvPr>
          <p:cNvSpPr txBox="1"/>
          <p:nvPr/>
        </p:nvSpPr>
        <p:spPr>
          <a:xfrm>
            <a:off x="1940725" y="5757539"/>
            <a:ext cx="84485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a typeface="Poppins"/>
                <a:cs typeface="Poppins"/>
                <a:sym typeface="Poppins"/>
              </a:rPr>
              <a:t>POSH COMPLIANCE EXPERT</a:t>
            </a:r>
            <a:endParaRPr lang="en-CA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67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8C9B01-6B90-9A83-61C7-046D4E1C1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A1AFB2CF-D52D-033F-2FA4-475B30A86827}"/>
              </a:ext>
            </a:extLst>
          </p:cNvPr>
          <p:cNvSpPr/>
          <p:nvPr/>
        </p:nvSpPr>
        <p:spPr>
          <a:xfrm>
            <a:off x="1508688" y="3141026"/>
            <a:ext cx="11292912" cy="1240474"/>
          </a:xfrm>
          <a:prstGeom prst="rect">
            <a:avLst/>
          </a:prstGeom>
          <a:solidFill>
            <a:srgbClr val="8B02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20D96B2-7A86-50BF-32AD-19A90C07A8A6}"/>
              </a:ext>
            </a:extLst>
          </p:cNvPr>
          <p:cNvSpPr/>
          <p:nvPr/>
        </p:nvSpPr>
        <p:spPr>
          <a:xfrm>
            <a:off x="8001000" y="1714500"/>
            <a:ext cx="7391400" cy="1066800"/>
          </a:xfrm>
          <a:prstGeom prst="rect">
            <a:avLst/>
          </a:prstGeom>
          <a:solidFill>
            <a:srgbClr val="8B02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36E03C4-DA8E-2796-E61D-88D33F9E18DF}"/>
              </a:ext>
            </a:extLst>
          </p:cNvPr>
          <p:cNvSpPr/>
          <p:nvPr/>
        </p:nvSpPr>
        <p:spPr>
          <a:xfrm>
            <a:off x="4038600" y="1714500"/>
            <a:ext cx="2590800" cy="1066800"/>
          </a:xfrm>
          <a:prstGeom prst="rect">
            <a:avLst/>
          </a:prstGeom>
          <a:solidFill>
            <a:srgbClr val="8B02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E6FAAEC5-8DDC-92EC-368A-3A4C426BA37D}"/>
              </a:ext>
            </a:extLst>
          </p:cNvPr>
          <p:cNvSpPr/>
          <p:nvPr/>
        </p:nvSpPr>
        <p:spPr>
          <a:xfrm rot="1345197">
            <a:off x="12264880" y="-2777054"/>
            <a:ext cx="6591644" cy="6381133"/>
          </a:xfrm>
          <a:custGeom>
            <a:avLst/>
            <a:gdLst/>
            <a:ahLst/>
            <a:cxnLst/>
            <a:rect l="l" t="t" r="r" b="b"/>
            <a:pathLst>
              <a:path w="6591644" h="6381133">
                <a:moveTo>
                  <a:pt x="0" y="0"/>
                </a:moveTo>
                <a:lnTo>
                  <a:pt x="6591644" y="0"/>
                </a:lnTo>
                <a:lnTo>
                  <a:pt x="6591644" y="6381133"/>
                </a:lnTo>
                <a:lnTo>
                  <a:pt x="0" y="63811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B6283DF-D5DE-238C-57F0-C85E40C663F8}"/>
              </a:ext>
            </a:extLst>
          </p:cNvPr>
          <p:cNvSpPr/>
          <p:nvPr/>
        </p:nvSpPr>
        <p:spPr>
          <a:xfrm>
            <a:off x="12103728" y="1028700"/>
            <a:ext cx="959555" cy="959555"/>
          </a:xfrm>
          <a:custGeom>
            <a:avLst/>
            <a:gdLst/>
            <a:ahLst/>
            <a:cxnLst/>
            <a:rect l="l" t="t" r="r" b="b"/>
            <a:pathLst>
              <a:path w="959555" h="959555">
                <a:moveTo>
                  <a:pt x="0" y="0"/>
                </a:moveTo>
                <a:lnTo>
                  <a:pt x="959556" y="0"/>
                </a:lnTo>
                <a:lnTo>
                  <a:pt x="959556" y="959555"/>
                </a:lnTo>
                <a:lnTo>
                  <a:pt x="0" y="9595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20" name="Group 20">
            <a:extLst>
              <a:ext uri="{FF2B5EF4-FFF2-40B4-BE49-F238E27FC236}">
                <a16:creationId xmlns:a16="http://schemas.microsoft.com/office/drawing/2014/main" id="{832DCE37-151F-E1CA-6A19-1CE5FBA145D4}"/>
              </a:ext>
            </a:extLst>
          </p:cNvPr>
          <p:cNvGrpSpPr/>
          <p:nvPr/>
        </p:nvGrpSpPr>
        <p:grpSpPr>
          <a:xfrm>
            <a:off x="4465326" y="6667500"/>
            <a:ext cx="13822674" cy="3332192"/>
            <a:chOff x="0" y="0"/>
            <a:chExt cx="4479754" cy="996015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F3E49752-9BB6-9A9B-B63E-2F465C711C37}"/>
                </a:ext>
              </a:extLst>
            </p:cNvPr>
            <p:cNvSpPr/>
            <p:nvPr/>
          </p:nvSpPr>
          <p:spPr>
            <a:xfrm>
              <a:off x="0" y="0"/>
              <a:ext cx="4479754" cy="996015"/>
            </a:xfrm>
            <a:custGeom>
              <a:avLst/>
              <a:gdLst/>
              <a:ahLst/>
              <a:cxnLst/>
              <a:rect l="l" t="t" r="r" b="b"/>
              <a:pathLst>
                <a:path w="4479754" h="996015">
                  <a:moveTo>
                    <a:pt x="24795" y="0"/>
                  </a:moveTo>
                  <a:lnTo>
                    <a:pt x="4454959" y="0"/>
                  </a:lnTo>
                  <a:cubicBezTo>
                    <a:pt x="4461535" y="0"/>
                    <a:pt x="4467842" y="2612"/>
                    <a:pt x="4472491" y="7262"/>
                  </a:cubicBezTo>
                  <a:cubicBezTo>
                    <a:pt x="4477141" y="11912"/>
                    <a:pt x="4479754" y="18219"/>
                    <a:pt x="4479754" y="24795"/>
                  </a:cubicBezTo>
                  <a:lnTo>
                    <a:pt x="4479754" y="971220"/>
                  </a:lnTo>
                  <a:cubicBezTo>
                    <a:pt x="4479754" y="977797"/>
                    <a:pt x="4477141" y="984103"/>
                    <a:pt x="4472491" y="988753"/>
                  </a:cubicBezTo>
                  <a:cubicBezTo>
                    <a:pt x="4467842" y="993403"/>
                    <a:pt x="4461535" y="996015"/>
                    <a:pt x="4454959" y="996015"/>
                  </a:cubicBezTo>
                  <a:lnTo>
                    <a:pt x="24795" y="996015"/>
                  </a:lnTo>
                  <a:cubicBezTo>
                    <a:pt x="18219" y="996015"/>
                    <a:pt x="11912" y="993403"/>
                    <a:pt x="7262" y="988753"/>
                  </a:cubicBezTo>
                  <a:cubicBezTo>
                    <a:pt x="2612" y="984103"/>
                    <a:pt x="0" y="977797"/>
                    <a:pt x="0" y="971220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5C57C928-659D-0ED5-4833-59494A54C503}"/>
                </a:ext>
              </a:extLst>
            </p:cNvPr>
            <p:cNvSpPr txBox="1"/>
            <p:nvPr/>
          </p:nvSpPr>
          <p:spPr>
            <a:xfrm>
              <a:off x="0" y="-57150"/>
              <a:ext cx="4479754" cy="1053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5" name="Freeform 6">
            <a:extLst>
              <a:ext uri="{FF2B5EF4-FFF2-40B4-BE49-F238E27FC236}">
                <a16:creationId xmlns:a16="http://schemas.microsoft.com/office/drawing/2014/main" id="{92E072EE-48CD-906E-7DE9-39559DDEDAD8}"/>
              </a:ext>
            </a:extLst>
          </p:cNvPr>
          <p:cNvSpPr/>
          <p:nvPr/>
        </p:nvSpPr>
        <p:spPr>
          <a:xfrm>
            <a:off x="9502842" y="74331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C6D80E8-0365-85A1-4251-4223A01C42FA}"/>
              </a:ext>
            </a:extLst>
          </p:cNvPr>
          <p:cNvSpPr txBox="1"/>
          <p:nvPr/>
        </p:nvSpPr>
        <p:spPr>
          <a:xfrm>
            <a:off x="800100" y="1500857"/>
            <a:ext cx="166878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chemeClr val="bg1"/>
                </a:solidFill>
              </a:rPr>
              <a:t>Why YOU or YOUR CLIENTS or YOUR ORGANIZATION Need –</a:t>
            </a:r>
          </a:p>
          <a:p>
            <a:pPr algn="ctr"/>
            <a:r>
              <a:rPr lang="en-US" sz="9600" b="1" dirty="0">
                <a:solidFill>
                  <a:schemeClr val="bg1"/>
                </a:solidFill>
              </a:rPr>
              <a:t>a POSH Expert</a:t>
            </a:r>
            <a:endParaRPr lang="en-US" sz="9600" dirty="0">
              <a:solidFill>
                <a:schemeClr val="bg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A1FBED7-3772-DBF6-F755-94C9B47D15AF}"/>
              </a:ext>
            </a:extLst>
          </p:cNvPr>
          <p:cNvSpPr txBox="1"/>
          <p:nvPr/>
        </p:nvSpPr>
        <p:spPr>
          <a:xfrm>
            <a:off x="7391400" y="7228663"/>
            <a:ext cx="6953504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tx2">
                    <a:lumMod val="50000"/>
                  </a:schemeClr>
                </a:solidFill>
              </a:rPr>
              <a:t>Also called</a:t>
            </a:r>
          </a:p>
          <a:p>
            <a:r>
              <a:rPr lang="en-US" sz="7200" b="1" dirty="0">
                <a:solidFill>
                  <a:srgbClr val="8B0202"/>
                </a:solidFill>
              </a:rPr>
              <a:t>External Member</a:t>
            </a:r>
            <a:endParaRPr lang="en-CA" sz="7200" dirty="0">
              <a:solidFill>
                <a:srgbClr val="8B0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84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6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45197">
            <a:off x="12264880" y="-2777054"/>
            <a:ext cx="6591644" cy="6381133"/>
          </a:xfrm>
          <a:custGeom>
            <a:avLst/>
            <a:gdLst/>
            <a:ahLst/>
            <a:cxnLst/>
            <a:rect l="l" t="t" r="r" b="b"/>
            <a:pathLst>
              <a:path w="6591644" h="6381133">
                <a:moveTo>
                  <a:pt x="0" y="0"/>
                </a:moveTo>
                <a:lnTo>
                  <a:pt x="6591644" y="0"/>
                </a:lnTo>
                <a:lnTo>
                  <a:pt x="6591644" y="6381133"/>
                </a:lnTo>
                <a:lnTo>
                  <a:pt x="0" y="63811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3"/>
          <p:cNvGrpSpPr/>
          <p:nvPr/>
        </p:nvGrpSpPr>
        <p:grpSpPr>
          <a:xfrm>
            <a:off x="228600" y="2310693"/>
            <a:ext cx="16236360" cy="7862007"/>
            <a:chOff x="0" y="0"/>
            <a:chExt cx="4479754" cy="99601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79754" cy="996015"/>
            </a:xfrm>
            <a:custGeom>
              <a:avLst/>
              <a:gdLst/>
              <a:ahLst/>
              <a:cxnLst/>
              <a:rect l="l" t="t" r="r" b="b"/>
              <a:pathLst>
                <a:path w="4479754" h="996015">
                  <a:moveTo>
                    <a:pt x="24795" y="0"/>
                  </a:moveTo>
                  <a:lnTo>
                    <a:pt x="4454959" y="0"/>
                  </a:lnTo>
                  <a:cubicBezTo>
                    <a:pt x="4461535" y="0"/>
                    <a:pt x="4467842" y="2612"/>
                    <a:pt x="4472491" y="7262"/>
                  </a:cubicBezTo>
                  <a:cubicBezTo>
                    <a:pt x="4477141" y="11912"/>
                    <a:pt x="4479754" y="18219"/>
                    <a:pt x="4479754" y="24795"/>
                  </a:cubicBezTo>
                  <a:lnTo>
                    <a:pt x="4479754" y="971220"/>
                  </a:lnTo>
                  <a:cubicBezTo>
                    <a:pt x="4479754" y="977797"/>
                    <a:pt x="4477141" y="984103"/>
                    <a:pt x="4472491" y="988753"/>
                  </a:cubicBezTo>
                  <a:cubicBezTo>
                    <a:pt x="4467842" y="993403"/>
                    <a:pt x="4461535" y="996015"/>
                    <a:pt x="4454959" y="996015"/>
                  </a:cubicBezTo>
                  <a:lnTo>
                    <a:pt x="24795" y="996015"/>
                  </a:lnTo>
                  <a:cubicBezTo>
                    <a:pt x="18219" y="996015"/>
                    <a:pt x="11912" y="993403"/>
                    <a:pt x="7262" y="988753"/>
                  </a:cubicBezTo>
                  <a:cubicBezTo>
                    <a:pt x="2612" y="984103"/>
                    <a:pt x="0" y="977797"/>
                    <a:pt x="0" y="971220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479754" cy="1053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98812" y="2557519"/>
            <a:ext cx="11936188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b="1" dirty="0">
                <a:solidFill>
                  <a:srgbClr val="C0152B"/>
                </a:solidFill>
              </a:rPr>
              <a:t>X</a:t>
            </a:r>
            <a:r>
              <a:rPr lang="en-US" sz="5400" b="1" dirty="0">
                <a:solidFill>
                  <a:srgbClr val="C0152B"/>
                </a:solidFill>
              </a:rPr>
              <a:t>  </a:t>
            </a:r>
            <a:r>
              <a:rPr lang="en-US" sz="4800" dirty="0"/>
              <a:t>ICC formed incorrectly -- legally void</a:t>
            </a:r>
          </a:p>
        </p:txBody>
      </p:sp>
      <p:sp>
        <p:nvSpPr>
          <p:cNvPr id="10" name="Freeform 10"/>
          <p:cNvSpPr/>
          <p:nvPr/>
        </p:nvSpPr>
        <p:spPr>
          <a:xfrm>
            <a:off x="12103728" y="1028700"/>
            <a:ext cx="959555" cy="959555"/>
          </a:xfrm>
          <a:custGeom>
            <a:avLst/>
            <a:gdLst/>
            <a:ahLst/>
            <a:cxnLst/>
            <a:rect l="l" t="t" r="r" b="b"/>
            <a:pathLst>
              <a:path w="959555" h="959555">
                <a:moveTo>
                  <a:pt x="0" y="0"/>
                </a:moveTo>
                <a:lnTo>
                  <a:pt x="959556" y="0"/>
                </a:lnTo>
                <a:lnTo>
                  <a:pt x="959556" y="959555"/>
                </a:lnTo>
                <a:lnTo>
                  <a:pt x="0" y="9595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TextBox 12"/>
          <p:cNvSpPr txBox="1"/>
          <p:nvPr/>
        </p:nvSpPr>
        <p:spPr>
          <a:xfrm>
            <a:off x="1398812" y="4654103"/>
            <a:ext cx="14222188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b="1" dirty="0">
                <a:solidFill>
                  <a:srgbClr val="C0152B"/>
                </a:solidFill>
              </a:rPr>
              <a:t>X</a:t>
            </a:r>
            <a:r>
              <a:rPr lang="en-US" sz="5400" b="1" dirty="0">
                <a:solidFill>
                  <a:srgbClr val="C0152B"/>
                </a:solidFill>
              </a:rPr>
              <a:t>  </a:t>
            </a:r>
            <a:r>
              <a:rPr lang="en-US" sz="4800" dirty="0"/>
              <a:t>Policy copied from internet -- not customized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98812" y="3607858"/>
            <a:ext cx="13383988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b="1" dirty="0">
                <a:solidFill>
                  <a:srgbClr val="C0152B"/>
                </a:solidFill>
              </a:rPr>
              <a:t>X</a:t>
            </a:r>
            <a:r>
              <a:rPr lang="en-US" sz="5400" b="1" dirty="0">
                <a:solidFill>
                  <a:srgbClr val="C0152B"/>
                </a:solidFill>
              </a:rPr>
              <a:t>  </a:t>
            </a:r>
            <a:r>
              <a:rPr lang="en-US" sz="4800" dirty="0"/>
              <a:t>Wrong members, no external NGO</a:t>
            </a:r>
          </a:p>
        </p:txBody>
      </p:sp>
      <p:sp>
        <p:nvSpPr>
          <p:cNvPr id="35" name="Freeform 6">
            <a:extLst>
              <a:ext uri="{FF2B5EF4-FFF2-40B4-BE49-F238E27FC236}">
                <a16:creationId xmlns:a16="http://schemas.microsoft.com/office/drawing/2014/main" id="{17FBE36C-D256-10B9-7E15-F57180E38F58}"/>
              </a:ext>
            </a:extLst>
          </p:cNvPr>
          <p:cNvSpPr/>
          <p:nvPr/>
        </p:nvSpPr>
        <p:spPr>
          <a:xfrm>
            <a:off x="4150139" y="-725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2E777D5-B213-2D64-4C8B-35A2F9E3CC3F}"/>
              </a:ext>
            </a:extLst>
          </p:cNvPr>
          <p:cNvSpPr/>
          <p:nvPr/>
        </p:nvSpPr>
        <p:spPr>
          <a:xfrm>
            <a:off x="304800" y="751789"/>
            <a:ext cx="10423265" cy="130348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FE09094-077A-ECB9-6A33-94B905ACCCE9}"/>
              </a:ext>
            </a:extLst>
          </p:cNvPr>
          <p:cNvSpPr txBox="1"/>
          <p:nvPr/>
        </p:nvSpPr>
        <p:spPr>
          <a:xfrm>
            <a:off x="612515" y="751789"/>
            <a:ext cx="101155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7200" b="1" dirty="0">
                <a:solidFill>
                  <a:srgbClr val="FFFFFF"/>
                </a:solidFill>
              </a:rPr>
              <a:t>Without a POSH Expert </a:t>
            </a:r>
            <a:endParaRPr lang="en-US" sz="72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56EB948-8659-B8BE-A3AD-C0B2D541C86F}"/>
              </a:ext>
            </a:extLst>
          </p:cNvPr>
          <p:cNvSpPr txBox="1"/>
          <p:nvPr/>
        </p:nvSpPr>
        <p:spPr>
          <a:xfrm>
            <a:off x="1295400" y="5655866"/>
            <a:ext cx="137541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6000" b="1" dirty="0">
                <a:solidFill>
                  <a:srgbClr val="C0152B"/>
                </a:solidFill>
              </a:rPr>
              <a:t>X  </a:t>
            </a:r>
            <a:r>
              <a:rPr lang="en-US" sz="4800" dirty="0"/>
              <a:t>No training -- ICC members clueless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9D1B1F-51E4-8DED-0833-5321BCC432BE}"/>
              </a:ext>
            </a:extLst>
          </p:cNvPr>
          <p:cNvSpPr txBox="1"/>
          <p:nvPr/>
        </p:nvSpPr>
        <p:spPr>
          <a:xfrm>
            <a:off x="1283311" y="6767124"/>
            <a:ext cx="141269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6000" b="1" dirty="0">
                <a:solidFill>
                  <a:srgbClr val="C00000"/>
                </a:solidFill>
              </a:rPr>
              <a:t>X</a:t>
            </a:r>
            <a:r>
              <a:rPr lang="en-US" sz="5400" b="1" dirty="0"/>
              <a:t>  </a:t>
            </a:r>
            <a:r>
              <a:rPr lang="en-US" sz="4800" dirty="0"/>
              <a:t>Inquiry process flawed -- court challenge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985CE7F-EC8E-9E80-CF17-1E3B69582A22}"/>
              </a:ext>
            </a:extLst>
          </p:cNvPr>
          <p:cNvSpPr txBox="1"/>
          <p:nvPr/>
        </p:nvSpPr>
        <p:spPr>
          <a:xfrm>
            <a:off x="1283311" y="7941730"/>
            <a:ext cx="136887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6000" b="1" dirty="0">
                <a:solidFill>
                  <a:srgbClr val="C0152B"/>
                </a:solidFill>
              </a:rPr>
              <a:t>X</a:t>
            </a:r>
            <a:r>
              <a:rPr lang="en-US" sz="5400" b="1" dirty="0">
                <a:solidFill>
                  <a:srgbClr val="C0152B"/>
                </a:solidFill>
              </a:rPr>
              <a:t>  </a:t>
            </a:r>
            <a:r>
              <a:rPr lang="en-US" sz="4800" dirty="0"/>
              <a:t>Annual report missed -- fine triggered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D9B9D6D-EBB9-6639-D437-FF6FECABAB01}"/>
              </a:ext>
            </a:extLst>
          </p:cNvPr>
          <p:cNvSpPr txBox="1"/>
          <p:nvPr/>
        </p:nvSpPr>
        <p:spPr>
          <a:xfrm>
            <a:off x="1295400" y="8957393"/>
            <a:ext cx="13868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6000" b="1" dirty="0">
                <a:solidFill>
                  <a:srgbClr val="C0152B"/>
                </a:solidFill>
              </a:rPr>
              <a:t>X </a:t>
            </a:r>
            <a:r>
              <a:rPr lang="en-US" sz="5400" b="1" dirty="0">
                <a:solidFill>
                  <a:srgbClr val="C0152B"/>
                </a:solidFill>
              </a:rPr>
              <a:t> </a:t>
            </a:r>
            <a:r>
              <a:rPr lang="en-US" sz="4800" dirty="0"/>
              <a:t>All the Professionals unable to certify compliance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42" grpId="0"/>
      <p:bldP spid="44" grpId="0"/>
      <p:bldP spid="46" grpId="0"/>
      <p:bldP spid="4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67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FD3E02-3BEE-EF9E-BDAA-325FE48CE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B486A12-1D86-2980-2F9E-357228065B06}"/>
              </a:ext>
            </a:extLst>
          </p:cNvPr>
          <p:cNvSpPr/>
          <p:nvPr/>
        </p:nvSpPr>
        <p:spPr>
          <a:xfrm rot="1345197">
            <a:off x="12264880" y="-2777054"/>
            <a:ext cx="6591644" cy="6381133"/>
          </a:xfrm>
          <a:custGeom>
            <a:avLst/>
            <a:gdLst/>
            <a:ahLst/>
            <a:cxnLst/>
            <a:rect l="l" t="t" r="r" b="b"/>
            <a:pathLst>
              <a:path w="6591644" h="6381133">
                <a:moveTo>
                  <a:pt x="0" y="0"/>
                </a:moveTo>
                <a:lnTo>
                  <a:pt x="6591644" y="0"/>
                </a:lnTo>
                <a:lnTo>
                  <a:pt x="6591644" y="6381133"/>
                </a:lnTo>
                <a:lnTo>
                  <a:pt x="0" y="63811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2F378A2-8D44-F35F-FB3F-007CF510C6A8}"/>
              </a:ext>
            </a:extLst>
          </p:cNvPr>
          <p:cNvGrpSpPr/>
          <p:nvPr/>
        </p:nvGrpSpPr>
        <p:grpSpPr>
          <a:xfrm>
            <a:off x="228600" y="2310693"/>
            <a:ext cx="16236360" cy="7862007"/>
            <a:chOff x="0" y="0"/>
            <a:chExt cx="4479754" cy="99601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5F0616B-6BD1-68A1-03B5-6DD4899E66E7}"/>
                </a:ext>
              </a:extLst>
            </p:cNvPr>
            <p:cNvSpPr/>
            <p:nvPr/>
          </p:nvSpPr>
          <p:spPr>
            <a:xfrm>
              <a:off x="0" y="0"/>
              <a:ext cx="4479754" cy="996015"/>
            </a:xfrm>
            <a:custGeom>
              <a:avLst/>
              <a:gdLst/>
              <a:ahLst/>
              <a:cxnLst/>
              <a:rect l="l" t="t" r="r" b="b"/>
              <a:pathLst>
                <a:path w="4479754" h="996015">
                  <a:moveTo>
                    <a:pt x="24795" y="0"/>
                  </a:moveTo>
                  <a:lnTo>
                    <a:pt x="4454959" y="0"/>
                  </a:lnTo>
                  <a:cubicBezTo>
                    <a:pt x="4461535" y="0"/>
                    <a:pt x="4467842" y="2612"/>
                    <a:pt x="4472491" y="7262"/>
                  </a:cubicBezTo>
                  <a:cubicBezTo>
                    <a:pt x="4477141" y="11912"/>
                    <a:pt x="4479754" y="18219"/>
                    <a:pt x="4479754" y="24795"/>
                  </a:cubicBezTo>
                  <a:lnTo>
                    <a:pt x="4479754" y="971220"/>
                  </a:lnTo>
                  <a:cubicBezTo>
                    <a:pt x="4479754" y="977797"/>
                    <a:pt x="4477141" y="984103"/>
                    <a:pt x="4472491" y="988753"/>
                  </a:cubicBezTo>
                  <a:cubicBezTo>
                    <a:pt x="4467842" y="993403"/>
                    <a:pt x="4461535" y="996015"/>
                    <a:pt x="4454959" y="996015"/>
                  </a:cubicBezTo>
                  <a:lnTo>
                    <a:pt x="24795" y="996015"/>
                  </a:lnTo>
                  <a:cubicBezTo>
                    <a:pt x="18219" y="996015"/>
                    <a:pt x="11912" y="993403"/>
                    <a:pt x="7262" y="988753"/>
                  </a:cubicBezTo>
                  <a:cubicBezTo>
                    <a:pt x="2612" y="984103"/>
                    <a:pt x="0" y="977797"/>
                    <a:pt x="0" y="971220"/>
                  </a:cubicBezTo>
                  <a:lnTo>
                    <a:pt x="0" y="24795"/>
                  </a:lnTo>
                  <a:cubicBezTo>
                    <a:pt x="0" y="18219"/>
                    <a:pt x="2612" y="11912"/>
                    <a:pt x="7262" y="7262"/>
                  </a:cubicBezTo>
                  <a:cubicBezTo>
                    <a:pt x="11912" y="2612"/>
                    <a:pt x="18219" y="0"/>
                    <a:pt x="24795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E9FDD0D-0851-EAA3-9B68-EDD11F605D19}"/>
                </a:ext>
              </a:extLst>
            </p:cNvPr>
            <p:cNvSpPr txBox="1"/>
            <p:nvPr/>
          </p:nvSpPr>
          <p:spPr>
            <a:xfrm>
              <a:off x="0" y="-57150"/>
              <a:ext cx="4479754" cy="1053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AC0B7826-7697-87B1-93D0-5DC79B07DEF1}"/>
              </a:ext>
            </a:extLst>
          </p:cNvPr>
          <p:cNvSpPr txBox="1"/>
          <p:nvPr/>
        </p:nvSpPr>
        <p:spPr>
          <a:xfrm>
            <a:off x="1398812" y="2557519"/>
            <a:ext cx="11936188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b="1" dirty="0">
                <a:solidFill>
                  <a:srgbClr val="16A34A"/>
                </a:solidFill>
              </a:rPr>
              <a:t>OK  </a:t>
            </a:r>
            <a:r>
              <a:rPr lang="en-US" sz="4800" dirty="0"/>
              <a:t>Legally valid ICC constitution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88295DA-9819-A4D8-5B25-E2D79DA41B40}"/>
              </a:ext>
            </a:extLst>
          </p:cNvPr>
          <p:cNvSpPr/>
          <p:nvPr/>
        </p:nvSpPr>
        <p:spPr>
          <a:xfrm>
            <a:off x="12103728" y="1028700"/>
            <a:ext cx="959555" cy="959555"/>
          </a:xfrm>
          <a:custGeom>
            <a:avLst/>
            <a:gdLst/>
            <a:ahLst/>
            <a:cxnLst/>
            <a:rect l="l" t="t" r="r" b="b"/>
            <a:pathLst>
              <a:path w="959555" h="959555">
                <a:moveTo>
                  <a:pt x="0" y="0"/>
                </a:moveTo>
                <a:lnTo>
                  <a:pt x="959556" y="0"/>
                </a:lnTo>
                <a:lnTo>
                  <a:pt x="959556" y="959555"/>
                </a:lnTo>
                <a:lnTo>
                  <a:pt x="0" y="9595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85E70FE2-EA2A-55CB-9CEA-DDBA5D6990E3}"/>
              </a:ext>
            </a:extLst>
          </p:cNvPr>
          <p:cNvSpPr txBox="1"/>
          <p:nvPr/>
        </p:nvSpPr>
        <p:spPr>
          <a:xfrm>
            <a:off x="1398812" y="4654103"/>
            <a:ext cx="14222188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b="1" dirty="0">
                <a:solidFill>
                  <a:srgbClr val="16A34A"/>
                </a:solidFill>
              </a:rPr>
              <a:t>OK  </a:t>
            </a:r>
            <a:r>
              <a:rPr lang="en-US" sz="4800" dirty="0"/>
              <a:t>ICC Training &amp; Certification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148365C3-1AEE-DC0C-5F20-D490DF08996F}"/>
              </a:ext>
            </a:extLst>
          </p:cNvPr>
          <p:cNvSpPr txBox="1"/>
          <p:nvPr/>
        </p:nvSpPr>
        <p:spPr>
          <a:xfrm>
            <a:off x="1398812" y="3607858"/>
            <a:ext cx="13383988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b="1" dirty="0">
                <a:solidFill>
                  <a:srgbClr val="16A34A"/>
                </a:solidFill>
              </a:rPr>
              <a:t>OK  </a:t>
            </a:r>
            <a:r>
              <a:rPr lang="en-US" sz="4800" dirty="0"/>
              <a:t>Compliant, court-proof POSH Policy</a:t>
            </a:r>
          </a:p>
        </p:txBody>
      </p:sp>
      <p:sp>
        <p:nvSpPr>
          <p:cNvPr id="35" name="Freeform 6">
            <a:extLst>
              <a:ext uri="{FF2B5EF4-FFF2-40B4-BE49-F238E27FC236}">
                <a16:creationId xmlns:a16="http://schemas.microsoft.com/office/drawing/2014/main" id="{5CABFAA8-0AFD-6DCC-4EB1-C7F2DF55B14F}"/>
              </a:ext>
            </a:extLst>
          </p:cNvPr>
          <p:cNvSpPr/>
          <p:nvPr/>
        </p:nvSpPr>
        <p:spPr>
          <a:xfrm>
            <a:off x="4150139" y="-725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F69AE3D-A5C0-B1AE-1D0F-C8341918DED0}"/>
              </a:ext>
            </a:extLst>
          </p:cNvPr>
          <p:cNvSpPr/>
          <p:nvPr/>
        </p:nvSpPr>
        <p:spPr>
          <a:xfrm>
            <a:off x="304800" y="751789"/>
            <a:ext cx="10423265" cy="130348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D940A62-406A-6F2D-8756-007A0A563254}"/>
              </a:ext>
            </a:extLst>
          </p:cNvPr>
          <p:cNvSpPr txBox="1"/>
          <p:nvPr/>
        </p:nvSpPr>
        <p:spPr>
          <a:xfrm>
            <a:off x="457200" y="751789"/>
            <a:ext cx="10270865" cy="1200329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7200" b="1" dirty="0">
                <a:solidFill>
                  <a:srgbClr val="FFFFFF"/>
                </a:solidFill>
              </a:rPr>
              <a:t>With POSH Expert </a:t>
            </a:r>
            <a:endParaRPr lang="en-US" sz="72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CA39CD5-881E-0345-577B-2B95E954B15F}"/>
              </a:ext>
            </a:extLst>
          </p:cNvPr>
          <p:cNvSpPr txBox="1"/>
          <p:nvPr/>
        </p:nvSpPr>
        <p:spPr>
          <a:xfrm>
            <a:off x="1295400" y="5655866"/>
            <a:ext cx="137541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16A34A"/>
                </a:solidFill>
              </a:rPr>
              <a:t>OK  </a:t>
            </a:r>
            <a:r>
              <a:rPr lang="en-US" sz="4800" dirty="0"/>
              <a:t>Guided Inquiry Procedures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BE7F4A2-60ED-BC78-573D-04C370C2FAF9}"/>
              </a:ext>
            </a:extLst>
          </p:cNvPr>
          <p:cNvSpPr txBox="1"/>
          <p:nvPr/>
        </p:nvSpPr>
        <p:spPr>
          <a:xfrm>
            <a:off x="1283311" y="6767124"/>
            <a:ext cx="141269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16A34A"/>
                </a:solidFill>
              </a:rPr>
              <a:t>OK  </a:t>
            </a:r>
            <a:r>
              <a:rPr lang="en-US" sz="4800" dirty="0"/>
              <a:t>Annual Report filing to DO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B33536A-9346-688F-D3D8-1B21CED1A02C}"/>
              </a:ext>
            </a:extLst>
          </p:cNvPr>
          <p:cNvSpPr txBox="1"/>
          <p:nvPr/>
        </p:nvSpPr>
        <p:spPr>
          <a:xfrm>
            <a:off x="1283311" y="7941730"/>
            <a:ext cx="136887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16A34A"/>
                </a:solidFill>
              </a:rPr>
              <a:t>OK  </a:t>
            </a:r>
            <a:r>
              <a:rPr lang="en-US" sz="4800" dirty="0"/>
              <a:t>Employee Awareness Programs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6E08669-4766-4971-5315-4F00A670811B}"/>
              </a:ext>
            </a:extLst>
          </p:cNvPr>
          <p:cNvSpPr txBox="1"/>
          <p:nvPr/>
        </p:nvSpPr>
        <p:spPr>
          <a:xfrm>
            <a:off x="1295400" y="8957393"/>
            <a:ext cx="13868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16A34A"/>
                </a:solidFill>
              </a:rPr>
              <a:t>OK  </a:t>
            </a:r>
            <a:r>
              <a:rPr lang="en-US" sz="4800" dirty="0"/>
              <a:t>Audit-ready documentation</a:t>
            </a:r>
          </a:p>
        </p:txBody>
      </p:sp>
    </p:spTree>
    <p:extLst>
      <p:ext uri="{BB962C8B-B14F-4D97-AF65-F5344CB8AC3E}">
        <p14:creationId xmlns:p14="http://schemas.microsoft.com/office/powerpoint/2010/main" val="185901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42" grpId="0"/>
      <p:bldP spid="44" grpId="0"/>
      <p:bldP spid="46" grpId="0"/>
      <p:bldP spid="4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77375" y="8466395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1" y="0"/>
                </a:lnTo>
                <a:lnTo>
                  <a:pt x="991851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13164647" y="3989493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2" y="0"/>
                </a:lnTo>
                <a:lnTo>
                  <a:pt x="991852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0" y="761937"/>
            <a:ext cx="18232830" cy="12147623"/>
          </a:xfrm>
          <a:custGeom>
            <a:avLst/>
            <a:gdLst/>
            <a:ahLst/>
            <a:cxnLst/>
            <a:rect l="l" t="t" r="r" b="b"/>
            <a:pathLst>
              <a:path w="18232830" h="12147623">
                <a:moveTo>
                  <a:pt x="0" y="0"/>
                </a:moveTo>
                <a:lnTo>
                  <a:pt x="18232830" y="0"/>
                </a:lnTo>
                <a:lnTo>
                  <a:pt x="18232830" y="12147623"/>
                </a:lnTo>
                <a:lnTo>
                  <a:pt x="0" y="12147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TextBox 5"/>
          <p:cNvSpPr txBox="1"/>
          <p:nvPr/>
        </p:nvSpPr>
        <p:spPr>
          <a:xfrm>
            <a:off x="6978983" y="1771650"/>
            <a:ext cx="2165017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999" b="1">
                <a:solidFill>
                  <a:srgbClr val="1B267A"/>
                </a:solidFill>
                <a:latin typeface="Poppins Bold"/>
                <a:ea typeface="Poppins Bold"/>
                <a:cs typeface="Poppins Bold"/>
                <a:sym typeface="Poppins Bold"/>
              </a:rPr>
              <a:t>Why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16415" y="1019916"/>
            <a:ext cx="3984171" cy="2181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0"/>
              </a:lnSpc>
            </a:pPr>
            <a:r>
              <a:rPr lang="en-US" sz="12000" b="1" i="1">
                <a:solidFill>
                  <a:srgbClr val="8B0202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WE ?</a:t>
            </a:r>
          </a:p>
        </p:txBody>
      </p:sp>
      <p:sp>
        <p:nvSpPr>
          <p:cNvPr id="7" name="Freeform 7"/>
          <p:cNvSpPr/>
          <p:nvPr/>
        </p:nvSpPr>
        <p:spPr>
          <a:xfrm>
            <a:off x="15631550" y="349145"/>
            <a:ext cx="2042300" cy="2046393"/>
          </a:xfrm>
          <a:custGeom>
            <a:avLst/>
            <a:gdLst/>
            <a:ahLst/>
            <a:cxnLst/>
            <a:rect l="l" t="t" r="r" b="b"/>
            <a:pathLst>
              <a:path w="2042300" h="2046393">
                <a:moveTo>
                  <a:pt x="0" y="0"/>
                </a:moveTo>
                <a:lnTo>
                  <a:pt x="2042300" y="0"/>
                </a:lnTo>
                <a:lnTo>
                  <a:pt x="2042300" y="2046393"/>
                </a:lnTo>
                <a:lnTo>
                  <a:pt x="0" y="204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8"/>
          <p:cNvSpPr/>
          <p:nvPr/>
        </p:nvSpPr>
        <p:spPr>
          <a:xfrm>
            <a:off x="-1447367" y="349145"/>
            <a:ext cx="2476067" cy="2476067"/>
          </a:xfrm>
          <a:custGeom>
            <a:avLst/>
            <a:gdLst/>
            <a:ahLst/>
            <a:cxnLst/>
            <a:rect l="l" t="t" r="r" b="b"/>
            <a:pathLst>
              <a:path w="2476067" h="2476067">
                <a:moveTo>
                  <a:pt x="0" y="0"/>
                </a:moveTo>
                <a:lnTo>
                  <a:pt x="2476067" y="0"/>
                </a:lnTo>
                <a:lnTo>
                  <a:pt x="2476067" y="2476067"/>
                </a:lnTo>
                <a:lnTo>
                  <a:pt x="0" y="24760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/>
        </p:nvSpPr>
        <p:spPr>
          <a:xfrm>
            <a:off x="17259300" y="3989493"/>
            <a:ext cx="2476067" cy="2476067"/>
          </a:xfrm>
          <a:custGeom>
            <a:avLst/>
            <a:gdLst/>
            <a:ahLst/>
            <a:cxnLst/>
            <a:rect l="l" t="t" r="r" b="b"/>
            <a:pathLst>
              <a:path w="2476067" h="2476067">
                <a:moveTo>
                  <a:pt x="0" y="0"/>
                </a:moveTo>
                <a:lnTo>
                  <a:pt x="2476067" y="0"/>
                </a:lnTo>
                <a:lnTo>
                  <a:pt x="2476067" y="2476067"/>
                </a:lnTo>
                <a:lnTo>
                  <a:pt x="0" y="24760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Freeform 10"/>
          <p:cNvSpPr/>
          <p:nvPr/>
        </p:nvSpPr>
        <p:spPr>
          <a:xfrm>
            <a:off x="12343517" y="2414647"/>
            <a:ext cx="821130" cy="821130"/>
          </a:xfrm>
          <a:custGeom>
            <a:avLst/>
            <a:gdLst/>
            <a:ahLst/>
            <a:cxnLst/>
            <a:rect l="l" t="t" r="r" b="b"/>
            <a:pathLst>
              <a:path w="821130" h="821130">
                <a:moveTo>
                  <a:pt x="0" y="0"/>
                </a:moveTo>
                <a:lnTo>
                  <a:pt x="821130" y="0"/>
                </a:lnTo>
                <a:lnTo>
                  <a:pt x="821130" y="821130"/>
                </a:lnTo>
                <a:lnTo>
                  <a:pt x="0" y="8211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B4E16-F507-7ADA-53D3-FC0431EB6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69DC68E-EFC6-B2C1-33F3-38377FAC6A44}"/>
              </a:ext>
            </a:extLst>
          </p:cNvPr>
          <p:cNvSpPr/>
          <p:nvPr/>
        </p:nvSpPr>
        <p:spPr>
          <a:xfrm>
            <a:off x="9477375" y="8466395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1" y="0"/>
                </a:lnTo>
                <a:lnTo>
                  <a:pt x="991851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1A81EB3-4952-B1DB-2AC1-6B9A82BCEF88}"/>
              </a:ext>
            </a:extLst>
          </p:cNvPr>
          <p:cNvSpPr/>
          <p:nvPr/>
        </p:nvSpPr>
        <p:spPr>
          <a:xfrm>
            <a:off x="13164647" y="3989493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2" y="0"/>
                </a:lnTo>
                <a:lnTo>
                  <a:pt x="991852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B1ED624-49BA-FE0E-CFE2-C54D3EC4AEB6}"/>
              </a:ext>
            </a:extLst>
          </p:cNvPr>
          <p:cNvSpPr txBox="1"/>
          <p:nvPr/>
        </p:nvSpPr>
        <p:spPr>
          <a:xfrm>
            <a:off x="1243507" y="375553"/>
            <a:ext cx="2999385" cy="20467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6800"/>
              </a:lnSpc>
            </a:pPr>
            <a:r>
              <a:rPr lang="en-US" sz="12000" b="1" i="1" dirty="0">
                <a:solidFill>
                  <a:srgbClr val="8B0202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WE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70EE600B-4FB9-597E-EF78-422979272098}"/>
              </a:ext>
            </a:extLst>
          </p:cNvPr>
          <p:cNvSpPr/>
          <p:nvPr/>
        </p:nvSpPr>
        <p:spPr>
          <a:xfrm>
            <a:off x="15631550" y="349145"/>
            <a:ext cx="2042300" cy="2046393"/>
          </a:xfrm>
          <a:custGeom>
            <a:avLst/>
            <a:gdLst/>
            <a:ahLst/>
            <a:cxnLst/>
            <a:rect l="l" t="t" r="r" b="b"/>
            <a:pathLst>
              <a:path w="2042300" h="2046393">
                <a:moveTo>
                  <a:pt x="0" y="0"/>
                </a:moveTo>
                <a:lnTo>
                  <a:pt x="2042300" y="0"/>
                </a:lnTo>
                <a:lnTo>
                  <a:pt x="2042300" y="2046393"/>
                </a:lnTo>
                <a:lnTo>
                  <a:pt x="0" y="2046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568A71E-510B-99EF-8CB3-2D0AA15373C6}"/>
              </a:ext>
            </a:extLst>
          </p:cNvPr>
          <p:cNvSpPr/>
          <p:nvPr/>
        </p:nvSpPr>
        <p:spPr>
          <a:xfrm>
            <a:off x="-1447367" y="349145"/>
            <a:ext cx="2476067" cy="2476067"/>
          </a:xfrm>
          <a:custGeom>
            <a:avLst/>
            <a:gdLst/>
            <a:ahLst/>
            <a:cxnLst/>
            <a:rect l="l" t="t" r="r" b="b"/>
            <a:pathLst>
              <a:path w="2476067" h="2476067">
                <a:moveTo>
                  <a:pt x="0" y="0"/>
                </a:moveTo>
                <a:lnTo>
                  <a:pt x="2476067" y="0"/>
                </a:lnTo>
                <a:lnTo>
                  <a:pt x="2476067" y="2476067"/>
                </a:lnTo>
                <a:lnTo>
                  <a:pt x="0" y="24760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D0E5E50E-1673-A84C-029E-A00056AEA4FF}"/>
              </a:ext>
            </a:extLst>
          </p:cNvPr>
          <p:cNvSpPr/>
          <p:nvPr/>
        </p:nvSpPr>
        <p:spPr>
          <a:xfrm>
            <a:off x="17259300" y="3989493"/>
            <a:ext cx="2476067" cy="2476067"/>
          </a:xfrm>
          <a:custGeom>
            <a:avLst/>
            <a:gdLst/>
            <a:ahLst/>
            <a:cxnLst/>
            <a:rect l="l" t="t" r="r" b="b"/>
            <a:pathLst>
              <a:path w="2476067" h="2476067">
                <a:moveTo>
                  <a:pt x="0" y="0"/>
                </a:moveTo>
                <a:lnTo>
                  <a:pt x="2476067" y="0"/>
                </a:lnTo>
                <a:lnTo>
                  <a:pt x="2476067" y="2476067"/>
                </a:lnTo>
                <a:lnTo>
                  <a:pt x="0" y="24760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789CC2F-2AE6-6168-D479-45708926E952}"/>
              </a:ext>
            </a:extLst>
          </p:cNvPr>
          <p:cNvSpPr/>
          <p:nvPr/>
        </p:nvSpPr>
        <p:spPr>
          <a:xfrm>
            <a:off x="12343517" y="2414647"/>
            <a:ext cx="821130" cy="821130"/>
          </a:xfrm>
          <a:custGeom>
            <a:avLst/>
            <a:gdLst/>
            <a:ahLst/>
            <a:cxnLst/>
            <a:rect l="l" t="t" r="r" b="b"/>
            <a:pathLst>
              <a:path w="821130" h="821130">
                <a:moveTo>
                  <a:pt x="0" y="0"/>
                </a:moveTo>
                <a:lnTo>
                  <a:pt x="821130" y="0"/>
                </a:lnTo>
                <a:lnTo>
                  <a:pt x="821130" y="821130"/>
                </a:lnTo>
                <a:lnTo>
                  <a:pt x="0" y="8211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F43A038F-9B0E-8649-9ACE-01119BEE64F7}"/>
              </a:ext>
            </a:extLst>
          </p:cNvPr>
          <p:cNvSpPr txBox="1"/>
          <p:nvPr/>
        </p:nvSpPr>
        <p:spPr>
          <a:xfrm>
            <a:off x="1524000" y="2673249"/>
            <a:ext cx="9067800" cy="9433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lnSpc>
                <a:spcPts val="8399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+mj-lt"/>
                <a:ea typeface="Poppins Bold"/>
                <a:cs typeface="Poppins Bold"/>
                <a:sym typeface="Poppins Bold"/>
              </a:rPr>
              <a:t>WE is a Non – Govt. Organization 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3395C8B8-9DBD-DB40-D5C3-F9636FD01F36}"/>
              </a:ext>
            </a:extLst>
          </p:cNvPr>
          <p:cNvSpPr txBox="1"/>
          <p:nvPr/>
        </p:nvSpPr>
        <p:spPr>
          <a:xfrm>
            <a:off x="3996504" y="1181100"/>
            <a:ext cx="5909496" cy="9515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4000" b="1" dirty="0">
                <a:solidFill>
                  <a:srgbClr val="1B267A"/>
                </a:solidFill>
                <a:latin typeface="Poppins Bold"/>
                <a:ea typeface="Poppins Bold"/>
                <a:cs typeface="Poppins Bold"/>
                <a:sym typeface="Poppins Bold"/>
              </a:rPr>
              <a:t>- The Welfare Society </a:t>
            </a: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AD39BC93-E684-66B2-A27D-BD600D4CD6C4}"/>
              </a:ext>
            </a:extLst>
          </p:cNvPr>
          <p:cNvSpPr txBox="1"/>
          <p:nvPr/>
        </p:nvSpPr>
        <p:spPr>
          <a:xfrm>
            <a:off x="1554480" y="3542083"/>
            <a:ext cx="9067800" cy="9433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lnSpc>
                <a:spcPts val="8399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+mj-lt"/>
                <a:ea typeface="Poppins Bold"/>
                <a:cs typeface="Poppins Bold"/>
                <a:sym typeface="Poppins Bold"/>
              </a:rPr>
              <a:t>WE is working for POSH since 2022</a:t>
            </a: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ADF26932-AA24-8FEE-7228-0FE731913499}"/>
              </a:ext>
            </a:extLst>
          </p:cNvPr>
          <p:cNvSpPr txBox="1"/>
          <p:nvPr/>
        </p:nvSpPr>
        <p:spPr>
          <a:xfrm>
            <a:off x="1554480" y="4410917"/>
            <a:ext cx="10104120" cy="9433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lnSpc>
                <a:spcPts val="8399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latin typeface="+mj-lt"/>
                <a:ea typeface="Poppins Bold"/>
                <a:cs typeface="Poppins Bold"/>
                <a:sym typeface="Poppins Bold"/>
              </a:rPr>
              <a:t>WE promotes POSH Act, 2013 compliance</a:t>
            </a: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E9D3E0B2-4240-1E0D-1756-838FDFA3E765}"/>
              </a:ext>
            </a:extLst>
          </p:cNvPr>
          <p:cNvSpPr txBox="1"/>
          <p:nvPr/>
        </p:nvSpPr>
        <p:spPr>
          <a:xfrm>
            <a:off x="1554480" y="5585142"/>
            <a:ext cx="12315825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latin typeface="+mj-lt"/>
                <a:ea typeface="Poppins Bold"/>
                <a:cs typeface="Poppins Bold"/>
                <a:sym typeface="Poppins Bold"/>
              </a:rPr>
              <a:t>WE helps organizations to create safe and respectful workplace for each employee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1A6CCD9A-3888-3FE5-EBCB-470ED6408CC3}"/>
              </a:ext>
            </a:extLst>
          </p:cNvPr>
          <p:cNvSpPr txBox="1"/>
          <p:nvPr/>
        </p:nvSpPr>
        <p:spPr>
          <a:xfrm>
            <a:off x="1584960" y="6977887"/>
            <a:ext cx="1231582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Certified Experts with 10+ Years in </a:t>
            </a:r>
            <a:r>
              <a:rPr lang="en-US" sz="4000" dirty="0" err="1"/>
              <a:t>PoSH</a:t>
            </a:r>
            <a:r>
              <a:rPr lang="en-US" sz="4000" dirty="0"/>
              <a:t> Compliance</a:t>
            </a:r>
            <a:endParaRPr lang="en-US" sz="4000" dirty="0">
              <a:latin typeface="+mj-lt"/>
              <a:ea typeface="Poppins Bold"/>
              <a:cs typeface="Poppins Bold"/>
              <a:sym typeface="Poppins Bold"/>
            </a:endParaRP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73ABD406-87D8-02C6-4E57-A1D5D9D9C69F}"/>
              </a:ext>
            </a:extLst>
          </p:cNvPr>
          <p:cNvSpPr txBox="1"/>
          <p:nvPr/>
        </p:nvSpPr>
        <p:spPr>
          <a:xfrm>
            <a:off x="1600200" y="7827982"/>
            <a:ext cx="871728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Remote &amp; Onsite Support across India</a:t>
            </a:r>
            <a:endParaRPr lang="en-US" sz="4000" dirty="0">
              <a:latin typeface="+mj-lt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69835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6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3673" y="2395369"/>
            <a:ext cx="3638273" cy="6006503"/>
            <a:chOff x="0" y="0"/>
            <a:chExt cx="1003831" cy="16572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831" cy="1657247"/>
            </a:xfrm>
            <a:custGeom>
              <a:avLst/>
              <a:gdLst/>
              <a:ahLst/>
              <a:cxnLst/>
              <a:rect l="l" t="t" r="r" b="b"/>
              <a:pathLst>
                <a:path w="1003831" h="1657247">
                  <a:moveTo>
                    <a:pt x="31919" y="0"/>
                  </a:moveTo>
                  <a:lnTo>
                    <a:pt x="971913" y="0"/>
                  </a:lnTo>
                  <a:cubicBezTo>
                    <a:pt x="980378" y="0"/>
                    <a:pt x="988497" y="3363"/>
                    <a:pt x="994483" y="9349"/>
                  </a:cubicBezTo>
                  <a:cubicBezTo>
                    <a:pt x="1000468" y="15335"/>
                    <a:pt x="1003831" y="23453"/>
                    <a:pt x="1003831" y="31919"/>
                  </a:cubicBezTo>
                  <a:lnTo>
                    <a:pt x="1003831" y="1625328"/>
                  </a:lnTo>
                  <a:cubicBezTo>
                    <a:pt x="1003831" y="1633793"/>
                    <a:pt x="1000468" y="1641912"/>
                    <a:pt x="994483" y="1647898"/>
                  </a:cubicBezTo>
                  <a:cubicBezTo>
                    <a:pt x="988497" y="1653884"/>
                    <a:pt x="980378" y="1657247"/>
                    <a:pt x="971913" y="1657247"/>
                  </a:cubicBezTo>
                  <a:lnTo>
                    <a:pt x="31919" y="1657247"/>
                  </a:lnTo>
                  <a:cubicBezTo>
                    <a:pt x="23453" y="1657247"/>
                    <a:pt x="15335" y="1653884"/>
                    <a:pt x="9349" y="1647898"/>
                  </a:cubicBezTo>
                  <a:cubicBezTo>
                    <a:pt x="3363" y="1641912"/>
                    <a:pt x="0" y="1633793"/>
                    <a:pt x="0" y="1625328"/>
                  </a:cubicBezTo>
                  <a:lnTo>
                    <a:pt x="0" y="31919"/>
                  </a:lnTo>
                  <a:cubicBezTo>
                    <a:pt x="0" y="23453"/>
                    <a:pt x="3363" y="15335"/>
                    <a:pt x="9349" y="9349"/>
                  </a:cubicBezTo>
                  <a:cubicBezTo>
                    <a:pt x="15335" y="3363"/>
                    <a:pt x="23453" y="0"/>
                    <a:pt x="31919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003831" cy="17143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459156" y="51435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6" name="Group 6"/>
          <p:cNvGrpSpPr/>
          <p:nvPr/>
        </p:nvGrpSpPr>
        <p:grpSpPr>
          <a:xfrm>
            <a:off x="5381511" y="2458622"/>
            <a:ext cx="3638273" cy="5943250"/>
            <a:chOff x="0" y="0"/>
            <a:chExt cx="1003831" cy="163979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03831" cy="1639795"/>
            </a:xfrm>
            <a:custGeom>
              <a:avLst/>
              <a:gdLst/>
              <a:ahLst/>
              <a:cxnLst/>
              <a:rect l="l" t="t" r="r" b="b"/>
              <a:pathLst>
                <a:path w="1003831" h="1639795">
                  <a:moveTo>
                    <a:pt x="31919" y="0"/>
                  </a:moveTo>
                  <a:lnTo>
                    <a:pt x="971913" y="0"/>
                  </a:lnTo>
                  <a:cubicBezTo>
                    <a:pt x="980378" y="0"/>
                    <a:pt x="988497" y="3363"/>
                    <a:pt x="994483" y="9349"/>
                  </a:cubicBezTo>
                  <a:cubicBezTo>
                    <a:pt x="1000468" y="15335"/>
                    <a:pt x="1003831" y="23453"/>
                    <a:pt x="1003831" y="31919"/>
                  </a:cubicBezTo>
                  <a:lnTo>
                    <a:pt x="1003831" y="1607876"/>
                  </a:lnTo>
                  <a:cubicBezTo>
                    <a:pt x="1003831" y="1616341"/>
                    <a:pt x="1000468" y="1624460"/>
                    <a:pt x="994483" y="1630446"/>
                  </a:cubicBezTo>
                  <a:cubicBezTo>
                    <a:pt x="988497" y="1636432"/>
                    <a:pt x="980378" y="1639795"/>
                    <a:pt x="971913" y="1639795"/>
                  </a:cubicBezTo>
                  <a:lnTo>
                    <a:pt x="31919" y="1639795"/>
                  </a:lnTo>
                  <a:cubicBezTo>
                    <a:pt x="23453" y="1639795"/>
                    <a:pt x="15335" y="1636432"/>
                    <a:pt x="9349" y="1630446"/>
                  </a:cubicBezTo>
                  <a:cubicBezTo>
                    <a:pt x="3363" y="1624460"/>
                    <a:pt x="0" y="1616341"/>
                    <a:pt x="0" y="1607876"/>
                  </a:cubicBezTo>
                  <a:lnTo>
                    <a:pt x="0" y="31919"/>
                  </a:lnTo>
                  <a:cubicBezTo>
                    <a:pt x="0" y="23453"/>
                    <a:pt x="3363" y="15335"/>
                    <a:pt x="9349" y="9349"/>
                  </a:cubicBezTo>
                  <a:cubicBezTo>
                    <a:pt x="15335" y="3363"/>
                    <a:pt x="23453" y="0"/>
                    <a:pt x="31919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003831" cy="1696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268216" y="2458622"/>
            <a:ext cx="3638273" cy="5943250"/>
            <a:chOff x="0" y="0"/>
            <a:chExt cx="1003831" cy="163979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03831" cy="1639795"/>
            </a:xfrm>
            <a:custGeom>
              <a:avLst/>
              <a:gdLst/>
              <a:ahLst/>
              <a:cxnLst/>
              <a:rect l="l" t="t" r="r" b="b"/>
              <a:pathLst>
                <a:path w="1003831" h="1639795">
                  <a:moveTo>
                    <a:pt x="31919" y="0"/>
                  </a:moveTo>
                  <a:lnTo>
                    <a:pt x="971913" y="0"/>
                  </a:lnTo>
                  <a:cubicBezTo>
                    <a:pt x="980378" y="0"/>
                    <a:pt x="988497" y="3363"/>
                    <a:pt x="994483" y="9349"/>
                  </a:cubicBezTo>
                  <a:cubicBezTo>
                    <a:pt x="1000468" y="15335"/>
                    <a:pt x="1003831" y="23453"/>
                    <a:pt x="1003831" y="31919"/>
                  </a:cubicBezTo>
                  <a:lnTo>
                    <a:pt x="1003831" y="1607876"/>
                  </a:lnTo>
                  <a:cubicBezTo>
                    <a:pt x="1003831" y="1616341"/>
                    <a:pt x="1000468" y="1624460"/>
                    <a:pt x="994483" y="1630446"/>
                  </a:cubicBezTo>
                  <a:cubicBezTo>
                    <a:pt x="988497" y="1636432"/>
                    <a:pt x="980378" y="1639795"/>
                    <a:pt x="971913" y="1639795"/>
                  </a:cubicBezTo>
                  <a:lnTo>
                    <a:pt x="31919" y="1639795"/>
                  </a:lnTo>
                  <a:cubicBezTo>
                    <a:pt x="23453" y="1639795"/>
                    <a:pt x="15335" y="1636432"/>
                    <a:pt x="9349" y="1630446"/>
                  </a:cubicBezTo>
                  <a:cubicBezTo>
                    <a:pt x="3363" y="1624460"/>
                    <a:pt x="0" y="1616341"/>
                    <a:pt x="0" y="1607876"/>
                  </a:cubicBezTo>
                  <a:lnTo>
                    <a:pt x="0" y="31919"/>
                  </a:lnTo>
                  <a:cubicBezTo>
                    <a:pt x="0" y="23453"/>
                    <a:pt x="3363" y="15335"/>
                    <a:pt x="9349" y="9349"/>
                  </a:cubicBezTo>
                  <a:cubicBezTo>
                    <a:pt x="15335" y="3363"/>
                    <a:pt x="23453" y="0"/>
                    <a:pt x="31919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1003831" cy="1696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154920" y="2485617"/>
            <a:ext cx="3638273" cy="5916254"/>
            <a:chOff x="0" y="0"/>
            <a:chExt cx="1003831" cy="163234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03831" cy="1632346"/>
            </a:xfrm>
            <a:custGeom>
              <a:avLst/>
              <a:gdLst/>
              <a:ahLst/>
              <a:cxnLst/>
              <a:rect l="l" t="t" r="r" b="b"/>
              <a:pathLst>
                <a:path w="1003831" h="1632346">
                  <a:moveTo>
                    <a:pt x="31919" y="0"/>
                  </a:moveTo>
                  <a:lnTo>
                    <a:pt x="971913" y="0"/>
                  </a:lnTo>
                  <a:cubicBezTo>
                    <a:pt x="980378" y="0"/>
                    <a:pt x="988497" y="3363"/>
                    <a:pt x="994483" y="9349"/>
                  </a:cubicBezTo>
                  <a:cubicBezTo>
                    <a:pt x="1000468" y="15335"/>
                    <a:pt x="1003831" y="23453"/>
                    <a:pt x="1003831" y="31919"/>
                  </a:cubicBezTo>
                  <a:lnTo>
                    <a:pt x="1003831" y="1600428"/>
                  </a:lnTo>
                  <a:cubicBezTo>
                    <a:pt x="1003831" y="1618056"/>
                    <a:pt x="989541" y="1632346"/>
                    <a:pt x="971913" y="1632346"/>
                  </a:cubicBezTo>
                  <a:lnTo>
                    <a:pt x="31919" y="1632346"/>
                  </a:lnTo>
                  <a:cubicBezTo>
                    <a:pt x="23453" y="1632346"/>
                    <a:pt x="15335" y="1628984"/>
                    <a:pt x="9349" y="1622998"/>
                  </a:cubicBezTo>
                  <a:cubicBezTo>
                    <a:pt x="3363" y="1617012"/>
                    <a:pt x="0" y="1608893"/>
                    <a:pt x="0" y="1600428"/>
                  </a:cubicBezTo>
                  <a:lnTo>
                    <a:pt x="0" y="31919"/>
                  </a:lnTo>
                  <a:cubicBezTo>
                    <a:pt x="0" y="23453"/>
                    <a:pt x="3363" y="15335"/>
                    <a:pt x="9349" y="9349"/>
                  </a:cubicBezTo>
                  <a:cubicBezTo>
                    <a:pt x="15335" y="3363"/>
                    <a:pt x="23453" y="0"/>
                    <a:pt x="31919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003831" cy="16894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389206" y="1470631"/>
            <a:ext cx="1849475" cy="1849475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246719" y="1533884"/>
            <a:ext cx="1849475" cy="1849475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162784" y="1533884"/>
            <a:ext cx="1849475" cy="1849475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4078064" y="1560880"/>
            <a:ext cx="1849475" cy="1849475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>
            <a:off x="2846214" y="1798203"/>
            <a:ext cx="935459" cy="1199307"/>
          </a:xfrm>
          <a:custGeom>
            <a:avLst/>
            <a:gdLst/>
            <a:ahLst/>
            <a:cxnLst/>
            <a:rect l="l" t="t" r="r" b="b"/>
            <a:pathLst>
              <a:path w="935459" h="1199307">
                <a:moveTo>
                  <a:pt x="0" y="0"/>
                </a:moveTo>
                <a:lnTo>
                  <a:pt x="935459" y="0"/>
                </a:lnTo>
                <a:lnTo>
                  <a:pt x="935459" y="1199307"/>
                </a:lnTo>
                <a:lnTo>
                  <a:pt x="0" y="11993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8" name="Freeform 28"/>
          <p:cNvSpPr/>
          <p:nvPr/>
        </p:nvSpPr>
        <p:spPr>
          <a:xfrm>
            <a:off x="6751546" y="1947734"/>
            <a:ext cx="839821" cy="1049776"/>
          </a:xfrm>
          <a:custGeom>
            <a:avLst/>
            <a:gdLst/>
            <a:ahLst/>
            <a:cxnLst/>
            <a:rect l="l" t="t" r="r" b="b"/>
            <a:pathLst>
              <a:path w="839821" h="1049776">
                <a:moveTo>
                  <a:pt x="0" y="0"/>
                </a:moveTo>
                <a:lnTo>
                  <a:pt x="839821" y="0"/>
                </a:lnTo>
                <a:lnTo>
                  <a:pt x="839821" y="1049776"/>
                </a:lnTo>
                <a:lnTo>
                  <a:pt x="0" y="1049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9" name="Freeform 29"/>
          <p:cNvSpPr/>
          <p:nvPr/>
        </p:nvSpPr>
        <p:spPr>
          <a:xfrm>
            <a:off x="10578791" y="1973725"/>
            <a:ext cx="1017122" cy="1023784"/>
          </a:xfrm>
          <a:custGeom>
            <a:avLst/>
            <a:gdLst/>
            <a:ahLst/>
            <a:cxnLst/>
            <a:rect l="l" t="t" r="r" b="b"/>
            <a:pathLst>
              <a:path w="1017122" h="1023784">
                <a:moveTo>
                  <a:pt x="0" y="0"/>
                </a:moveTo>
                <a:lnTo>
                  <a:pt x="1017122" y="0"/>
                </a:lnTo>
                <a:lnTo>
                  <a:pt x="1017122" y="1023785"/>
                </a:lnTo>
                <a:lnTo>
                  <a:pt x="0" y="10237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0" name="Freeform 30"/>
          <p:cNvSpPr/>
          <p:nvPr/>
        </p:nvSpPr>
        <p:spPr>
          <a:xfrm>
            <a:off x="14277212" y="2138850"/>
            <a:ext cx="1451179" cy="667542"/>
          </a:xfrm>
          <a:custGeom>
            <a:avLst/>
            <a:gdLst/>
            <a:ahLst/>
            <a:cxnLst/>
            <a:rect l="l" t="t" r="r" b="b"/>
            <a:pathLst>
              <a:path w="1451179" h="667542">
                <a:moveTo>
                  <a:pt x="0" y="0"/>
                </a:moveTo>
                <a:lnTo>
                  <a:pt x="1451179" y="0"/>
                </a:lnTo>
                <a:lnTo>
                  <a:pt x="1451179" y="667543"/>
                </a:lnTo>
                <a:lnTo>
                  <a:pt x="0" y="6675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1" name="TextBox 31"/>
          <p:cNvSpPr txBox="1"/>
          <p:nvPr/>
        </p:nvSpPr>
        <p:spPr>
          <a:xfrm>
            <a:off x="2089908" y="3813080"/>
            <a:ext cx="2605803" cy="842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7"/>
              </a:lnSpc>
            </a:pPr>
            <a:r>
              <a:rPr lang="en-US" sz="3177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Legal Compliance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534802" y="3843490"/>
            <a:ext cx="3273310" cy="85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200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Improve Brand Value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76997" y="3941071"/>
            <a:ext cx="2820710" cy="165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200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Creates a safer workplace for employees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592446" y="3949119"/>
            <a:ext cx="2820710" cy="1252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200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Improves employee retention</a:t>
            </a:r>
          </a:p>
        </p:txBody>
      </p:sp>
      <p:sp>
        <p:nvSpPr>
          <p:cNvPr id="35" name="Freeform 35"/>
          <p:cNvSpPr/>
          <p:nvPr/>
        </p:nvSpPr>
        <p:spPr>
          <a:xfrm>
            <a:off x="15699646" y="793045"/>
            <a:ext cx="4408929" cy="4408929"/>
          </a:xfrm>
          <a:custGeom>
            <a:avLst/>
            <a:gdLst/>
            <a:ahLst/>
            <a:cxnLst/>
            <a:rect l="l" t="t" r="r" b="b"/>
            <a:pathLst>
              <a:path w="4408929" h="4408929">
                <a:moveTo>
                  <a:pt x="0" y="0"/>
                </a:moveTo>
                <a:lnTo>
                  <a:pt x="4408930" y="0"/>
                </a:lnTo>
                <a:lnTo>
                  <a:pt x="4408930" y="4408929"/>
                </a:lnTo>
                <a:lnTo>
                  <a:pt x="0" y="44089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6" name="Freeform 36"/>
          <p:cNvSpPr/>
          <p:nvPr/>
        </p:nvSpPr>
        <p:spPr>
          <a:xfrm flipH="1">
            <a:off x="-1994662" y="851519"/>
            <a:ext cx="4291981" cy="4291981"/>
          </a:xfrm>
          <a:custGeom>
            <a:avLst/>
            <a:gdLst/>
            <a:ahLst/>
            <a:cxnLst/>
            <a:rect l="l" t="t" r="r" b="b"/>
            <a:pathLst>
              <a:path w="4291981" h="4291981">
                <a:moveTo>
                  <a:pt x="4291980" y="0"/>
                </a:moveTo>
                <a:lnTo>
                  <a:pt x="0" y="0"/>
                </a:lnTo>
                <a:lnTo>
                  <a:pt x="0" y="4291981"/>
                </a:lnTo>
                <a:lnTo>
                  <a:pt x="4291980" y="4291981"/>
                </a:lnTo>
                <a:lnTo>
                  <a:pt x="429198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7" name="TextBox 37"/>
          <p:cNvSpPr txBox="1"/>
          <p:nvPr/>
        </p:nvSpPr>
        <p:spPr>
          <a:xfrm>
            <a:off x="2061333" y="5371710"/>
            <a:ext cx="2634378" cy="843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9"/>
              </a:lnSpc>
            </a:pPr>
            <a:r>
              <a:rPr lang="en-US" sz="3199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Social Audit Compliance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089908" y="6737563"/>
            <a:ext cx="2634378" cy="85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200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Exporter Compliance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603426" y="5362185"/>
            <a:ext cx="3273310" cy="85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200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Save Company reputation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472776" y="6243565"/>
            <a:ext cx="3229491" cy="165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200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Builds trust between employees and management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534802" y="6737563"/>
            <a:ext cx="3273310" cy="1252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200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Reduces legal risk and penalties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506564" y="6937588"/>
            <a:ext cx="2820710" cy="85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200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 Employee performance</a:t>
            </a:r>
          </a:p>
        </p:txBody>
      </p:sp>
      <p:sp>
        <p:nvSpPr>
          <p:cNvPr id="43" name="Freeform 43"/>
          <p:cNvSpPr/>
          <p:nvPr/>
        </p:nvSpPr>
        <p:spPr>
          <a:xfrm>
            <a:off x="14735793" y="7590368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4" name="TextBox 44"/>
          <p:cNvSpPr txBox="1"/>
          <p:nvPr/>
        </p:nvSpPr>
        <p:spPr>
          <a:xfrm>
            <a:off x="13563714" y="5472319"/>
            <a:ext cx="2820710" cy="85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200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Improves productivity </a:t>
            </a:r>
          </a:p>
        </p:txBody>
      </p:sp>
      <p:sp>
        <p:nvSpPr>
          <p:cNvPr id="45" name="Freeform 6">
            <a:extLst>
              <a:ext uri="{FF2B5EF4-FFF2-40B4-BE49-F238E27FC236}">
                <a16:creationId xmlns:a16="http://schemas.microsoft.com/office/drawing/2014/main" id="{6441115B-3DF2-E17F-77A2-C1B6E4041F70}"/>
              </a:ext>
            </a:extLst>
          </p:cNvPr>
          <p:cNvSpPr/>
          <p:nvPr/>
        </p:nvSpPr>
        <p:spPr>
          <a:xfrm>
            <a:off x="4671633" y="54459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7" grpId="0"/>
      <p:bldP spid="38" grpId="0"/>
      <p:bldP spid="39" grpId="0"/>
      <p:bldP spid="40" grpId="0"/>
      <p:bldP spid="41" grpId="0"/>
      <p:bldP spid="42" grpId="0"/>
      <p:bldP spid="4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55118" y="0"/>
            <a:ext cx="10266426" cy="10287000"/>
          </a:xfrm>
          <a:custGeom>
            <a:avLst/>
            <a:gdLst/>
            <a:ahLst/>
            <a:cxnLst/>
            <a:rect l="l" t="t" r="r" b="b"/>
            <a:pathLst>
              <a:path w="10266426" h="10287000">
                <a:moveTo>
                  <a:pt x="0" y="0"/>
                </a:moveTo>
                <a:lnTo>
                  <a:pt x="10266426" y="0"/>
                </a:lnTo>
                <a:lnTo>
                  <a:pt x="1026642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0999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3"/>
          <p:cNvGrpSpPr/>
          <p:nvPr/>
        </p:nvGrpSpPr>
        <p:grpSpPr>
          <a:xfrm>
            <a:off x="437103" y="2146508"/>
            <a:ext cx="6029942" cy="1567165"/>
            <a:chOff x="0" y="0"/>
            <a:chExt cx="476891" cy="1239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76891" cy="123943"/>
            </a:xfrm>
            <a:custGeom>
              <a:avLst/>
              <a:gdLst/>
              <a:ahLst/>
              <a:cxnLst/>
              <a:rect l="l" t="t" r="r" b="b"/>
              <a:pathLst>
                <a:path w="476891" h="123943">
                  <a:moveTo>
                    <a:pt x="0" y="0"/>
                  </a:moveTo>
                  <a:lnTo>
                    <a:pt x="476891" y="0"/>
                  </a:lnTo>
                  <a:lnTo>
                    <a:pt x="476891" y="123943"/>
                  </a:lnTo>
                  <a:lnTo>
                    <a:pt x="0" y="123943"/>
                  </a:lnTo>
                  <a:close/>
                </a:path>
              </a:pathLst>
            </a:custGeom>
            <a:solidFill>
              <a:srgbClr val="A72FC8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476891" cy="152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67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588331" y="79170"/>
            <a:ext cx="8378492" cy="5016622"/>
          </a:xfrm>
          <a:custGeom>
            <a:avLst/>
            <a:gdLst/>
            <a:ahLst/>
            <a:cxnLst/>
            <a:rect l="l" t="t" r="r" b="b"/>
            <a:pathLst>
              <a:path w="8378492" h="5016622">
                <a:moveTo>
                  <a:pt x="0" y="0"/>
                </a:moveTo>
                <a:lnTo>
                  <a:pt x="8378492" y="0"/>
                </a:lnTo>
                <a:lnTo>
                  <a:pt x="8378492" y="5016622"/>
                </a:lnTo>
                <a:lnTo>
                  <a:pt x="0" y="50166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>
            <a:off x="9588331" y="5567508"/>
            <a:ext cx="8699669" cy="3818387"/>
          </a:xfrm>
          <a:custGeom>
            <a:avLst/>
            <a:gdLst/>
            <a:ahLst/>
            <a:cxnLst/>
            <a:rect l="l" t="t" r="r" b="b"/>
            <a:pathLst>
              <a:path w="8699669" h="3818387">
                <a:moveTo>
                  <a:pt x="0" y="0"/>
                </a:moveTo>
                <a:lnTo>
                  <a:pt x="8699669" y="0"/>
                </a:lnTo>
                <a:lnTo>
                  <a:pt x="8699669" y="3818387"/>
                </a:lnTo>
                <a:lnTo>
                  <a:pt x="0" y="38183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1480" b="-3939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TextBox 8"/>
          <p:cNvSpPr txBox="1"/>
          <p:nvPr/>
        </p:nvSpPr>
        <p:spPr>
          <a:xfrm>
            <a:off x="1383428" y="1956008"/>
            <a:ext cx="4276843" cy="175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23"/>
              </a:lnSpc>
            </a:pPr>
            <a:r>
              <a:rPr lang="en-US" sz="10302" b="1">
                <a:solidFill>
                  <a:srgbClr val="FDFDFC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6000+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9273" y="4487541"/>
            <a:ext cx="5465152" cy="2264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19"/>
              </a:lnSpc>
            </a:pPr>
            <a:r>
              <a:rPr lang="en-US" sz="8429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Individual </a:t>
            </a:r>
          </a:p>
          <a:p>
            <a:pPr algn="ctr">
              <a:lnSpc>
                <a:spcPts val="9019"/>
              </a:lnSpc>
            </a:pPr>
            <a:r>
              <a:rPr lang="en-US" sz="8429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Trained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27608" y="6605697"/>
            <a:ext cx="2201062" cy="2201062"/>
          </a:xfrm>
          <a:custGeom>
            <a:avLst/>
            <a:gdLst/>
            <a:ahLst/>
            <a:cxnLst/>
            <a:rect l="l" t="t" r="r" b="b"/>
            <a:pathLst>
              <a:path w="2201062" h="2201062">
                <a:moveTo>
                  <a:pt x="0" y="0"/>
                </a:moveTo>
                <a:lnTo>
                  <a:pt x="2201062" y="0"/>
                </a:lnTo>
                <a:lnTo>
                  <a:pt x="2201062" y="2201062"/>
                </a:lnTo>
                <a:lnTo>
                  <a:pt x="0" y="22010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2629133" y="1028700"/>
            <a:ext cx="1423784" cy="1423784"/>
          </a:xfrm>
          <a:custGeom>
            <a:avLst/>
            <a:gdLst/>
            <a:ahLst/>
            <a:cxnLst/>
            <a:rect l="l" t="t" r="r" b="b"/>
            <a:pathLst>
              <a:path w="1423784" h="1423784">
                <a:moveTo>
                  <a:pt x="0" y="0"/>
                </a:moveTo>
                <a:lnTo>
                  <a:pt x="1423784" y="0"/>
                </a:lnTo>
                <a:lnTo>
                  <a:pt x="1423784" y="1423784"/>
                </a:lnTo>
                <a:lnTo>
                  <a:pt x="0" y="14237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4307647" y="0"/>
            <a:ext cx="10266426" cy="10287000"/>
          </a:xfrm>
          <a:custGeom>
            <a:avLst/>
            <a:gdLst/>
            <a:ahLst/>
            <a:cxnLst/>
            <a:rect l="l" t="t" r="r" b="b"/>
            <a:pathLst>
              <a:path w="10266426" h="10287000">
                <a:moveTo>
                  <a:pt x="0" y="0"/>
                </a:moveTo>
                <a:lnTo>
                  <a:pt x="10266426" y="0"/>
                </a:lnTo>
                <a:lnTo>
                  <a:pt x="1026642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0999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5" name="Group 5"/>
          <p:cNvGrpSpPr/>
          <p:nvPr/>
        </p:nvGrpSpPr>
        <p:grpSpPr>
          <a:xfrm>
            <a:off x="2486600" y="1740592"/>
            <a:ext cx="5000661" cy="1464744"/>
            <a:chOff x="0" y="0"/>
            <a:chExt cx="476891" cy="1239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76891" cy="123943"/>
            </a:xfrm>
            <a:custGeom>
              <a:avLst/>
              <a:gdLst/>
              <a:ahLst/>
              <a:cxnLst/>
              <a:rect l="l" t="t" r="r" b="b"/>
              <a:pathLst>
                <a:path w="476891" h="123943">
                  <a:moveTo>
                    <a:pt x="0" y="0"/>
                  </a:moveTo>
                  <a:lnTo>
                    <a:pt x="476891" y="0"/>
                  </a:lnTo>
                  <a:lnTo>
                    <a:pt x="476891" y="123943"/>
                  </a:lnTo>
                  <a:lnTo>
                    <a:pt x="0" y="123943"/>
                  </a:lnTo>
                  <a:close/>
                </a:path>
              </a:pathLst>
            </a:custGeom>
            <a:solidFill>
              <a:srgbClr val="A72FC8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76891" cy="152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6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2792847" y="488535"/>
            <a:ext cx="5138368" cy="3428693"/>
          </a:xfrm>
          <a:custGeom>
            <a:avLst/>
            <a:gdLst/>
            <a:ahLst/>
            <a:cxnLst/>
            <a:rect l="l" t="t" r="r" b="b"/>
            <a:pathLst>
              <a:path w="5138368" h="3428693">
                <a:moveTo>
                  <a:pt x="0" y="0"/>
                </a:moveTo>
                <a:lnTo>
                  <a:pt x="5138368" y="0"/>
                </a:lnTo>
                <a:lnTo>
                  <a:pt x="5138368" y="3428693"/>
                </a:lnTo>
                <a:lnTo>
                  <a:pt x="0" y="34286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2772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/>
        </p:nvSpPr>
        <p:spPr>
          <a:xfrm>
            <a:off x="12792847" y="4133237"/>
            <a:ext cx="5138368" cy="2890332"/>
          </a:xfrm>
          <a:custGeom>
            <a:avLst/>
            <a:gdLst/>
            <a:ahLst/>
            <a:cxnLst/>
            <a:rect l="l" t="t" r="r" b="b"/>
            <a:pathLst>
              <a:path w="5138368" h="2890332">
                <a:moveTo>
                  <a:pt x="0" y="0"/>
                </a:moveTo>
                <a:lnTo>
                  <a:pt x="5138368" y="0"/>
                </a:lnTo>
                <a:lnTo>
                  <a:pt x="5138368" y="2890332"/>
                </a:lnTo>
                <a:lnTo>
                  <a:pt x="0" y="28903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Freeform 10"/>
          <p:cNvSpPr/>
          <p:nvPr/>
        </p:nvSpPr>
        <p:spPr>
          <a:xfrm>
            <a:off x="12792847" y="7242644"/>
            <a:ext cx="5138368" cy="2795534"/>
          </a:xfrm>
          <a:custGeom>
            <a:avLst/>
            <a:gdLst/>
            <a:ahLst/>
            <a:cxnLst/>
            <a:rect l="l" t="t" r="r" b="b"/>
            <a:pathLst>
              <a:path w="5138368" h="2795534">
                <a:moveTo>
                  <a:pt x="0" y="0"/>
                </a:moveTo>
                <a:lnTo>
                  <a:pt x="5138368" y="0"/>
                </a:lnTo>
                <a:lnTo>
                  <a:pt x="5138368" y="2795534"/>
                </a:lnTo>
                <a:lnTo>
                  <a:pt x="0" y="27955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7980" b="-19873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TextBox 11"/>
          <p:cNvSpPr txBox="1"/>
          <p:nvPr/>
        </p:nvSpPr>
        <p:spPr>
          <a:xfrm>
            <a:off x="2569564" y="1629624"/>
            <a:ext cx="4917697" cy="1645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81"/>
              </a:lnSpc>
            </a:pPr>
            <a:r>
              <a:rPr lang="en-US" sz="9629" b="1" dirty="0">
                <a:solidFill>
                  <a:srgbClr val="FDFDFC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250+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69620" y="3807602"/>
            <a:ext cx="8717586" cy="4194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30"/>
              </a:lnSpc>
            </a:pPr>
            <a:r>
              <a:rPr lang="en-US" sz="7878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PoSH Compliance</a:t>
            </a:r>
          </a:p>
          <a:p>
            <a:pPr algn="ctr">
              <a:lnSpc>
                <a:spcPts val="8430"/>
              </a:lnSpc>
            </a:pPr>
            <a:r>
              <a:rPr lang="en-US" sz="7878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&amp; </a:t>
            </a:r>
          </a:p>
          <a:p>
            <a:pPr algn="ctr">
              <a:lnSpc>
                <a:spcPts val="8430"/>
              </a:lnSpc>
            </a:pPr>
            <a:r>
              <a:rPr lang="en-US" sz="7878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IC Training</a:t>
            </a:r>
          </a:p>
          <a:p>
            <a:pPr algn="ctr">
              <a:lnSpc>
                <a:spcPts val="8430"/>
              </a:lnSpc>
            </a:pPr>
            <a:r>
              <a:rPr lang="en-US" sz="7878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POSH Awareness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99694" y="9150609"/>
            <a:ext cx="2311533" cy="2241052"/>
          </a:xfrm>
          <a:custGeom>
            <a:avLst/>
            <a:gdLst/>
            <a:ahLst/>
            <a:cxnLst/>
            <a:rect l="l" t="t" r="r" b="b"/>
            <a:pathLst>
              <a:path w="2311533" h="2311533">
                <a:moveTo>
                  <a:pt x="0" y="0"/>
                </a:moveTo>
                <a:lnTo>
                  <a:pt x="2311533" y="0"/>
                </a:lnTo>
                <a:lnTo>
                  <a:pt x="2311533" y="2311533"/>
                </a:lnTo>
                <a:lnTo>
                  <a:pt x="0" y="23115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3"/>
          <p:cNvGrpSpPr/>
          <p:nvPr/>
        </p:nvGrpSpPr>
        <p:grpSpPr>
          <a:xfrm>
            <a:off x="1648281" y="1712110"/>
            <a:ext cx="5105400" cy="1664775"/>
            <a:chOff x="0" y="0"/>
            <a:chExt cx="419580" cy="1239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9580" cy="123943"/>
            </a:xfrm>
            <a:custGeom>
              <a:avLst/>
              <a:gdLst/>
              <a:ahLst/>
              <a:cxnLst/>
              <a:rect l="l" t="t" r="r" b="b"/>
              <a:pathLst>
                <a:path w="419580" h="123943">
                  <a:moveTo>
                    <a:pt x="0" y="0"/>
                  </a:moveTo>
                  <a:lnTo>
                    <a:pt x="419580" y="0"/>
                  </a:lnTo>
                  <a:lnTo>
                    <a:pt x="419580" y="123943"/>
                  </a:lnTo>
                  <a:lnTo>
                    <a:pt x="0" y="123943"/>
                  </a:lnTo>
                  <a:close/>
                </a:path>
              </a:pathLst>
            </a:custGeom>
            <a:solidFill>
              <a:srgbClr val="A72FC8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419580" cy="152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67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071039" y="0"/>
            <a:ext cx="7960894" cy="3554956"/>
          </a:xfrm>
          <a:custGeom>
            <a:avLst/>
            <a:gdLst/>
            <a:ahLst/>
            <a:cxnLst/>
            <a:rect l="l" t="t" r="r" b="b"/>
            <a:pathLst>
              <a:path w="7960894" h="3554956">
                <a:moveTo>
                  <a:pt x="0" y="0"/>
                </a:moveTo>
                <a:lnTo>
                  <a:pt x="7960894" y="0"/>
                </a:lnTo>
                <a:lnTo>
                  <a:pt x="7960894" y="3554956"/>
                </a:lnTo>
                <a:lnTo>
                  <a:pt x="0" y="35549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8937" b="-39016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>
            <a:off x="12405876" y="3703049"/>
            <a:ext cx="3291220" cy="3038107"/>
          </a:xfrm>
          <a:custGeom>
            <a:avLst/>
            <a:gdLst/>
            <a:ahLst/>
            <a:cxnLst/>
            <a:rect l="l" t="t" r="r" b="b"/>
            <a:pathLst>
              <a:path w="3291220" h="3038107">
                <a:moveTo>
                  <a:pt x="0" y="0"/>
                </a:moveTo>
                <a:lnTo>
                  <a:pt x="3291220" y="0"/>
                </a:lnTo>
                <a:lnTo>
                  <a:pt x="3291220" y="3038107"/>
                </a:lnTo>
                <a:lnTo>
                  <a:pt x="0" y="30381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335" b="-34106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TextBox 8"/>
          <p:cNvSpPr txBox="1"/>
          <p:nvPr/>
        </p:nvSpPr>
        <p:spPr>
          <a:xfrm>
            <a:off x="2209800" y="1607334"/>
            <a:ext cx="4189669" cy="187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22"/>
              </a:lnSpc>
            </a:pPr>
            <a:r>
              <a:rPr lang="en-US" sz="10944" b="1" dirty="0">
                <a:solidFill>
                  <a:srgbClr val="FDFDFC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100+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1028" y="3979567"/>
            <a:ext cx="7174959" cy="4771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81"/>
              </a:lnSpc>
            </a:pPr>
            <a:r>
              <a:rPr lang="en-US" sz="8954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Organization</a:t>
            </a:r>
          </a:p>
          <a:p>
            <a:pPr algn="ctr">
              <a:lnSpc>
                <a:spcPts val="9581"/>
              </a:lnSpc>
            </a:pPr>
            <a:r>
              <a:rPr lang="en-US" sz="8954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&amp; </a:t>
            </a:r>
          </a:p>
          <a:p>
            <a:pPr algn="ctr">
              <a:lnSpc>
                <a:spcPts val="9581"/>
              </a:lnSpc>
            </a:pPr>
            <a:r>
              <a:rPr lang="en-US" sz="8954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Educational</a:t>
            </a:r>
          </a:p>
          <a:p>
            <a:pPr algn="ctr">
              <a:lnSpc>
                <a:spcPts val="9581"/>
              </a:lnSpc>
            </a:pPr>
            <a:r>
              <a:rPr lang="en-US" sz="8954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Institutions</a:t>
            </a:r>
          </a:p>
        </p:txBody>
      </p:sp>
      <p:sp>
        <p:nvSpPr>
          <p:cNvPr id="10" name="Freeform 10"/>
          <p:cNvSpPr/>
          <p:nvPr/>
        </p:nvSpPr>
        <p:spPr>
          <a:xfrm>
            <a:off x="3556548" y="78603"/>
            <a:ext cx="10266426" cy="10287000"/>
          </a:xfrm>
          <a:custGeom>
            <a:avLst/>
            <a:gdLst/>
            <a:ahLst/>
            <a:cxnLst/>
            <a:rect l="l" t="t" r="r" b="b"/>
            <a:pathLst>
              <a:path w="10266426" h="10287000">
                <a:moveTo>
                  <a:pt x="0" y="0"/>
                </a:moveTo>
                <a:lnTo>
                  <a:pt x="10266426" y="0"/>
                </a:lnTo>
                <a:lnTo>
                  <a:pt x="1026642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0999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0BBF2380-220F-51ED-6DAD-1CF1F646A1EA}"/>
              </a:ext>
            </a:extLst>
          </p:cNvPr>
          <p:cNvSpPr/>
          <p:nvPr/>
        </p:nvSpPr>
        <p:spPr>
          <a:xfrm>
            <a:off x="10101519" y="6889249"/>
            <a:ext cx="7960894" cy="4006870"/>
          </a:xfrm>
          <a:custGeom>
            <a:avLst/>
            <a:gdLst/>
            <a:ahLst/>
            <a:cxnLst/>
            <a:rect l="l" t="t" r="r" b="b"/>
            <a:pathLst>
              <a:path w="7043103" h="4006870">
                <a:moveTo>
                  <a:pt x="0" y="0"/>
                </a:moveTo>
                <a:lnTo>
                  <a:pt x="7043103" y="0"/>
                </a:lnTo>
                <a:lnTo>
                  <a:pt x="7043103" y="4006870"/>
                </a:lnTo>
                <a:lnTo>
                  <a:pt x="0" y="40068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9808" r="-6028" b="-20437"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296149" y="6922067"/>
            <a:ext cx="2832159" cy="2832159"/>
          </a:xfrm>
          <a:custGeom>
            <a:avLst/>
            <a:gdLst/>
            <a:ahLst/>
            <a:cxnLst/>
            <a:rect l="l" t="t" r="r" b="b"/>
            <a:pathLst>
              <a:path w="2832159" h="2832159">
                <a:moveTo>
                  <a:pt x="0" y="0"/>
                </a:moveTo>
                <a:lnTo>
                  <a:pt x="2832158" y="0"/>
                </a:lnTo>
                <a:lnTo>
                  <a:pt x="2832158" y="2832159"/>
                </a:lnTo>
                <a:lnTo>
                  <a:pt x="0" y="2832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3851862" y="0"/>
            <a:ext cx="11099977" cy="11122222"/>
          </a:xfrm>
          <a:custGeom>
            <a:avLst/>
            <a:gdLst/>
            <a:ahLst/>
            <a:cxnLst/>
            <a:rect l="l" t="t" r="r" b="b"/>
            <a:pathLst>
              <a:path w="11099977" h="11122222">
                <a:moveTo>
                  <a:pt x="0" y="0"/>
                </a:moveTo>
                <a:lnTo>
                  <a:pt x="11099977" y="0"/>
                </a:lnTo>
                <a:lnTo>
                  <a:pt x="11099977" y="11122222"/>
                </a:lnTo>
                <a:lnTo>
                  <a:pt x="0" y="111222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0999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2057400" y="2781300"/>
            <a:ext cx="13416511" cy="6677575"/>
          </a:xfrm>
          <a:custGeom>
            <a:avLst/>
            <a:gdLst/>
            <a:ahLst/>
            <a:cxnLst/>
            <a:rect l="l" t="t" r="r" b="b"/>
            <a:pathLst>
              <a:path w="6398706" h="3324710">
                <a:moveTo>
                  <a:pt x="0" y="0"/>
                </a:moveTo>
                <a:lnTo>
                  <a:pt x="6398705" y="0"/>
                </a:lnTo>
                <a:lnTo>
                  <a:pt x="6398705" y="3324710"/>
                </a:lnTo>
                <a:lnTo>
                  <a:pt x="0" y="3324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5624" b="-2968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7"/>
          <p:cNvSpPr txBox="1"/>
          <p:nvPr/>
        </p:nvSpPr>
        <p:spPr>
          <a:xfrm>
            <a:off x="4411806" y="576310"/>
            <a:ext cx="9057785" cy="1042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81"/>
              </a:lnSpc>
            </a:pPr>
            <a:r>
              <a:rPr lang="en-US" sz="6200" b="1" i="1" dirty="0">
                <a:solidFill>
                  <a:srgbClr val="8B0202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Trainings &amp; Workshop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0DE92D8-704A-CB1E-D25A-09F198B79F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363" y="2788920"/>
            <a:ext cx="13776584" cy="672469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4C66C06-5F51-23AA-E241-2ADC4B96FD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758440"/>
            <a:ext cx="16052598" cy="72236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44788" y="230628"/>
            <a:ext cx="10266426" cy="10287000"/>
          </a:xfrm>
          <a:custGeom>
            <a:avLst/>
            <a:gdLst/>
            <a:ahLst/>
            <a:cxnLst/>
            <a:rect l="l" t="t" r="r" b="b"/>
            <a:pathLst>
              <a:path w="10266426" h="10287000">
                <a:moveTo>
                  <a:pt x="0" y="0"/>
                </a:moveTo>
                <a:lnTo>
                  <a:pt x="10266426" y="0"/>
                </a:lnTo>
                <a:lnTo>
                  <a:pt x="1026642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0999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1028700" y="-46867"/>
            <a:ext cx="9233307" cy="10520032"/>
          </a:xfrm>
          <a:custGeom>
            <a:avLst/>
            <a:gdLst/>
            <a:ahLst/>
            <a:cxnLst/>
            <a:rect l="l" t="t" r="r" b="b"/>
            <a:pathLst>
              <a:path w="9233307" h="10520032">
                <a:moveTo>
                  <a:pt x="0" y="0"/>
                </a:moveTo>
                <a:lnTo>
                  <a:pt x="9233307" y="0"/>
                </a:lnTo>
                <a:lnTo>
                  <a:pt x="9233307" y="10520032"/>
                </a:lnTo>
                <a:lnTo>
                  <a:pt x="0" y="105200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1028700" y="0"/>
            <a:ext cx="9233307" cy="10470761"/>
          </a:xfrm>
          <a:custGeom>
            <a:avLst/>
            <a:gdLst/>
            <a:ahLst/>
            <a:cxnLst/>
            <a:rect l="l" t="t" r="r" b="b"/>
            <a:pathLst>
              <a:path w="9233307" h="10470761">
                <a:moveTo>
                  <a:pt x="0" y="0"/>
                </a:moveTo>
                <a:lnTo>
                  <a:pt x="9233307" y="0"/>
                </a:lnTo>
                <a:lnTo>
                  <a:pt x="9233307" y="10470761"/>
                </a:lnTo>
                <a:lnTo>
                  <a:pt x="0" y="10470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3314617" y="1564499"/>
            <a:ext cx="444543" cy="664399"/>
          </a:xfrm>
          <a:custGeom>
            <a:avLst/>
            <a:gdLst/>
            <a:ahLst/>
            <a:cxnLst/>
            <a:rect l="l" t="t" r="r" b="b"/>
            <a:pathLst>
              <a:path w="444543" h="664399">
                <a:moveTo>
                  <a:pt x="0" y="0"/>
                </a:moveTo>
                <a:lnTo>
                  <a:pt x="444543" y="0"/>
                </a:lnTo>
                <a:lnTo>
                  <a:pt x="444543" y="664399"/>
                </a:lnTo>
                <a:lnTo>
                  <a:pt x="0" y="6643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3753251" y="1728450"/>
            <a:ext cx="447071" cy="668176"/>
          </a:xfrm>
          <a:custGeom>
            <a:avLst/>
            <a:gdLst/>
            <a:ahLst/>
            <a:cxnLst/>
            <a:rect l="l" t="t" r="r" b="b"/>
            <a:pathLst>
              <a:path w="447071" h="668176">
                <a:moveTo>
                  <a:pt x="0" y="0"/>
                </a:moveTo>
                <a:lnTo>
                  <a:pt x="447071" y="0"/>
                </a:lnTo>
                <a:lnTo>
                  <a:pt x="447071" y="668176"/>
                </a:lnTo>
                <a:lnTo>
                  <a:pt x="0" y="6681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>
            <a:off x="3976786" y="2396626"/>
            <a:ext cx="447071" cy="668176"/>
          </a:xfrm>
          <a:custGeom>
            <a:avLst/>
            <a:gdLst/>
            <a:ahLst/>
            <a:cxnLst/>
            <a:rect l="l" t="t" r="r" b="b"/>
            <a:pathLst>
              <a:path w="447071" h="668176">
                <a:moveTo>
                  <a:pt x="0" y="0"/>
                </a:moveTo>
                <a:lnTo>
                  <a:pt x="447071" y="0"/>
                </a:lnTo>
                <a:lnTo>
                  <a:pt x="447071" y="668177"/>
                </a:lnTo>
                <a:lnTo>
                  <a:pt x="0" y="6681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8"/>
          <p:cNvSpPr/>
          <p:nvPr/>
        </p:nvSpPr>
        <p:spPr>
          <a:xfrm>
            <a:off x="3413716" y="5235380"/>
            <a:ext cx="447071" cy="668176"/>
          </a:xfrm>
          <a:custGeom>
            <a:avLst/>
            <a:gdLst/>
            <a:ahLst/>
            <a:cxnLst/>
            <a:rect l="l" t="t" r="r" b="b"/>
            <a:pathLst>
              <a:path w="447071" h="668176">
                <a:moveTo>
                  <a:pt x="0" y="0"/>
                </a:moveTo>
                <a:lnTo>
                  <a:pt x="447071" y="0"/>
                </a:lnTo>
                <a:lnTo>
                  <a:pt x="447071" y="668177"/>
                </a:lnTo>
                <a:lnTo>
                  <a:pt x="0" y="6681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/>
        </p:nvSpPr>
        <p:spPr>
          <a:xfrm>
            <a:off x="2549433" y="5903557"/>
            <a:ext cx="447071" cy="668176"/>
          </a:xfrm>
          <a:custGeom>
            <a:avLst/>
            <a:gdLst/>
            <a:ahLst/>
            <a:cxnLst/>
            <a:rect l="l" t="t" r="r" b="b"/>
            <a:pathLst>
              <a:path w="447071" h="668176">
                <a:moveTo>
                  <a:pt x="0" y="0"/>
                </a:moveTo>
                <a:lnTo>
                  <a:pt x="447071" y="0"/>
                </a:lnTo>
                <a:lnTo>
                  <a:pt x="447071" y="668176"/>
                </a:lnTo>
                <a:lnTo>
                  <a:pt x="0" y="6681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TextBox 10"/>
          <p:cNvSpPr txBox="1"/>
          <p:nvPr/>
        </p:nvSpPr>
        <p:spPr>
          <a:xfrm>
            <a:off x="11202714" y="2321047"/>
            <a:ext cx="2672697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1B267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Punjab: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10291" y="4168594"/>
            <a:ext cx="3588049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1B267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Faridabad: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402209" y="5052016"/>
            <a:ext cx="280987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1B267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Mumbai: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00416" y="3271856"/>
            <a:ext cx="4155358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1B267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Chandigarh: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DA688FD8-30EF-0CFE-69C8-1F05952F3C29}"/>
              </a:ext>
            </a:extLst>
          </p:cNvPr>
          <p:cNvSpPr txBox="1"/>
          <p:nvPr/>
        </p:nvSpPr>
        <p:spPr>
          <a:xfrm>
            <a:off x="11310291" y="5966562"/>
            <a:ext cx="2052751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1B267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Pune: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051E3E44-BA01-1ECD-601C-65AB5C1BEDD8}"/>
              </a:ext>
            </a:extLst>
          </p:cNvPr>
          <p:cNvSpPr txBox="1"/>
          <p:nvPr/>
        </p:nvSpPr>
        <p:spPr>
          <a:xfrm>
            <a:off x="11403683" y="6901400"/>
            <a:ext cx="2052751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1B267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Delhi:</a:t>
            </a:r>
          </a:p>
        </p:txBody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id="{C917CF23-72FD-1CF2-23EE-D02CEFEECAAD}"/>
              </a:ext>
            </a:extLst>
          </p:cNvPr>
          <p:cNvSpPr txBox="1"/>
          <p:nvPr/>
        </p:nvSpPr>
        <p:spPr>
          <a:xfrm>
            <a:off x="10700641" y="1165919"/>
            <a:ext cx="7384722" cy="10199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9600" b="1" dirty="0">
                <a:solidFill>
                  <a:srgbClr val="1B267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Pan INDIA: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6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94175" y="-114300"/>
            <a:ext cx="16263831" cy="10401300"/>
            <a:chOff x="0" y="0"/>
            <a:chExt cx="4487333" cy="27803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7333" cy="2780324"/>
            </a:xfrm>
            <a:custGeom>
              <a:avLst/>
              <a:gdLst/>
              <a:ahLst/>
              <a:cxnLst/>
              <a:rect l="l" t="t" r="r" b="b"/>
              <a:pathLst>
                <a:path w="4487333" h="2780324">
                  <a:moveTo>
                    <a:pt x="39034" y="0"/>
                  </a:moveTo>
                  <a:lnTo>
                    <a:pt x="4448299" y="0"/>
                  </a:lnTo>
                  <a:cubicBezTo>
                    <a:pt x="4458652" y="0"/>
                    <a:pt x="4468580" y="4112"/>
                    <a:pt x="4475900" y="11433"/>
                  </a:cubicBezTo>
                  <a:cubicBezTo>
                    <a:pt x="4483221" y="18753"/>
                    <a:pt x="4487333" y="28681"/>
                    <a:pt x="4487333" y="39034"/>
                  </a:cubicBezTo>
                  <a:lnTo>
                    <a:pt x="4487333" y="2741291"/>
                  </a:lnTo>
                  <a:cubicBezTo>
                    <a:pt x="4487333" y="2751643"/>
                    <a:pt x="4483221" y="2761572"/>
                    <a:pt x="4475900" y="2768892"/>
                  </a:cubicBezTo>
                  <a:cubicBezTo>
                    <a:pt x="4468580" y="2776212"/>
                    <a:pt x="4458652" y="2780324"/>
                    <a:pt x="4448299" y="2780324"/>
                  </a:cubicBezTo>
                  <a:lnTo>
                    <a:pt x="39034" y="2780324"/>
                  </a:lnTo>
                  <a:cubicBezTo>
                    <a:pt x="28681" y="2780324"/>
                    <a:pt x="18753" y="2776212"/>
                    <a:pt x="11433" y="2768892"/>
                  </a:cubicBezTo>
                  <a:cubicBezTo>
                    <a:pt x="4112" y="2761572"/>
                    <a:pt x="0" y="2751643"/>
                    <a:pt x="0" y="2741291"/>
                  </a:cubicBezTo>
                  <a:lnTo>
                    <a:pt x="0" y="39034"/>
                  </a:lnTo>
                  <a:cubicBezTo>
                    <a:pt x="0" y="28681"/>
                    <a:pt x="4112" y="18753"/>
                    <a:pt x="11433" y="11433"/>
                  </a:cubicBezTo>
                  <a:cubicBezTo>
                    <a:pt x="18753" y="4112"/>
                    <a:pt x="28681" y="0"/>
                    <a:pt x="39034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487333" cy="28374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1229631"/>
            <a:ext cx="6804242" cy="6586941"/>
          </a:xfrm>
          <a:custGeom>
            <a:avLst/>
            <a:gdLst/>
            <a:ahLst/>
            <a:cxnLst/>
            <a:rect l="l" t="t" r="r" b="b"/>
            <a:pathLst>
              <a:path w="6804242" h="6586941">
                <a:moveTo>
                  <a:pt x="0" y="0"/>
                </a:moveTo>
                <a:lnTo>
                  <a:pt x="6804242" y="0"/>
                </a:lnTo>
                <a:lnTo>
                  <a:pt x="6804242" y="6586941"/>
                </a:lnTo>
                <a:lnTo>
                  <a:pt x="0" y="65869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1028700" y="1889687"/>
            <a:ext cx="1074607" cy="1074607"/>
          </a:xfrm>
          <a:custGeom>
            <a:avLst/>
            <a:gdLst/>
            <a:ahLst/>
            <a:cxnLst/>
            <a:rect l="l" t="t" r="r" b="b"/>
            <a:pathLst>
              <a:path w="1074607" h="1074607">
                <a:moveTo>
                  <a:pt x="0" y="0"/>
                </a:moveTo>
                <a:lnTo>
                  <a:pt x="1074607" y="0"/>
                </a:lnTo>
                <a:lnTo>
                  <a:pt x="1074607" y="1074607"/>
                </a:lnTo>
                <a:lnTo>
                  <a:pt x="0" y="10746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>
            <a:off x="16354002" y="2755302"/>
            <a:ext cx="5061270" cy="5061270"/>
          </a:xfrm>
          <a:custGeom>
            <a:avLst/>
            <a:gdLst/>
            <a:ahLst/>
            <a:cxnLst/>
            <a:rect l="l" t="t" r="r" b="b"/>
            <a:pathLst>
              <a:path w="5061270" h="5061270">
                <a:moveTo>
                  <a:pt x="0" y="0"/>
                </a:moveTo>
                <a:lnTo>
                  <a:pt x="5061270" y="0"/>
                </a:lnTo>
                <a:lnTo>
                  <a:pt x="5061270" y="5061270"/>
                </a:lnTo>
                <a:lnTo>
                  <a:pt x="0" y="50612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8" name="Group 8"/>
          <p:cNvGrpSpPr/>
          <p:nvPr/>
        </p:nvGrpSpPr>
        <p:grpSpPr>
          <a:xfrm>
            <a:off x="580279" y="1889687"/>
            <a:ext cx="5643685" cy="5643685"/>
            <a:chOff x="0" y="0"/>
            <a:chExt cx="13716000" cy="13716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5"/>
              <a:stretch>
                <a:fillRect t="-97" b="-97"/>
              </a:stretch>
            </a:blip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273565" y="478301"/>
            <a:ext cx="7593221" cy="1667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17"/>
              </a:lnSpc>
            </a:pPr>
            <a:r>
              <a:rPr lang="en-US" sz="9600" b="1" i="1" dirty="0">
                <a:solidFill>
                  <a:srgbClr val="1B267A"/>
                </a:solidFill>
                <a:latin typeface="Garet Bold Italics"/>
                <a:ea typeface="Garet Bold Italics"/>
                <a:cs typeface="Garet Bold Italics"/>
                <a:sym typeface="Garet Bold Italics"/>
              </a:rPr>
              <a:t>THANK YOU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952158" y="5562874"/>
            <a:ext cx="4055233" cy="830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419"/>
              </a:lnSpc>
            </a:pPr>
            <a:r>
              <a:rPr lang="en-US" sz="3600" b="1" i="1" dirty="0">
                <a:solidFill>
                  <a:srgbClr val="1E1E1E"/>
                </a:solidFill>
                <a:latin typeface="Canva Sans"/>
                <a:ea typeface="Canva Sans"/>
                <a:cs typeface="Canva Sans"/>
                <a:sym typeface="Canva Sans"/>
              </a:rPr>
              <a:t>Follow WE: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0545001" y="6457271"/>
            <a:ext cx="310494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3" name="Freeform 13" descr="QR code image"/>
          <p:cNvSpPr/>
          <p:nvPr/>
        </p:nvSpPr>
        <p:spPr>
          <a:xfrm>
            <a:off x="7306047" y="6741455"/>
            <a:ext cx="2546196" cy="2453422"/>
          </a:xfrm>
          <a:custGeom>
            <a:avLst/>
            <a:gdLst/>
            <a:ahLst/>
            <a:cxnLst/>
            <a:rect l="l" t="t" r="r" b="b"/>
            <a:pathLst>
              <a:path w="2873761" h="2873761">
                <a:moveTo>
                  <a:pt x="0" y="0"/>
                </a:moveTo>
                <a:lnTo>
                  <a:pt x="2873760" y="0"/>
                </a:lnTo>
                <a:lnTo>
                  <a:pt x="2873760" y="2873760"/>
                </a:lnTo>
                <a:lnTo>
                  <a:pt x="0" y="28737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4" name="TextBox 14"/>
          <p:cNvSpPr txBox="1"/>
          <p:nvPr/>
        </p:nvSpPr>
        <p:spPr>
          <a:xfrm>
            <a:off x="7851392" y="9231170"/>
            <a:ext cx="1455505" cy="695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 i="1" dirty="0">
                <a:solidFill>
                  <a:srgbClr val="1E1E1E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Insta</a:t>
            </a:r>
          </a:p>
        </p:txBody>
      </p:sp>
      <p:sp>
        <p:nvSpPr>
          <p:cNvPr id="15" name="Freeform 15" descr="QR code image"/>
          <p:cNvSpPr/>
          <p:nvPr/>
        </p:nvSpPr>
        <p:spPr>
          <a:xfrm>
            <a:off x="14104407" y="6796113"/>
            <a:ext cx="2634329" cy="2508083"/>
          </a:xfrm>
          <a:custGeom>
            <a:avLst/>
            <a:gdLst/>
            <a:ahLst/>
            <a:cxnLst/>
            <a:rect l="l" t="t" r="r" b="b"/>
            <a:pathLst>
              <a:path w="2852761" h="2852761">
                <a:moveTo>
                  <a:pt x="0" y="0"/>
                </a:moveTo>
                <a:lnTo>
                  <a:pt x="2852761" y="0"/>
                </a:lnTo>
                <a:lnTo>
                  <a:pt x="2852761" y="2852761"/>
                </a:lnTo>
                <a:lnTo>
                  <a:pt x="0" y="2852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6" name="TextBox 16"/>
          <p:cNvSpPr txBox="1"/>
          <p:nvPr/>
        </p:nvSpPr>
        <p:spPr>
          <a:xfrm>
            <a:off x="14282351" y="9309500"/>
            <a:ext cx="2372497" cy="695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 i="1" dirty="0">
                <a:solidFill>
                  <a:srgbClr val="1E1E1E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LinkedIn</a:t>
            </a:r>
          </a:p>
        </p:txBody>
      </p:sp>
      <p:sp>
        <p:nvSpPr>
          <p:cNvPr id="17" name="Freeform 17" descr="QR code image"/>
          <p:cNvSpPr/>
          <p:nvPr/>
        </p:nvSpPr>
        <p:spPr>
          <a:xfrm>
            <a:off x="10704752" y="6741455"/>
            <a:ext cx="2634329" cy="2489716"/>
          </a:xfrm>
          <a:custGeom>
            <a:avLst/>
            <a:gdLst/>
            <a:ahLst/>
            <a:cxnLst/>
            <a:rect l="l" t="t" r="r" b="b"/>
            <a:pathLst>
              <a:path w="2873761" h="2873761">
                <a:moveTo>
                  <a:pt x="0" y="0"/>
                </a:moveTo>
                <a:lnTo>
                  <a:pt x="2873761" y="0"/>
                </a:lnTo>
                <a:lnTo>
                  <a:pt x="2873761" y="2873760"/>
                </a:lnTo>
                <a:lnTo>
                  <a:pt x="0" y="28737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8" name="TextBox 18"/>
          <p:cNvSpPr txBox="1"/>
          <p:nvPr/>
        </p:nvSpPr>
        <p:spPr>
          <a:xfrm>
            <a:off x="10704751" y="9231171"/>
            <a:ext cx="2634329" cy="695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 i="1" dirty="0">
                <a:solidFill>
                  <a:srgbClr val="1E1E1E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WhatsApp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D49CC20-7954-6E0A-8617-10989DA45CB6}"/>
              </a:ext>
            </a:extLst>
          </p:cNvPr>
          <p:cNvSpPr/>
          <p:nvPr/>
        </p:nvSpPr>
        <p:spPr>
          <a:xfrm>
            <a:off x="58922" y="7816572"/>
            <a:ext cx="6721230" cy="913435"/>
          </a:xfrm>
          <a:prstGeom prst="rect">
            <a:avLst/>
          </a:prstGeom>
          <a:solidFill>
            <a:srgbClr val="8B02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661BBD-F3D3-E917-1017-7655E8840435}"/>
              </a:ext>
            </a:extLst>
          </p:cNvPr>
          <p:cNvSpPr txBox="1"/>
          <p:nvPr/>
        </p:nvSpPr>
        <p:spPr>
          <a:xfrm>
            <a:off x="4352" y="7922466"/>
            <a:ext cx="66694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a typeface="Poppins"/>
                <a:cs typeface="Poppins"/>
                <a:sym typeface="Poppins"/>
              </a:rPr>
              <a:t>POSH COMPLIANCE EXPERT</a:t>
            </a:r>
            <a:endParaRPr lang="en-CA" sz="4400" dirty="0">
              <a:solidFill>
                <a:schemeClr val="bg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9A1080-2C9A-AD70-D649-C21F06E3CE73}"/>
              </a:ext>
            </a:extLst>
          </p:cNvPr>
          <p:cNvSpPr/>
          <p:nvPr/>
        </p:nvSpPr>
        <p:spPr>
          <a:xfrm>
            <a:off x="-228600" y="8877300"/>
            <a:ext cx="7032842" cy="1409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tx2">
                    <a:lumMod val="75000"/>
                  </a:schemeClr>
                </a:solidFill>
              </a:rPr>
              <a:t>Your Trusted Partner for</a:t>
            </a:r>
            <a:endParaRPr lang="en-US" sz="32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3200" b="1" i="1" dirty="0">
                <a:solidFill>
                  <a:schemeClr val="tx2">
                    <a:lumMod val="75000"/>
                  </a:schemeClr>
                </a:solidFill>
              </a:rPr>
              <a:t>End-to-End POSH Compliance</a:t>
            </a:r>
            <a:endParaRPr lang="en-US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580E5A45-B64C-A091-A1CA-020D4888F050}"/>
              </a:ext>
            </a:extLst>
          </p:cNvPr>
          <p:cNvSpPr txBox="1"/>
          <p:nvPr/>
        </p:nvSpPr>
        <p:spPr>
          <a:xfrm>
            <a:off x="9306897" y="2102999"/>
            <a:ext cx="5248485" cy="1706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25"/>
              </a:lnSpc>
            </a:pPr>
            <a:r>
              <a:rPr lang="en-US" sz="2800" i="1" u="sng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Contact WE:</a:t>
            </a:r>
          </a:p>
          <a:p>
            <a:pPr algn="ctr">
              <a:lnSpc>
                <a:spcPts val="3325"/>
              </a:lnSpc>
            </a:pPr>
            <a:endParaRPr lang="en-US" sz="2800" dirty="0">
              <a:solidFill>
                <a:srgbClr val="1E1E1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3325"/>
              </a:lnSpc>
            </a:pPr>
            <a:r>
              <a:rPr lang="en-US" sz="2800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+91 8146405471</a:t>
            </a:r>
          </a:p>
          <a:p>
            <a:pPr algn="ctr">
              <a:lnSpc>
                <a:spcPts val="3325"/>
              </a:lnSpc>
            </a:pPr>
            <a:r>
              <a:rPr lang="en-US" sz="2800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iccinfo.we@gmail.com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6665EFCB-2481-5060-C5DC-6F504FDA50BC}"/>
              </a:ext>
            </a:extLst>
          </p:cNvPr>
          <p:cNvSpPr txBox="1"/>
          <p:nvPr/>
        </p:nvSpPr>
        <p:spPr>
          <a:xfrm>
            <a:off x="9449140" y="4189421"/>
            <a:ext cx="5061271" cy="1373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325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800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PCS Hardeep Singh </a:t>
            </a:r>
            <a:r>
              <a:rPr lang="en-US" sz="2800" dirty="0" err="1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Nijher</a:t>
            </a:r>
            <a:endParaRPr lang="en-US" sz="2800" dirty="0">
              <a:solidFill>
                <a:srgbClr val="1E1E1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/>
            <a:endParaRPr lang="en-US" sz="2800" dirty="0">
              <a:solidFill>
                <a:srgbClr val="1E1E1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/>
            <a:r>
              <a:rPr lang="en-US" sz="2800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+91 9914622840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77375" y="8466395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1" y="0"/>
                </a:lnTo>
                <a:lnTo>
                  <a:pt x="991851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13164647" y="3989493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2" y="0"/>
                </a:lnTo>
                <a:lnTo>
                  <a:pt x="991852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 rot="3286925" flipV="1">
            <a:off x="16006859" y="2099300"/>
            <a:ext cx="2670311" cy="2272192"/>
          </a:xfrm>
          <a:custGeom>
            <a:avLst/>
            <a:gdLst/>
            <a:ahLst/>
            <a:cxnLst/>
            <a:rect l="l" t="t" r="r" b="b"/>
            <a:pathLst>
              <a:path w="2670311" h="2272192">
                <a:moveTo>
                  <a:pt x="0" y="2272193"/>
                </a:moveTo>
                <a:lnTo>
                  <a:pt x="2670311" y="2272193"/>
                </a:lnTo>
                <a:lnTo>
                  <a:pt x="2670311" y="0"/>
                </a:lnTo>
                <a:lnTo>
                  <a:pt x="0" y="0"/>
                </a:lnTo>
                <a:lnTo>
                  <a:pt x="0" y="2272193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10700862" y="5143500"/>
            <a:ext cx="7587138" cy="5143500"/>
          </a:xfrm>
          <a:custGeom>
            <a:avLst/>
            <a:gdLst/>
            <a:ahLst/>
            <a:cxnLst/>
            <a:rect l="l" t="t" r="r" b="b"/>
            <a:pathLst>
              <a:path w="7587138" h="5143500">
                <a:moveTo>
                  <a:pt x="0" y="0"/>
                </a:moveTo>
                <a:lnTo>
                  <a:pt x="7587138" y="0"/>
                </a:lnTo>
                <a:lnTo>
                  <a:pt x="7587138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991" r="-3991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6" name="Group 6"/>
          <p:cNvGrpSpPr/>
          <p:nvPr/>
        </p:nvGrpSpPr>
        <p:grpSpPr>
          <a:xfrm>
            <a:off x="10469226" y="153288"/>
            <a:ext cx="9032977" cy="875412"/>
            <a:chOff x="0" y="0"/>
            <a:chExt cx="2156019" cy="208946"/>
          </a:xfrm>
        </p:grpSpPr>
        <p:sp>
          <p:nvSpPr>
            <p:cNvPr id="7" name="Freeform 7"/>
            <p:cNvSpPr/>
            <p:nvPr/>
          </p:nvSpPr>
          <p:spPr>
            <a:xfrm>
              <a:off x="8105" y="0"/>
              <a:ext cx="2139809" cy="208946"/>
            </a:xfrm>
            <a:custGeom>
              <a:avLst/>
              <a:gdLst/>
              <a:ahLst/>
              <a:cxnLst/>
              <a:rect l="l" t="t" r="r" b="b"/>
              <a:pathLst>
                <a:path w="2139809" h="208946">
                  <a:moveTo>
                    <a:pt x="235287" y="0"/>
                  </a:moveTo>
                  <a:lnTo>
                    <a:pt x="2134710" y="0"/>
                  </a:lnTo>
                  <a:cubicBezTo>
                    <a:pt x="2136817" y="0"/>
                    <a:pt x="2138708" y="1296"/>
                    <a:pt x="2139467" y="3262"/>
                  </a:cubicBezTo>
                  <a:cubicBezTo>
                    <a:pt x="2140226" y="5228"/>
                    <a:pt x="2139697" y="7458"/>
                    <a:pt x="2138137" y="8875"/>
                  </a:cubicBezTo>
                  <a:lnTo>
                    <a:pt x="1927504" y="200071"/>
                  </a:lnTo>
                  <a:cubicBezTo>
                    <a:pt x="1921212" y="205782"/>
                    <a:pt x="1913019" y="208946"/>
                    <a:pt x="1904522" y="208946"/>
                  </a:cubicBezTo>
                  <a:lnTo>
                    <a:pt x="5099" y="208946"/>
                  </a:lnTo>
                  <a:cubicBezTo>
                    <a:pt x="2992" y="208946"/>
                    <a:pt x="1102" y="207650"/>
                    <a:pt x="342" y="205684"/>
                  </a:cubicBezTo>
                  <a:cubicBezTo>
                    <a:pt x="-417" y="203718"/>
                    <a:pt x="112" y="201488"/>
                    <a:pt x="1672" y="200071"/>
                  </a:cubicBezTo>
                  <a:lnTo>
                    <a:pt x="212305" y="8875"/>
                  </a:lnTo>
                  <a:cubicBezTo>
                    <a:pt x="218597" y="3164"/>
                    <a:pt x="226790" y="0"/>
                    <a:pt x="235287" y="0"/>
                  </a:cubicBezTo>
                  <a:close/>
                </a:path>
              </a:pathLst>
            </a:custGeom>
            <a:solidFill>
              <a:srgbClr val="1B267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54000" y="19050"/>
              <a:ext cx="1648019" cy="1898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1114425"/>
            <a:ext cx="10786404" cy="6206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68"/>
              </a:lnSpc>
            </a:pPr>
            <a:r>
              <a:rPr lang="en-US" sz="8800" b="1" i="1">
                <a:solidFill>
                  <a:srgbClr val="1B267A"/>
                </a:solidFill>
                <a:latin typeface="Garet Bold Italics"/>
                <a:ea typeface="Garet Bold Italics"/>
                <a:cs typeface="Garet Bold Italics"/>
                <a:sym typeface="Garet Bold Italics"/>
              </a:rPr>
              <a:t>DUTIES, </a:t>
            </a:r>
          </a:p>
          <a:p>
            <a:pPr algn="l">
              <a:lnSpc>
                <a:spcPts val="9768"/>
              </a:lnSpc>
            </a:pPr>
            <a:r>
              <a:rPr lang="en-US" sz="8800" b="1" i="1">
                <a:solidFill>
                  <a:srgbClr val="1B267A"/>
                </a:solidFill>
                <a:latin typeface="Garet Bold Italics"/>
                <a:ea typeface="Garet Bold Italics"/>
                <a:cs typeface="Garet Bold Italics"/>
                <a:sym typeface="Garet Bold Italics"/>
              </a:rPr>
              <a:t>ROLE, </a:t>
            </a:r>
          </a:p>
          <a:p>
            <a:pPr algn="l">
              <a:lnSpc>
                <a:spcPts val="9768"/>
              </a:lnSpc>
            </a:pPr>
            <a:r>
              <a:rPr lang="en-US" sz="8800" b="1" i="1">
                <a:solidFill>
                  <a:srgbClr val="1B267A"/>
                </a:solidFill>
                <a:latin typeface="Garet Bold Italics"/>
                <a:ea typeface="Garet Bold Italics"/>
                <a:cs typeface="Garet Bold Italics"/>
                <a:sym typeface="Garet Bold Italics"/>
              </a:rPr>
              <a:t>RESPONSIBILITIES </a:t>
            </a:r>
          </a:p>
          <a:p>
            <a:pPr algn="l">
              <a:lnSpc>
                <a:spcPts val="9768"/>
              </a:lnSpc>
            </a:pPr>
            <a:r>
              <a:rPr lang="en-US" sz="8800" b="1" i="1">
                <a:solidFill>
                  <a:srgbClr val="1B267A"/>
                </a:solidFill>
                <a:latin typeface="Garet Bold Italics"/>
                <a:ea typeface="Garet Bold Italics"/>
                <a:cs typeface="Garet Bold Italics"/>
                <a:sym typeface="Garet Bold Italics"/>
              </a:rPr>
              <a:t>OF AN </a:t>
            </a:r>
          </a:p>
          <a:p>
            <a:pPr algn="l">
              <a:lnSpc>
                <a:spcPts val="9768"/>
              </a:lnSpc>
            </a:pPr>
            <a:r>
              <a:rPr lang="en-US" sz="8800" b="1" i="1">
                <a:solidFill>
                  <a:srgbClr val="1B267A"/>
                </a:solidFill>
                <a:latin typeface="Garet Bold Italics"/>
                <a:ea typeface="Garet Bold Italics"/>
                <a:cs typeface="Garet Bold Italics"/>
                <a:sym typeface="Garet Bold Italics"/>
              </a:rPr>
              <a:t>EMPLOYER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1127408" y="0"/>
            <a:ext cx="9032977" cy="875412"/>
            <a:chOff x="0" y="0"/>
            <a:chExt cx="2156019" cy="208946"/>
          </a:xfrm>
        </p:grpSpPr>
        <p:sp>
          <p:nvSpPr>
            <p:cNvPr id="11" name="Freeform 11"/>
            <p:cNvSpPr/>
            <p:nvPr/>
          </p:nvSpPr>
          <p:spPr>
            <a:xfrm>
              <a:off x="8105" y="0"/>
              <a:ext cx="2139809" cy="208946"/>
            </a:xfrm>
            <a:custGeom>
              <a:avLst/>
              <a:gdLst/>
              <a:ahLst/>
              <a:cxnLst/>
              <a:rect l="l" t="t" r="r" b="b"/>
              <a:pathLst>
                <a:path w="2139809" h="208946">
                  <a:moveTo>
                    <a:pt x="235287" y="0"/>
                  </a:moveTo>
                  <a:lnTo>
                    <a:pt x="2134710" y="0"/>
                  </a:lnTo>
                  <a:cubicBezTo>
                    <a:pt x="2136817" y="0"/>
                    <a:pt x="2138708" y="1296"/>
                    <a:pt x="2139467" y="3262"/>
                  </a:cubicBezTo>
                  <a:cubicBezTo>
                    <a:pt x="2140226" y="5228"/>
                    <a:pt x="2139697" y="7458"/>
                    <a:pt x="2138137" y="8875"/>
                  </a:cubicBezTo>
                  <a:lnTo>
                    <a:pt x="1927504" y="200071"/>
                  </a:lnTo>
                  <a:cubicBezTo>
                    <a:pt x="1921212" y="205782"/>
                    <a:pt x="1913019" y="208946"/>
                    <a:pt x="1904522" y="208946"/>
                  </a:cubicBezTo>
                  <a:lnTo>
                    <a:pt x="5099" y="208946"/>
                  </a:lnTo>
                  <a:cubicBezTo>
                    <a:pt x="2992" y="208946"/>
                    <a:pt x="1102" y="207650"/>
                    <a:pt x="342" y="205684"/>
                  </a:cubicBezTo>
                  <a:cubicBezTo>
                    <a:pt x="-417" y="203718"/>
                    <a:pt x="112" y="201488"/>
                    <a:pt x="1672" y="200071"/>
                  </a:cubicBezTo>
                  <a:lnTo>
                    <a:pt x="212305" y="8875"/>
                  </a:lnTo>
                  <a:cubicBezTo>
                    <a:pt x="218597" y="3164"/>
                    <a:pt x="226790" y="0"/>
                    <a:pt x="235287" y="0"/>
                  </a:cubicBez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54000" y="19050"/>
              <a:ext cx="1648019" cy="1898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44398" y="7590982"/>
            <a:ext cx="9032977" cy="314405"/>
            <a:chOff x="0" y="0"/>
            <a:chExt cx="2156019" cy="75043"/>
          </a:xfrm>
        </p:grpSpPr>
        <p:sp>
          <p:nvSpPr>
            <p:cNvPr id="14" name="Freeform 14"/>
            <p:cNvSpPr/>
            <p:nvPr/>
          </p:nvSpPr>
          <p:spPr>
            <a:xfrm>
              <a:off x="11106" y="0"/>
              <a:ext cx="2133807" cy="75043"/>
            </a:xfrm>
            <a:custGeom>
              <a:avLst/>
              <a:gdLst/>
              <a:ahLst/>
              <a:cxnLst/>
              <a:rect l="l" t="t" r="r" b="b"/>
              <a:pathLst>
                <a:path w="2133807" h="75043">
                  <a:moveTo>
                    <a:pt x="232286" y="0"/>
                  </a:moveTo>
                  <a:lnTo>
                    <a:pt x="2131709" y="0"/>
                  </a:lnTo>
                  <a:cubicBezTo>
                    <a:pt x="2132740" y="0"/>
                    <a:pt x="2133619" y="750"/>
                    <a:pt x="2133781" y="1769"/>
                  </a:cubicBezTo>
                  <a:cubicBezTo>
                    <a:pt x="2133943" y="2788"/>
                    <a:pt x="2133340" y="3773"/>
                    <a:pt x="2132359" y="4093"/>
                  </a:cubicBezTo>
                  <a:lnTo>
                    <a:pt x="1927280" y="70950"/>
                  </a:lnTo>
                  <a:cubicBezTo>
                    <a:pt x="1918962" y="73662"/>
                    <a:pt x="1910269" y="75043"/>
                    <a:pt x="1901521" y="75043"/>
                  </a:cubicBezTo>
                  <a:lnTo>
                    <a:pt x="2098" y="75043"/>
                  </a:lnTo>
                  <a:cubicBezTo>
                    <a:pt x="1067" y="75043"/>
                    <a:pt x="188" y="74293"/>
                    <a:pt x="26" y="73274"/>
                  </a:cubicBezTo>
                  <a:cubicBezTo>
                    <a:pt x="-136" y="72256"/>
                    <a:pt x="467" y="71270"/>
                    <a:pt x="1448" y="70950"/>
                  </a:cubicBezTo>
                  <a:lnTo>
                    <a:pt x="206528" y="4093"/>
                  </a:lnTo>
                  <a:cubicBezTo>
                    <a:pt x="214845" y="1381"/>
                    <a:pt x="223538" y="0"/>
                    <a:pt x="232286" y="0"/>
                  </a:cubicBez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54000" y="19050"/>
              <a:ext cx="1648019" cy="55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16" name="Freeform 6">
            <a:extLst>
              <a:ext uri="{FF2B5EF4-FFF2-40B4-BE49-F238E27FC236}">
                <a16:creationId xmlns:a16="http://schemas.microsoft.com/office/drawing/2014/main" id="{0F1CF66F-5451-5257-4D18-32C2A9F1681D}"/>
              </a:ext>
            </a:extLst>
          </p:cNvPr>
          <p:cNvSpPr/>
          <p:nvPr/>
        </p:nvSpPr>
        <p:spPr>
          <a:xfrm>
            <a:off x="4150139" y="-725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6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03123" y="3283581"/>
            <a:ext cx="19894246" cy="7403469"/>
            <a:chOff x="0" y="0"/>
            <a:chExt cx="5488996" cy="20426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88996" cy="2042682"/>
            </a:xfrm>
            <a:custGeom>
              <a:avLst/>
              <a:gdLst/>
              <a:ahLst/>
              <a:cxnLst/>
              <a:rect l="l" t="t" r="r" b="b"/>
              <a:pathLst>
                <a:path w="5488996" h="2042682">
                  <a:moveTo>
                    <a:pt x="20236" y="0"/>
                  </a:moveTo>
                  <a:lnTo>
                    <a:pt x="5468760" y="0"/>
                  </a:lnTo>
                  <a:cubicBezTo>
                    <a:pt x="5474127" y="0"/>
                    <a:pt x="5479274" y="2132"/>
                    <a:pt x="5483069" y="5927"/>
                  </a:cubicBezTo>
                  <a:cubicBezTo>
                    <a:pt x="5486864" y="9722"/>
                    <a:pt x="5488996" y="14869"/>
                    <a:pt x="5488996" y="20236"/>
                  </a:cubicBezTo>
                  <a:lnTo>
                    <a:pt x="5488996" y="2022446"/>
                  </a:lnTo>
                  <a:cubicBezTo>
                    <a:pt x="5488996" y="2033622"/>
                    <a:pt x="5479936" y="2042682"/>
                    <a:pt x="5468760" y="2042682"/>
                  </a:cubicBezTo>
                  <a:lnTo>
                    <a:pt x="20236" y="2042682"/>
                  </a:lnTo>
                  <a:cubicBezTo>
                    <a:pt x="9060" y="2042682"/>
                    <a:pt x="0" y="2033622"/>
                    <a:pt x="0" y="2022446"/>
                  </a:cubicBezTo>
                  <a:lnTo>
                    <a:pt x="0" y="20236"/>
                  </a:lnTo>
                  <a:cubicBezTo>
                    <a:pt x="0" y="9060"/>
                    <a:pt x="9060" y="0"/>
                    <a:pt x="20236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488996" cy="2099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477375" y="8466395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1" y="0"/>
                </a:lnTo>
                <a:lnTo>
                  <a:pt x="991851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13164647" y="3989493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2" y="0"/>
                </a:lnTo>
                <a:lnTo>
                  <a:pt x="991852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 rot="3286925" flipV="1">
            <a:off x="15298772" y="3313478"/>
            <a:ext cx="2670311" cy="2272192"/>
          </a:xfrm>
          <a:custGeom>
            <a:avLst/>
            <a:gdLst/>
            <a:ahLst/>
            <a:cxnLst/>
            <a:rect l="l" t="t" r="r" b="b"/>
            <a:pathLst>
              <a:path w="2670311" h="2272192">
                <a:moveTo>
                  <a:pt x="0" y="2272192"/>
                </a:moveTo>
                <a:lnTo>
                  <a:pt x="2670311" y="2272192"/>
                </a:lnTo>
                <a:lnTo>
                  <a:pt x="2670311" y="0"/>
                </a:lnTo>
                <a:lnTo>
                  <a:pt x="0" y="0"/>
                </a:lnTo>
                <a:lnTo>
                  <a:pt x="0" y="227219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8" name="Group 8"/>
          <p:cNvGrpSpPr/>
          <p:nvPr/>
        </p:nvGrpSpPr>
        <p:grpSpPr>
          <a:xfrm>
            <a:off x="13306430" y="6320885"/>
            <a:ext cx="4715479" cy="675228"/>
            <a:chOff x="0" y="0"/>
            <a:chExt cx="1125505" cy="161166"/>
          </a:xfrm>
        </p:grpSpPr>
        <p:sp>
          <p:nvSpPr>
            <p:cNvPr id="9" name="Freeform 9"/>
            <p:cNvSpPr/>
            <p:nvPr/>
          </p:nvSpPr>
          <p:spPr>
            <a:xfrm>
              <a:off x="17319" y="0"/>
              <a:ext cx="1090868" cy="161166"/>
            </a:xfrm>
            <a:custGeom>
              <a:avLst/>
              <a:gdLst/>
              <a:ahLst/>
              <a:cxnLst/>
              <a:rect l="l" t="t" r="r" b="b"/>
              <a:pathLst>
                <a:path w="1090868" h="161166">
                  <a:moveTo>
                    <a:pt x="238163" y="0"/>
                  </a:moveTo>
                  <a:lnTo>
                    <a:pt x="1082892" y="0"/>
                  </a:lnTo>
                  <a:cubicBezTo>
                    <a:pt x="1086373" y="0"/>
                    <a:pt x="1089451" y="2257"/>
                    <a:pt x="1090498" y="5577"/>
                  </a:cubicBezTo>
                  <a:cubicBezTo>
                    <a:pt x="1091544" y="8896"/>
                    <a:pt x="1090317" y="12511"/>
                    <a:pt x="1087466" y="14507"/>
                  </a:cubicBezTo>
                  <a:lnTo>
                    <a:pt x="898719" y="146658"/>
                  </a:lnTo>
                  <a:cubicBezTo>
                    <a:pt x="885233" y="156101"/>
                    <a:pt x="869168" y="161166"/>
                    <a:pt x="852705" y="161166"/>
                  </a:cubicBezTo>
                  <a:lnTo>
                    <a:pt x="7975" y="161166"/>
                  </a:lnTo>
                  <a:cubicBezTo>
                    <a:pt x="4495" y="161166"/>
                    <a:pt x="1416" y="158908"/>
                    <a:pt x="370" y="155589"/>
                  </a:cubicBezTo>
                  <a:cubicBezTo>
                    <a:pt x="-677" y="152269"/>
                    <a:pt x="550" y="148654"/>
                    <a:pt x="3401" y="146658"/>
                  </a:cubicBezTo>
                  <a:lnTo>
                    <a:pt x="192148" y="14507"/>
                  </a:lnTo>
                  <a:cubicBezTo>
                    <a:pt x="205635" y="5065"/>
                    <a:pt x="221699" y="0"/>
                    <a:pt x="238163" y="0"/>
                  </a:cubicBez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54000" y="19050"/>
              <a:ext cx="617505" cy="14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5029200"/>
            <a:ext cx="13907109" cy="3819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34707" lvl="1" indent="-417354" algn="l">
              <a:lnSpc>
                <a:spcPts val="5412"/>
              </a:lnSpc>
              <a:buFont typeface="Arial"/>
              <a:buChar char="•"/>
            </a:pPr>
            <a:r>
              <a:rPr lang="en-US" sz="386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Implement a zero-tolerance policy. </a:t>
            </a:r>
          </a:p>
          <a:p>
            <a:pPr marL="834707" lvl="1" indent="-417354" algn="l">
              <a:lnSpc>
                <a:spcPts val="5412"/>
              </a:lnSpc>
              <a:buFont typeface="Arial"/>
              <a:buChar char="•"/>
            </a:pPr>
            <a:r>
              <a:rPr lang="en-US" sz="386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Ensure all workplace locations are safe for all employees.</a:t>
            </a:r>
          </a:p>
          <a:p>
            <a:pPr marL="834707" lvl="1" indent="-417354" algn="l">
              <a:lnSpc>
                <a:spcPts val="5412"/>
              </a:lnSpc>
              <a:buFont typeface="Arial"/>
              <a:buChar char="•"/>
            </a:pPr>
            <a:r>
              <a:rPr lang="en-US" sz="386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Displayed on Notice Board</a:t>
            </a:r>
          </a:p>
          <a:p>
            <a:pPr marL="834707" lvl="1" indent="-417354" algn="l">
              <a:lnSpc>
                <a:spcPts val="5412"/>
              </a:lnSpc>
              <a:buFont typeface="Arial"/>
              <a:buChar char="•"/>
            </a:pPr>
            <a:r>
              <a:rPr lang="en-US" sz="386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Complaint is treated seriously</a:t>
            </a:r>
          </a:p>
          <a:p>
            <a:pPr algn="l">
              <a:lnSpc>
                <a:spcPts val="2366"/>
              </a:lnSpc>
            </a:pPr>
            <a:endParaRPr lang="en-US" sz="3866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0666125" y="6516183"/>
            <a:ext cx="7621875" cy="3764463"/>
          </a:xfrm>
          <a:custGeom>
            <a:avLst/>
            <a:gdLst/>
            <a:ahLst/>
            <a:cxnLst/>
            <a:rect l="l" t="t" r="r" b="b"/>
            <a:pathLst>
              <a:path w="7621875" h="3764463">
                <a:moveTo>
                  <a:pt x="0" y="0"/>
                </a:moveTo>
                <a:lnTo>
                  <a:pt x="7621875" y="0"/>
                </a:lnTo>
                <a:lnTo>
                  <a:pt x="7621875" y="3764462"/>
                </a:lnTo>
                <a:lnTo>
                  <a:pt x="0" y="37644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TextBox 13"/>
          <p:cNvSpPr txBox="1"/>
          <p:nvPr/>
        </p:nvSpPr>
        <p:spPr>
          <a:xfrm>
            <a:off x="796265" y="1904161"/>
            <a:ext cx="9672961" cy="799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5600" b="1" i="1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1. Safe Work Environment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3803001"/>
            <a:ext cx="4572000" cy="701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2"/>
              </a:lnSpc>
              <a:spcBef>
                <a:spcPct val="0"/>
              </a:spcBef>
            </a:pPr>
            <a:r>
              <a:rPr lang="en-US" sz="386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Employer Duty: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917593" y="2732201"/>
            <a:ext cx="2104316" cy="452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00"/>
              </a:lnSpc>
              <a:spcBef>
                <a:spcPct val="0"/>
              </a:spcBef>
            </a:pPr>
            <a:r>
              <a:rPr lang="en-US" sz="3200" i="1" dirty="0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Section 3</a:t>
            </a: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5BBA6C76-0193-3731-F317-07E8EB11058F}"/>
              </a:ext>
            </a:extLst>
          </p:cNvPr>
          <p:cNvSpPr/>
          <p:nvPr/>
        </p:nvSpPr>
        <p:spPr>
          <a:xfrm>
            <a:off x="4150139" y="-725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6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03123" y="3283581"/>
            <a:ext cx="19894246" cy="7403469"/>
            <a:chOff x="0" y="0"/>
            <a:chExt cx="5488996" cy="20426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88996" cy="2042682"/>
            </a:xfrm>
            <a:custGeom>
              <a:avLst/>
              <a:gdLst/>
              <a:ahLst/>
              <a:cxnLst/>
              <a:rect l="l" t="t" r="r" b="b"/>
              <a:pathLst>
                <a:path w="5488996" h="2042682">
                  <a:moveTo>
                    <a:pt x="20236" y="0"/>
                  </a:moveTo>
                  <a:lnTo>
                    <a:pt x="5468760" y="0"/>
                  </a:lnTo>
                  <a:cubicBezTo>
                    <a:pt x="5474127" y="0"/>
                    <a:pt x="5479274" y="2132"/>
                    <a:pt x="5483069" y="5927"/>
                  </a:cubicBezTo>
                  <a:cubicBezTo>
                    <a:pt x="5486864" y="9722"/>
                    <a:pt x="5488996" y="14869"/>
                    <a:pt x="5488996" y="20236"/>
                  </a:cubicBezTo>
                  <a:lnTo>
                    <a:pt x="5488996" y="2022446"/>
                  </a:lnTo>
                  <a:cubicBezTo>
                    <a:pt x="5488996" y="2033622"/>
                    <a:pt x="5479936" y="2042682"/>
                    <a:pt x="5468760" y="2042682"/>
                  </a:cubicBezTo>
                  <a:lnTo>
                    <a:pt x="20236" y="2042682"/>
                  </a:lnTo>
                  <a:cubicBezTo>
                    <a:pt x="9060" y="2042682"/>
                    <a:pt x="0" y="2033622"/>
                    <a:pt x="0" y="2022446"/>
                  </a:cubicBezTo>
                  <a:lnTo>
                    <a:pt x="0" y="20236"/>
                  </a:lnTo>
                  <a:cubicBezTo>
                    <a:pt x="0" y="9060"/>
                    <a:pt x="9060" y="0"/>
                    <a:pt x="20236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488996" cy="2099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477375" y="8466395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1" y="0"/>
                </a:lnTo>
                <a:lnTo>
                  <a:pt x="991851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13164647" y="3989493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2" y="0"/>
                </a:lnTo>
                <a:lnTo>
                  <a:pt x="991852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 rot="3286925" flipV="1">
            <a:off x="15298772" y="3313478"/>
            <a:ext cx="2670311" cy="2272192"/>
          </a:xfrm>
          <a:custGeom>
            <a:avLst/>
            <a:gdLst/>
            <a:ahLst/>
            <a:cxnLst/>
            <a:rect l="l" t="t" r="r" b="b"/>
            <a:pathLst>
              <a:path w="2670311" h="2272192">
                <a:moveTo>
                  <a:pt x="0" y="2272192"/>
                </a:moveTo>
                <a:lnTo>
                  <a:pt x="2670311" y="2272192"/>
                </a:lnTo>
                <a:lnTo>
                  <a:pt x="2670311" y="0"/>
                </a:lnTo>
                <a:lnTo>
                  <a:pt x="0" y="0"/>
                </a:lnTo>
                <a:lnTo>
                  <a:pt x="0" y="227219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TextBox 8"/>
          <p:cNvSpPr txBox="1"/>
          <p:nvPr/>
        </p:nvSpPr>
        <p:spPr>
          <a:xfrm>
            <a:off x="1028700" y="1904161"/>
            <a:ext cx="7744729" cy="799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5600" b="1" i="1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2. Constituting an IC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74839" y="3747675"/>
            <a:ext cx="4572000" cy="701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2"/>
              </a:lnSpc>
              <a:spcBef>
                <a:spcPct val="0"/>
              </a:spcBef>
            </a:pPr>
            <a:r>
              <a:rPr lang="en-US" sz="386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Employer Duty: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19875" y="5029200"/>
            <a:ext cx="13907109" cy="2759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34707" lvl="1" indent="-417354" algn="l">
              <a:lnSpc>
                <a:spcPts val="5412"/>
              </a:lnSpc>
              <a:buFont typeface="Arial"/>
              <a:buChar char="•"/>
            </a:pPr>
            <a:r>
              <a:rPr lang="en-US" sz="386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Constitute an IC </a:t>
            </a:r>
          </a:p>
          <a:p>
            <a:pPr marL="834707" lvl="1" indent="-417354" algn="l">
              <a:lnSpc>
                <a:spcPts val="5412"/>
              </a:lnSpc>
              <a:buFont typeface="Arial"/>
              <a:buChar char="•"/>
            </a:pPr>
            <a:r>
              <a:rPr lang="en-US" sz="386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Maintain and Support a functional IC. </a:t>
            </a:r>
          </a:p>
          <a:p>
            <a:pPr marL="834707" lvl="1" indent="-417354" algn="l">
              <a:lnSpc>
                <a:spcPts val="5412"/>
              </a:lnSpc>
              <a:buFont typeface="Arial"/>
              <a:buChar char="•"/>
            </a:pPr>
            <a:r>
              <a:rPr lang="en-US" sz="386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Train members in handling complaints fairly and confidentially.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342378" y="8466395"/>
            <a:ext cx="9032977" cy="314405"/>
            <a:chOff x="0" y="0"/>
            <a:chExt cx="2156019" cy="75043"/>
          </a:xfrm>
        </p:grpSpPr>
        <p:sp>
          <p:nvSpPr>
            <p:cNvPr id="12" name="Freeform 12"/>
            <p:cNvSpPr/>
            <p:nvPr/>
          </p:nvSpPr>
          <p:spPr>
            <a:xfrm>
              <a:off x="11106" y="0"/>
              <a:ext cx="2133807" cy="75043"/>
            </a:xfrm>
            <a:custGeom>
              <a:avLst/>
              <a:gdLst/>
              <a:ahLst/>
              <a:cxnLst/>
              <a:rect l="l" t="t" r="r" b="b"/>
              <a:pathLst>
                <a:path w="2133807" h="75043">
                  <a:moveTo>
                    <a:pt x="232286" y="0"/>
                  </a:moveTo>
                  <a:lnTo>
                    <a:pt x="2131709" y="0"/>
                  </a:lnTo>
                  <a:cubicBezTo>
                    <a:pt x="2132740" y="0"/>
                    <a:pt x="2133619" y="750"/>
                    <a:pt x="2133781" y="1769"/>
                  </a:cubicBezTo>
                  <a:cubicBezTo>
                    <a:pt x="2133943" y="2788"/>
                    <a:pt x="2133340" y="3773"/>
                    <a:pt x="2132359" y="4093"/>
                  </a:cubicBezTo>
                  <a:lnTo>
                    <a:pt x="1927280" y="70950"/>
                  </a:lnTo>
                  <a:cubicBezTo>
                    <a:pt x="1918962" y="73662"/>
                    <a:pt x="1910269" y="75043"/>
                    <a:pt x="1901521" y="75043"/>
                  </a:cubicBezTo>
                  <a:lnTo>
                    <a:pt x="2098" y="75043"/>
                  </a:lnTo>
                  <a:cubicBezTo>
                    <a:pt x="1067" y="75043"/>
                    <a:pt x="188" y="74293"/>
                    <a:pt x="26" y="73274"/>
                  </a:cubicBezTo>
                  <a:cubicBezTo>
                    <a:pt x="-136" y="72256"/>
                    <a:pt x="467" y="71270"/>
                    <a:pt x="1448" y="70950"/>
                  </a:cubicBezTo>
                  <a:lnTo>
                    <a:pt x="206528" y="4093"/>
                  </a:lnTo>
                  <a:cubicBezTo>
                    <a:pt x="214845" y="1381"/>
                    <a:pt x="223538" y="0"/>
                    <a:pt x="232286" y="0"/>
                  </a:cubicBez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54000" y="19050"/>
              <a:ext cx="1648019" cy="55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5726984" y="2732201"/>
            <a:ext cx="2138018" cy="452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00"/>
              </a:lnSpc>
              <a:spcBef>
                <a:spcPct val="0"/>
              </a:spcBef>
            </a:pPr>
            <a:r>
              <a:rPr lang="en-US" sz="3200" i="1" dirty="0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Section 4</a:t>
            </a: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E6BFFFA7-E9D8-FA72-2251-5E2CE8D46724}"/>
              </a:ext>
            </a:extLst>
          </p:cNvPr>
          <p:cNvSpPr/>
          <p:nvPr/>
        </p:nvSpPr>
        <p:spPr>
          <a:xfrm>
            <a:off x="4150139" y="-725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6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03123" y="3283581"/>
            <a:ext cx="19894246" cy="7403469"/>
            <a:chOff x="0" y="0"/>
            <a:chExt cx="5488996" cy="20426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88996" cy="2042682"/>
            </a:xfrm>
            <a:custGeom>
              <a:avLst/>
              <a:gdLst/>
              <a:ahLst/>
              <a:cxnLst/>
              <a:rect l="l" t="t" r="r" b="b"/>
              <a:pathLst>
                <a:path w="5488996" h="2042682">
                  <a:moveTo>
                    <a:pt x="20236" y="0"/>
                  </a:moveTo>
                  <a:lnTo>
                    <a:pt x="5468760" y="0"/>
                  </a:lnTo>
                  <a:cubicBezTo>
                    <a:pt x="5474127" y="0"/>
                    <a:pt x="5479274" y="2132"/>
                    <a:pt x="5483069" y="5927"/>
                  </a:cubicBezTo>
                  <a:cubicBezTo>
                    <a:pt x="5486864" y="9722"/>
                    <a:pt x="5488996" y="14869"/>
                    <a:pt x="5488996" y="20236"/>
                  </a:cubicBezTo>
                  <a:lnTo>
                    <a:pt x="5488996" y="2022446"/>
                  </a:lnTo>
                  <a:cubicBezTo>
                    <a:pt x="5488996" y="2033622"/>
                    <a:pt x="5479936" y="2042682"/>
                    <a:pt x="5468760" y="2042682"/>
                  </a:cubicBezTo>
                  <a:lnTo>
                    <a:pt x="20236" y="2042682"/>
                  </a:lnTo>
                  <a:cubicBezTo>
                    <a:pt x="9060" y="2042682"/>
                    <a:pt x="0" y="2033622"/>
                    <a:pt x="0" y="2022446"/>
                  </a:cubicBezTo>
                  <a:lnTo>
                    <a:pt x="0" y="20236"/>
                  </a:lnTo>
                  <a:cubicBezTo>
                    <a:pt x="0" y="9060"/>
                    <a:pt x="9060" y="0"/>
                    <a:pt x="20236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488996" cy="2099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477375" y="8466395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1" y="0"/>
                </a:lnTo>
                <a:lnTo>
                  <a:pt x="991851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13164647" y="3989493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2" y="0"/>
                </a:lnTo>
                <a:lnTo>
                  <a:pt x="991852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7" name="Group 7"/>
          <p:cNvGrpSpPr/>
          <p:nvPr/>
        </p:nvGrpSpPr>
        <p:grpSpPr>
          <a:xfrm>
            <a:off x="11411701" y="4779218"/>
            <a:ext cx="6774623" cy="6563041"/>
            <a:chOff x="0" y="0"/>
            <a:chExt cx="1217716" cy="1179685"/>
          </a:xfrm>
        </p:grpSpPr>
        <p:sp>
          <p:nvSpPr>
            <p:cNvPr id="8" name="Freeform 8"/>
            <p:cNvSpPr/>
            <p:nvPr/>
          </p:nvSpPr>
          <p:spPr>
            <a:xfrm>
              <a:off x="3103" y="0"/>
              <a:ext cx="1211510" cy="1179685"/>
            </a:xfrm>
            <a:custGeom>
              <a:avLst/>
              <a:gdLst/>
              <a:ahLst/>
              <a:cxnLst/>
              <a:rect l="l" t="t" r="r" b="b"/>
              <a:pathLst>
                <a:path w="1211510" h="1179685">
                  <a:moveTo>
                    <a:pt x="244690" y="0"/>
                  </a:moveTo>
                  <a:lnTo>
                    <a:pt x="1197007" y="0"/>
                  </a:lnTo>
                  <a:cubicBezTo>
                    <a:pt x="1201340" y="0"/>
                    <a:pt x="1205446" y="1937"/>
                    <a:pt x="1208201" y="5282"/>
                  </a:cubicBezTo>
                  <a:cubicBezTo>
                    <a:pt x="1210956" y="8626"/>
                    <a:pt x="1212071" y="13027"/>
                    <a:pt x="1211242" y="17280"/>
                  </a:cubicBezTo>
                  <a:lnTo>
                    <a:pt x="987798" y="1162405"/>
                  </a:lnTo>
                  <a:cubicBezTo>
                    <a:pt x="985839" y="1172442"/>
                    <a:pt x="977046" y="1179685"/>
                    <a:pt x="966820" y="1179685"/>
                  </a:cubicBezTo>
                  <a:lnTo>
                    <a:pt x="14503" y="1179685"/>
                  </a:lnTo>
                  <a:cubicBezTo>
                    <a:pt x="10170" y="1179685"/>
                    <a:pt x="6064" y="1177748"/>
                    <a:pt x="3309" y="1174403"/>
                  </a:cubicBezTo>
                  <a:cubicBezTo>
                    <a:pt x="554" y="1171059"/>
                    <a:pt x="-561" y="1166658"/>
                    <a:pt x="269" y="1162405"/>
                  </a:cubicBezTo>
                  <a:lnTo>
                    <a:pt x="223713" y="17280"/>
                  </a:lnTo>
                  <a:cubicBezTo>
                    <a:pt x="225671" y="7243"/>
                    <a:pt x="234464" y="0"/>
                    <a:pt x="244690" y="0"/>
                  </a:cubicBez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54000" y="19050"/>
              <a:ext cx="709716" cy="1160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77336" y="4779218"/>
            <a:ext cx="6774623" cy="6563041"/>
            <a:chOff x="0" y="0"/>
            <a:chExt cx="1217716" cy="1179685"/>
          </a:xfrm>
        </p:grpSpPr>
        <p:sp>
          <p:nvSpPr>
            <p:cNvPr id="11" name="Freeform 11"/>
            <p:cNvSpPr/>
            <p:nvPr/>
          </p:nvSpPr>
          <p:spPr>
            <a:xfrm>
              <a:off x="3103" y="0"/>
              <a:ext cx="1211510" cy="1179685"/>
            </a:xfrm>
            <a:custGeom>
              <a:avLst/>
              <a:gdLst/>
              <a:ahLst/>
              <a:cxnLst/>
              <a:rect l="l" t="t" r="r" b="b"/>
              <a:pathLst>
                <a:path w="1211510" h="1179685">
                  <a:moveTo>
                    <a:pt x="244690" y="0"/>
                  </a:moveTo>
                  <a:lnTo>
                    <a:pt x="1197007" y="0"/>
                  </a:lnTo>
                  <a:cubicBezTo>
                    <a:pt x="1201340" y="0"/>
                    <a:pt x="1205446" y="1937"/>
                    <a:pt x="1208201" y="5282"/>
                  </a:cubicBezTo>
                  <a:cubicBezTo>
                    <a:pt x="1210956" y="8626"/>
                    <a:pt x="1212071" y="13027"/>
                    <a:pt x="1211242" y="17280"/>
                  </a:cubicBezTo>
                  <a:lnTo>
                    <a:pt x="987798" y="1162405"/>
                  </a:lnTo>
                  <a:cubicBezTo>
                    <a:pt x="985839" y="1172442"/>
                    <a:pt x="977046" y="1179685"/>
                    <a:pt x="966820" y="1179685"/>
                  </a:cubicBezTo>
                  <a:lnTo>
                    <a:pt x="14503" y="1179685"/>
                  </a:lnTo>
                  <a:cubicBezTo>
                    <a:pt x="10170" y="1179685"/>
                    <a:pt x="6064" y="1177748"/>
                    <a:pt x="3309" y="1174403"/>
                  </a:cubicBezTo>
                  <a:cubicBezTo>
                    <a:pt x="554" y="1171059"/>
                    <a:pt x="-561" y="1166658"/>
                    <a:pt x="269" y="1162405"/>
                  </a:cubicBezTo>
                  <a:lnTo>
                    <a:pt x="223713" y="17280"/>
                  </a:lnTo>
                  <a:cubicBezTo>
                    <a:pt x="225671" y="7243"/>
                    <a:pt x="234464" y="0"/>
                    <a:pt x="244690" y="0"/>
                  </a:cubicBez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54000" y="19050"/>
              <a:ext cx="709716" cy="1160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9873163" y="5143500"/>
            <a:ext cx="8566672" cy="4871256"/>
          </a:xfrm>
          <a:custGeom>
            <a:avLst/>
            <a:gdLst/>
            <a:ahLst/>
            <a:cxnLst/>
            <a:rect l="l" t="t" r="r" b="b"/>
            <a:pathLst>
              <a:path w="8566672" h="4871256">
                <a:moveTo>
                  <a:pt x="0" y="0"/>
                </a:moveTo>
                <a:lnTo>
                  <a:pt x="8566672" y="0"/>
                </a:lnTo>
                <a:lnTo>
                  <a:pt x="8566672" y="4871256"/>
                </a:lnTo>
                <a:lnTo>
                  <a:pt x="0" y="48712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182" r="-19179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4" name="TextBox 14"/>
          <p:cNvSpPr txBox="1"/>
          <p:nvPr/>
        </p:nvSpPr>
        <p:spPr>
          <a:xfrm>
            <a:off x="771098" y="1904161"/>
            <a:ext cx="9202203" cy="799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5600" b="1" i="1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3. Awareness &amp; Training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4077319"/>
            <a:ext cx="4572000" cy="701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2"/>
              </a:lnSpc>
              <a:spcBef>
                <a:spcPct val="0"/>
              </a:spcBef>
            </a:pPr>
            <a:r>
              <a:rPr lang="en-US" sz="386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Employer Duty: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73190" y="5102345"/>
            <a:ext cx="7489927" cy="2073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34707" lvl="1" indent="-417354" algn="l">
              <a:lnSpc>
                <a:spcPts val="5412"/>
              </a:lnSpc>
              <a:buFont typeface="Arial"/>
              <a:buChar char="•"/>
            </a:pPr>
            <a:r>
              <a:rPr lang="en-US" sz="386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Conduct regular workshops and online or in-person sessions.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73190" y="7498971"/>
            <a:ext cx="7489927" cy="2073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34707" lvl="1" indent="-417354" algn="l">
              <a:lnSpc>
                <a:spcPts val="5412"/>
              </a:lnSpc>
              <a:buFont typeface="Arial"/>
              <a:buChar char="•"/>
            </a:pPr>
            <a:r>
              <a:rPr lang="en-US" sz="386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Display IC contact information and complaint procedure prominently.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694536" y="2732201"/>
            <a:ext cx="2491789" cy="452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00"/>
              </a:lnSpc>
              <a:spcBef>
                <a:spcPct val="0"/>
              </a:spcBef>
            </a:pPr>
            <a:r>
              <a:rPr lang="en-US" sz="3200" i="1" dirty="0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Section 19</a:t>
            </a:r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D8138AE7-6145-D384-326A-507B1E55C5AA}"/>
              </a:ext>
            </a:extLst>
          </p:cNvPr>
          <p:cNvSpPr/>
          <p:nvPr/>
        </p:nvSpPr>
        <p:spPr>
          <a:xfrm>
            <a:off x="4150139" y="-725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6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03123" y="3283581"/>
            <a:ext cx="19894246" cy="7403469"/>
            <a:chOff x="0" y="0"/>
            <a:chExt cx="5488996" cy="20426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88996" cy="2042682"/>
            </a:xfrm>
            <a:custGeom>
              <a:avLst/>
              <a:gdLst/>
              <a:ahLst/>
              <a:cxnLst/>
              <a:rect l="l" t="t" r="r" b="b"/>
              <a:pathLst>
                <a:path w="5488996" h="2042682">
                  <a:moveTo>
                    <a:pt x="20236" y="0"/>
                  </a:moveTo>
                  <a:lnTo>
                    <a:pt x="5468760" y="0"/>
                  </a:lnTo>
                  <a:cubicBezTo>
                    <a:pt x="5474127" y="0"/>
                    <a:pt x="5479274" y="2132"/>
                    <a:pt x="5483069" y="5927"/>
                  </a:cubicBezTo>
                  <a:cubicBezTo>
                    <a:pt x="5486864" y="9722"/>
                    <a:pt x="5488996" y="14869"/>
                    <a:pt x="5488996" y="20236"/>
                  </a:cubicBezTo>
                  <a:lnTo>
                    <a:pt x="5488996" y="2022446"/>
                  </a:lnTo>
                  <a:cubicBezTo>
                    <a:pt x="5488996" y="2033622"/>
                    <a:pt x="5479936" y="2042682"/>
                    <a:pt x="5468760" y="2042682"/>
                  </a:cubicBezTo>
                  <a:lnTo>
                    <a:pt x="20236" y="2042682"/>
                  </a:lnTo>
                  <a:cubicBezTo>
                    <a:pt x="9060" y="2042682"/>
                    <a:pt x="0" y="2033622"/>
                    <a:pt x="0" y="2022446"/>
                  </a:cubicBezTo>
                  <a:lnTo>
                    <a:pt x="0" y="20236"/>
                  </a:lnTo>
                  <a:cubicBezTo>
                    <a:pt x="0" y="9060"/>
                    <a:pt x="9060" y="0"/>
                    <a:pt x="20236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488996" cy="2099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592373" y="6496005"/>
            <a:ext cx="6160334" cy="1970390"/>
            <a:chOff x="0" y="0"/>
            <a:chExt cx="1470368" cy="470299"/>
          </a:xfrm>
        </p:grpSpPr>
        <p:sp>
          <p:nvSpPr>
            <p:cNvPr id="6" name="Freeform 6"/>
            <p:cNvSpPr/>
            <p:nvPr/>
          </p:nvSpPr>
          <p:spPr>
            <a:xfrm>
              <a:off x="7282" y="0"/>
              <a:ext cx="1455804" cy="470299"/>
            </a:xfrm>
            <a:custGeom>
              <a:avLst/>
              <a:gdLst/>
              <a:ahLst/>
              <a:cxnLst/>
              <a:rect l="l" t="t" r="r" b="b"/>
              <a:pathLst>
                <a:path w="1455804" h="470299">
                  <a:moveTo>
                    <a:pt x="242267" y="0"/>
                  </a:moveTo>
                  <a:lnTo>
                    <a:pt x="1443724" y="0"/>
                  </a:lnTo>
                  <a:cubicBezTo>
                    <a:pt x="1447893" y="0"/>
                    <a:pt x="1451766" y="2149"/>
                    <a:pt x="1453973" y="5686"/>
                  </a:cubicBezTo>
                  <a:cubicBezTo>
                    <a:pt x="1456179" y="9222"/>
                    <a:pt x="1456407" y="13646"/>
                    <a:pt x="1454574" y="17390"/>
                  </a:cubicBezTo>
                  <a:lnTo>
                    <a:pt x="1241410" y="452908"/>
                  </a:lnTo>
                  <a:cubicBezTo>
                    <a:pt x="1236201" y="463551"/>
                    <a:pt x="1225386" y="470299"/>
                    <a:pt x="1213537" y="470299"/>
                  </a:cubicBezTo>
                  <a:lnTo>
                    <a:pt x="12080" y="470299"/>
                  </a:lnTo>
                  <a:cubicBezTo>
                    <a:pt x="7911" y="470299"/>
                    <a:pt x="4037" y="468150"/>
                    <a:pt x="1831" y="464613"/>
                  </a:cubicBezTo>
                  <a:cubicBezTo>
                    <a:pt x="-376" y="461077"/>
                    <a:pt x="-603" y="456653"/>
                    <a:pt x="1230" y="452908"/>
                  </a:cubicBezTo>
                  <a:lnTo>
                    <a:pt x="214394" y="17390"/>
                  </a:lnTo>
                  <a:cubicBezTo>
                    <a:pt x="219603" y="6748"/>
                    <a:pt x="230418" y="0"/>
                    <a:pt x="242267" y="0"/>
                  </a:cubicBez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54000" y="19050"/>
              <a:ext cx="962368" cy="4512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9477375" y="8466395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1" y="0"/>
                </a:lnTo>
                <a:lnTo>
                  <a:pt x="991851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/>
        </p:nvSpPr>
        <p:spPr>
          <a:xfrm>
            <a:off x="13164647" y="3989493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2" y="0"/>
                </a:lnTo>
                <a:lnTo>
                  <a:pt x="991852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Freeform 10"/>
          <p:cNvSpPr/>
          <p:nvPr/>
        </p:nvSpPr>
        <p:spPr>
          <a:xfrm rot="3286925" flipV="1">
            <a:off x="15298772" y="3313478"/>
            <a:ext cx="2670311" cy="2272192"/>
          </a:xfrm>
          <a:custGeom>
            <a:avLst/>
            <a:gdLst/>
            <a:ahLst/>
            <a:cxnLst/>
            <a:rect l="l" t="t" r="r" b="b"/>
            <a:pathLst>
              <a:path w="2670311" h="2272192">
                <a:moveTo>
                  <a:pt x="0" y="2272192"/>
                </a:moveTo>
                <a:lnTo>
                  <a:pt x="2670311" y="2272192"/>
                </a:lnTo>
                <a:lnTo>
                  <a:pt x="2670311" y="0"/>
                </a:lnTo>
                <a:lnTo>
                  <a:pt x="0" y="0"/>
                </a:lnTo>
                <a:lnTo>
                  <a:pt x="0" y="227219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Freeform 11"/>
          <p:cNvSpPr/>
          <p:nvPr/>
        </p:nvSpPr>
        <p:spPr>
          <a:xfrm>
            <a:off x="11587592" y="6785289"/>
            <a:ext cx="7165115" cy="3615164"/>
          </a:xfrm>
          <a:custGeom>
            <a:avLst/>
            <a:gdLst/>
            <a:ahLst/>
            <a:cxnLst/>
            <a:rect l="l" t="t" r="r" b="b"/>
            <a:pathLst>
              <a:path w="7165115" h="3615164">
                <a:moveTo>
                  <a:pt x="0" y="0"/>
                </a:moveTo>
                <a:lnTo>
                  <a:pt x="7165115" y="0"/>
                </a:lnTo>
                <a:lnTo>
                  <a:pt x="7165115" y="3615164"/>
                </a:lnTo>
                <a:lnTo>
                  <a:pt x="0" y="36151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0319" b="-4516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TextBox 12"/>
          <p:cNvSpPr txBox="1"/>
          <p:nvPr/>
        </p:nvSpPr>
        <p:spPr>
          <a:xfrm>
            <a:off x="771098" y="1904161"/>
            <a:ext cx="9202203" cy="799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5600" b="1" i="1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4. Annual Report Filling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5029200"/>
            <a:ext cx="4572000" cy="701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2"/>
              </a:lnSpc>
              <a:spcBef>
                <a:spcPct val="0"/>
              </a:spcBef>
            </a:pPr>
            <a:r>
              <a:rPr lang="en-US" sz="386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Employer Duty: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73190" y="5921186"/>
            <a:ext cx="7489927" cy="1387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34707" lvl="1" indent="-417354" algn="l">
              <a:lnSpc>
                <a:spcPts val="5412"/>
              </a:lnSpc>
              <a:buFont typeface="Arial"/>
              <a:buChar char="•"/>
            </a:pPr>
            <a:r>
              <a:rPr lang="en-US" sz="386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Submit Annual Report to DC Office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73190" y="7366900"/>
            <a:ext cx="9619768" cy="2073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34707" lvl="1" indent="-417354" algn="l">
              <a:lnSpc>
                <a:spcPts val="5412"/>
              </a:lnSpc>
              <a:buFont typeface="Arial"/>
              <a:buChar char="•"/>
            </a:pPr>
            <a:r>
              <a:rPr lang="en-US" sz="386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Mention no. of complaints received, pending, resolved, measurement action....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108709" y="2732201"/>
            <a:ext cx="3050436" cy="452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00"/>
              </a:lnSpc>
              <a:spcBef>
                <a:spcPct val="0"/>
              </a:spcBef>
            </a:pPr>
            <a:r>
              <a:rPr lang="en-US" sz="3200" i="1" dirty="0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Section 21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3698420"/>
            <a:ext cx="13562619" cy="701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2"/>
              </a:lnSpc>
            </a:pPr>
            <a:r>
              <a:rPr lang="en-US" sz="386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IC Submit Annual Report to DC Office and Employer</a:t>
            </a:r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BD7B5AD1-9122-BBB5-0B6E-5D73E7CD7943}"/>
              </a:ext>
            </a:extLst>
          </p:cNvPr>
          <p:cNvSpPr/>
          <p:nvPr/>
        </p:nvSpPr>
        <p:spPr>
          <a:xfrm>
            <a:off x="4150139" y="-725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77375" y="8466395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1" y="0"/>
                </a:lnTo>
                <a:lnTo>
                  <a:pt x="991851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13164647" y="3989493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2" y="0"/>
                </a:lnTo>
                <a:lnTo>
                  <a:pt x="991852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4" name="Group 4"/>
          <p:cNvGrpSpPr/>
          <p:nvPr/>
        </p:nvGrpSpPr>
        <p:grpSpPr>
          <a:xfrm>
            <a:off x="6520815" y="3045456"/>
            <a:ext cx="5246370" cy="5246370"/>
            <a:chOff x="0" y="0"/>
            <a:chExt cx="13716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3"/>
              <a:stretch>
                <a:fillRect l="-3145" r="-3145"/>
              </a:stretch>
            </a:blip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6" name="Freeform 6"/>
          <p:cNvSpPr/>
          <p:nvPr/>
        </p:nvSpPr>
        <p:spPr>
          <a:xfrm>
            <a:off x="667934" y="3045456"/>
            <a:ext cx="6111596" cy="1544567"/>
          </a:xfrm>
          <a:custGeom>
            <a:avLst/>
            <a:gdLst/>
            <a:ahLst/>
            <a:cxnLst/>
            <a:rect l="l" t="t" r="r" b="b"/>
            <a:pathLst>
              <a:path w="6111596" h="1544567">
                <a:moveTo>
                  <a:pt x="0" y="0"/>
                </a:moveTo>
                <a:lnTo>
                  <a:pt x="6111597" y="0"/>
                </a:lnTo>
                <a:lnTo>
                  <a:pt x="6111597" y="1544567"/>
                </a:lnTo>
                <a:lnTo>
                  <a:pt x="0" y="1544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7"/>
          <p:cNvSpPr txBox="1"/>
          <p:nvPr/>
        </p:nvSpPr>
        <p:spPr>
          <a:xfrm>
            <a:off x="1387100" y="3588173"/>
            <a:ext cx="5133715" cy="831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9"/>
              </a:lnSpc>
              <a:spcBef>
                <a:spcPct val="0"/>
              </a:spcBef>
            </a:pPr>
            <a:r>
              <a:rPr lang="en-US" sz="3099" b="1" i="1">
                <a:solidFill>
                  <a:srgbClr val="1E1E1E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Complaint Mechanism – </a:t>
            </a:r>
          </a:p>
          <a:p>
            <a:pPr algn="l">
              <a:lnSpc>
                <a:spcPts val="3099"/>
              </a:lnSpc>
              <a:spcBef>
                <a:spcPct val="0"/>
              </a:spcBef>
            </a:pPr>
            <a:r>
              <a:rPr lang="en-US" sz="3099" b="1" i="1">
                <a:solidFill>
                  <a:srgbClr val="1E1E1E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6 &amp; 9</a:t>
            </a:r>
          </a:p>
        </p:txBody>
      </p:sp>
      <p:sp>
        <p:nvSpPr>
          <p:cNvPr id="8" name="Freeform 8"/>
          <p:cNvSpPr/>
          <p:nvPr/>
        </p:nvSpPr>
        <p:spPr>
          <a:xfrm>
            <a:off x="11504454" y="7417753"/>
            <a:ext cx="6111596" cy="1544567"/>
          </a:xfrm>
          <a:custGeom>
            <a:avLst/>
            <a:gdLst/>
            <a:ahLst/>
            <a:cxnLst/>
            <a:rect l="l" t="t" r="r" b="b"/>
            <a:pathLst>
              <a:path w="6111596" h="1544567">
                <a:moveTo>
                  <a:pt x="0" y="0"/>
                </a:moveTo>
                <a:lnTo>
                  <a:pt x="6111596" y="0"/>
                </a:lnTo>
                <a:lnTo>
                  <a:pt x="6111596" y="1544568"/>
                </a:lnTo>
                <a:lnTo>
                  <a:pt x="0" y="15445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TextBox 9"/>
          <p:cNvSpPr txBox="1"/>
          <p:nvPr/>
        </p:nvSpPr>
        <p:spPr>
          <a:xfrm>
            <a:off x="11993395" y="8065075"/>
            <a:ext cx="3767647" cy="44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9"/>
              </a:lnSpc>
              <a:spcBef>
                <a:spcPct val="0"/>
              </a:spcBef>
            </a:pPr>
            <a:r>
              <a:rPr lang="en-US" sz="3099" b="1" i="1">
                <a:solidFill>
                  <a:srgbClr val="1E1E1E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Take Action - 13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767185" y="3165499"/>
            <a:ext cx="6520815" cy="1647988"/>
          </a:xfrm>
          <a:custGeom>
            <a:avLst/>
            <a:gdLst/>
            <a:ahLst/>
            <a:cxnLst/>
            <a:rect l="l" t="t" r="r" b="b"/>
            <a:pathLst>
              <a:path w="6520815" h="1647988">
                <a:moveTo>
                  <a:pt x="0" y="0"/>
                </a:moveTo>
                <a:lnTo>
                  <a:pt x="6520815" y="0"/>
                </a:lnTo>
                <a:lnTo>
                  <a:pt x="6520815" y="1647988"/>
                </a:lnTo>
                <a:lnTo>
                  <a:pt x="0" y="16479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TextBox 11"/>
          <p:cNvSpPr txBox="1"/>
          <p:nvPr/>
        </p:nvSpPr>
        <p:spPr>
          <a:xfrm>
            <a:off x="12676429" y="3588173"/>
            <a:ext cx="4939621" cy="831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9"/>
              </a:lnSpc>
              <a:spcBef>
                <a:spcPct val="0"/>
              </a:spcBef>
            </a:pPr>
            <a:r>
              <a:rPr lang="en-US" sz="3099" b="1" i="1">
                <a:solidFill>
                  <a:srgbClr val="1E1E1E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Reporting &amp; Record  Keeping - 19 &amp; 22</a:t>
            </a:r>
          </a:p>
        </p:txBody>
      </p:sp>
      <p:sp>
        <p:nvSpPr>
          <p:cNvPr id="12" name="Freeform 12"/>
          <p:cNvSpPr/>
          <p:nvPr/>
        </p:nvSpPr>
        <p:spPr>
          <a:xfrm>
            <a:off x="1387100" y="7417753"/>
            <a:ext cx="5715915" cy="1444568"/>
          </a:xfrm>
          <a:custGeom>
            <a:avLst/>
            <a:gdLst/>
            <a:ahLst/>
            <a:cxnLst/>
            <a:rect l="l" t="t" r="r" b="b"/>
            <a:pathLst>
              <a:path w="5715915" h="1444568">
                <a:moveTo>
                  <a:pt x="0" y="0"/>
                </a:moveTo>
                <a:lnTo>
                  <a:pt x="5715915" y="0"/>
                </a:lnTo>
                <a:lnTo>
                  <a:pt x="5715915" y="1444568"/>
                </a:lnTo>
                <a:lnTo>
                  <a:pt x="0" y="14445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TextBox 13"/>
          <p:cNvSpPr txBox="1"/>
          <p:nvPr/>
        </p:nvSpPr>
        <p:spPr>
          <a:xfrm>
            <a:off x="2558826" y="7788717"/>
            <a:ext cx="3961989" cy="831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9"/>
              </a:lnSpc>
              <a:spcBef>
                <a:spcPct val="0"/>
              </a:spcBef>
            </a:pPr>
            <a:r>
              <a:rPr lang="en-US" sz="3099" b="1" i="1">
                <a:solidFill>
                  <a:srgbClr val="1E1E1E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Maintaining Confidentiality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345638" y="1475536"/>
            <a:ext cx="7596725" cy="799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5600" b="1" i="1">
                <a:solidFill>
                  <a:srgbClr val="1B267A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As per The PoSH Act</a:t>
            </a: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D42BC8BD-C49C-2D15-94E8-82D627F17C6A}"/>
              </a:ext>
            </a:extLst>
          </p:cNvPr>
          <p:cNvSpPr/>
          <p:nvPr/>
        </p:nvSpPr>
        <p:spPr>
          <a:xfrm>
            <a:off x="4472375" y="627019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02108" y="0"/>
            <a:ext cx="12683523" cy="10051285"/>
            <a:chOff x="0" y="0"/>
            <a:chExt cx="1025657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5657" cy="812800"/>
            </a:xfrm>
            <a:custGeom>
              <a:avLst/>
              <a:gdLst/>
              <a:ahLst/>
              <a:cxnLst/>
              <a:rect l="l" t="t" r="r" b="b"/>
              <a:pathLst>
                <a:path w="1025657" h="812800">
                  <a:moveTo>
                    <a:pt x="0" y="0"/>
                  </a:moveTo>
                  <a:lnTo>
                    <a:pt x="1025657" y="0"/>
                  </a:lnTo>
                  <a:lnTo>
                    <a:pt x="102565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9050"/>
              <a:ext cx="1025657" cy="79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602368" y="235715"/>
            <a:ext cx="12683523" cy="10051285"/>
            <a:chOff x="0" y="0"/>
            <a:chExt cx="1025657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5657" cy="812800"/>
            </a:xfrm>
            <a:custGeom>
              <a:avLst/>
              <a:gdLst/>
              <a:ahLst/>
              <a:cxnLst/>
              <a:rect l="l" t="t" r="r" b="b"/>
              <a:pathLst>
                <a:path w="1025657" h="812800">
                  <a:moveTo>
                    <a:pt x="0" y="0"/>
                  </a:moveTo>
                  <a:lnTo>
                    <a:pt x="1025657" y="0"/>
                  </a:lnTo>
                  <a:lnTo>
                    <a:pt x="102565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B267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1025657" cy="79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>
            <a:off x="5612904" y="3224477"/>
            <a:ext cx="8657419" cy="0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/>
        </p:nvSpPr>
        <p:spPr>
          <a:xfrm>
            <a:off x="3684058" y="2746440"/>
            <a:ext cx="1555670" cy="1329391"/>
          </a:xfrm>
          <a:custGeom>
            <a:avLst/>
            <a:gdLst/>
            <a:ahLst/>
            <a:cxnLst/>
            <a:rect l="l" t="t" r="r" b="b"/>
            <a:pathLst>
              <a:path w="1555670" h="1329391">
                <a:moveTo>
                  <a:pt x="0" y="0"/>
                </a:moveTo>
                <a:lnTo>
                  <a:pt x="1555670" y="0"/>
                </a:lnTo>
                <a:lnTo>
                  <a:pt x="1555670" y="1329391"/>
                </a:lnTo>
                <a:lnTo>
                  <a:pt x="0" y="13293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TextBox 10"/>
          <p:cNvSpPr txBox="1"/>
          <p:nvPr/>
        </p:nvSpPr>
        <p:spPr>
          <a:xfrm>
            <a:off x="3155998" y="1021190"/>
            <a:ext cx="12129893" cy="1392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405"/>
              </a:lnSpc>
            </a:pPr>
            <a:r>
              <a:rPr lang="en-US" sz="814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Media &amp; Public Scrutiny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358477" y="3929896"/>
            <a:ext cx="11970785" cy="5201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93266" lvl="1" indent="-646633" algn="l">
              <a:lnSpc>
                <a:spcPts val="8386"/>
              </a:lnSpc>
              <a:buFont typeface="Arial"/>
              <a:buChar char="•"/>
            </a:pPr>
            <a:r>
              <a:rPr lang="en-US" sz="599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Viral social media exposure</a:t>
            </a:r>
          </a:p>
          <a:p>
            <a:pPr marL="1293266" lvl="1" indent="-646633" algn="l">
              <a:lnSpc>
                <a:spcPts val="8386"/>
              </a:lnSpc>
              <a:buFont typeface="Arial"/>
              <a:buChar char="•"/>
            </a:pPr>
            <a:r>
              <a:rPr lang="en-US" sz="599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Investigative journalism</a:t>
            </a:r>
          </a:p>
          <a:p>
            <a:pPr marL="1293266" lvl="1" indent="-646633" algn="l">
              <a:lnSpc>
                <a:spcPts val="8386"/>
              </a:lnSpc>
              <a:buFont typeface="Arial"/>
              <a:buChar char="•"/>
            </a:pPr>
            <a:r>
              <a:rPr lang="en-US" sz="599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Public boycott campaigns can permanently damage brand equity</a:t>
            </a:r>
          </a:p>
        </p:txBody>
      </p:sp>
      <p:sp>
        <p:nvSpPr>
          <p:cNvPr id="12" name="Freeform 12"/>
          <p:cNvSpPr/>
          <p:nvPr/>
        </p:nvSpPr>
        <p:spPr>
          <a:xfrm>
            <a:off x="1552804" y="6650627"/>
            <a:ext cx="3052091" cy="3052091"/>
          </a:xfrm>
          <a:custGeom>
            <a:avLst/>
            <a:gdLst/>
            <a:ahLst/>
            <a:cxnLst/>
            <a:rect l="l" t="t" r="r" b="b"/>
            <a:pathLst>
              <a:path w="3052091" h="3052091">
                <a:moveTo>
                  <a:pt x="0" y="0"/>
                </a:moveTo>
                <a:lnTo>
                  <a:pt x="3052091" y="0"/>
                </a:lnTo>
                <a:lnTo>
                  <a:pt x="3052091" y="3052091"/>
                </a:lnTo>
                <a:lnTo>
                  <a:pt x="0" y="30520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Freeform 13"/>
          <p:cNvSpPr/>
          <p:nvPr/>
        </p:nvSpPr>
        <p:spPr>
          <a:xfrm>
            <a:off x="16032659" y="1307319"/>
            <a:ext cx="5471807" cy="5471807"/>
          </a:xfrm>
          <a:custGeom>
            <a:avLst/>
            <a:gdLst/>
            <a:ahLst/>
            <a:cxnLst/>
            <a:rect l="l" t="t" r="r" b="b"/>
            <a:pathLst>
              <a:path w="5471807" h="5471807">
                <a:moveTo>
                  <a:pt x="0" y="0"/>
                </a:moveTo>
                <a:lnTo>
                  <a:pt x="5471807" y="0"/>
                </a:lnTo>
                <a:lnTo>
                  <a:pt x="5471807" y="5471807"/>
                </a:lnTo>
                <a:lnTo>
                  <a:pt x="0" y="54718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521FCD15-4DC8-10AF-3D18-90F8E2EDB695}"/>
              </a:ext>
            </a:extLst>
          </p:cNvPr>
          <p:cNvSpPr/>
          <p:nvPr/>
        </p:nvSpPr>
        <p:spPr>
          <a:xfrm>
            <a:off x="4150139" y="-7250"/>
            <a:ext cx="9684123" cy="10481187"/>
          </a:xfrm>
          <a:custGeom>
            <a:avLst/>
            <a:gdLst/>
            <a:ahLst/>
            <a:cxnLst/>
            <a:rect l="l" t="t" r="r" b="b"/>
            <a:pathLst>
              <a:path w="2716096" h="2721539">
                <a:moveTo>
                  <a:pt x="0" y="0"/>
                </a:moveTo>
                <a:lnTo>
                  <a:pt x="2716096" y="0"/>
                </a:lnTo>
                <a:lnTo>
                  <a:pt x="2716096" y="2721538"/>
                </a:lnTo>
                <a:lnTo>
                  <a:pt x="0" y="27215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02108" y="0"/>
            <a:ext cx="12683523" cy="10051285"/>
            <a:chOff x="0" y="0"/>
            <a:chExt cx="1025657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5657" cy="812800"/>
            </a:xfrm>
            <a:custGeom>
              <a:avLst/>
              <a:gdLst/>
              <a:ahLst/>
              <a:cxnLst/>
              <a:rect l="l" t="t" r="r" b="b"/>
              <a:pathLst>
                <a:path w="1025657" h="812800">
                  <a:moveTo>
                    <a:pt x="0" y="0"/>
                  </a:moveTo>
                  <a:lnTo>
                    <a:pt x="1025657" y="0"/>
                  </a:lnTo>
                  <a:lnTo>
                    <a:pt x="102565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9050"/>
              <a:ext cx="1025657" cy="79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602368" y="235715"/>
            <a:ext cx="12683523" cy="10051285"/>
            <a:chOff x="0" y="0"/>
            <a:chExt cx="1025657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5657" cy="812800"/>
            </a:xfrm>
            <a:custGeom>
              <a:avLst/>
              <a:gdLst/>
              <a:ahLst/>
              <a:cxnLst/>
              <a:rect l="l" t="t" r="r" b="b"/>
              <a:pathLst>
                <a:path w="1025657" h="812800">
                  <a:moveTo>
                    <a:pt x="0" y="0"/>
                  </a:moveTo>
                  <a:lnTo>
                    <a:pt x="1025657" y="0"/>
                  </a:lnTo>
                  <a:lnTo>
                    <a:pt x="102565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B267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1025657" cy="79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 flipV="1">
            <a:off x="5055794" y="3167422"/>
            <a:ext cx="9513879" cy="0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/>
        </p:nvSpPr>
        <p:spPr>
          <a:xfrm>
            <a:off x="3201978" y="1183115"/>
            <a:ext cx="2627757" cy="2064441"/>
          </a:xfrm>
          <a:custGeom>
            <a:avLst/>
            <a:gdLst/>
            <a:ahLst/>
            <a:cxnLst/>
            <a:rect l="l" t="t" r="r" b="b"/>
            <a:pathLst>
              <a:path w="2627757" h="2064441">
                <a:moveTo>
                  <a:pt x="0" y="0"/>
                </a:moveTo>
                <a:lnTo>
                  <a:pt x="2627757" y="0"/>
                </a:lnTo>
                <a:lnTo>
                  <a:pt x="2627757" y="2064441"/>
                </a:lnTo>
                <a:lnTo>
                  <a:pt x="0" y="20644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TextBox 10"/>
          <p:cNvSpPr txBox="1"/>
          <p:nvPr/>
        </p:nvSpPr>
        <p:spPr>
          <a:xfrm>
            <a:off x="6229475" y="1108067"/>
            <a:ext cx="8340199" cy="1392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405"/>
              </a:lnSpc>
            </a:pPr>
            <a:r>
              <a:rPr lang="en-US" sz="814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Talent Attrition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02303" y="3917544"/>
            <a:ext cx="12483654" cy="6251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93266" lvl="1" indent="-646633" algn="l">
              <a:lnSpc>
                <a:spcPts val="8386"/>
              </a:lnSpc>
              <a:buFont typeface="Arial"/>
              <a:buChar char="•"/>
            </a:pPr>
            <a:r>
              <a:rPr lang="en-US" sz="599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Top talent – especially women – actively research workplace safety before accepting offers. </a:t>
            </a:r>
          </a:p>
          <a:p>
            <a:pPr marL="1293266" lvl="1" indent="-646633" algn="l">
              <a:lnSpc>
                <a:spcPts val="8386"/>
              </a:lnSpc>
              <a:buFont typeface="Arial"/>
              <a:buChar char="•"/>
            </a:pPr>
            <a:r>
              <a:rPr lang="en-US" sz="599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Non-compliant companies lose hiring wars</a:t>
            </a:r>
          </a:p>
        </p:txBody>
      </p:sp>
      <p:sp>
        <p:nvSpPr>
          <p:cNvPr id="12" name="Freeform 12"/>
          <p:cNvSpPr/>
          <p:nvPr/>
        </p:nvSpPr>
        <p:spPr>
          <a:xfrm>
            <a:off x="1552804" y="6650627"/>
            <a:ext cx="3052091" cy="3052091"/>
          </a:xfrm>
          <a:custGeom>
            <a:avLst/>
            <a:gdLst/>
            <a:ahLst/>
            <a:cxnLst/>
            <a:rect l="l" t="t" r="r" b="b"/>
            <a:pathLst>
              <a:path w="3052091" h="3052091">
                <a:moveTo>
                  <a:pt x="0" y="0"/>
                </a:moveTo>
                <a:lnTo>
                  <a:pt x="3052091" y="0"/>
                </a:lnTo>
                <a:lnTo>
                  <a:pt x="3052091" y="3052091"/>
                </a:lnTo>
                <a:lnTo>
                  <a:pt x="0" y="30520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Freeform 13"/>
          <p:cNvSpPr/>
          <p:nvPr/>
        </p:nvSpPr>
        <p:spPr>
          <a:xfrm>
            <a:off x="16032659" y="1307319"/>
            <a:ext cx="5471807" cy="5471807"/>
          </a:xfrm>
          <a:custGeom>
            <a:avLst/>
            <a:gdLst/>
            <a:ahLst/>
            <a:cxnLst/>
            <a:rect l="l" t="t" r="r" b="b"/>
            <a:pathLst>
              <a:path w="5471807" h="5471807">
                <a:moveTo>
                  <a:pt x="0" y="0"/>
                </a:moveTo>
                <a:lnTo>
                  <a:pt x="5471807" y="0"/>
                </a:lnTo>
                <a:lnTo>
                  <a:pt x="5471807" y="5471807"/>
                </a:lnTo>
                <a:lnTo>
                  <a:pt x="0" y="54718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02108" y="0"/>
            <a:ext cx="12683523" cy="10051285"/>
            <a:chOff x="0" y="0"/>
            <a:chExt cx="1025657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5657" cy="812800"/>
            </a:xfrm>
            <a:custGeom>
              <a:avLst/>
              <a:gdLst/>
              <a:ahLst/>
              <a:cxnLst/>
              <a:rect l="l" t="t" r="r" b="b"/>
              <a:pathLst>
                <a:path w="1025657" h="812800">
                  <a:moveTo>
                    <a:pt x="0" y="0"/>
                  </a:moveTo>
                  <a:lnTo>
                    <a:pt x="1025657" y="0"/>
                  </a:lnTo>
                  <a:lnTo>
                    <a:pt x="102565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9050"/>
              <a:ext cx="1025657" cy="79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602368" y="117790"/>
            <a:ext cx="12683523" cy="10169210"/>
            <a:chOff x="0" y="-9536"/>
            <a:chExt cx="1025657" cy="822336"/>
          </a:xfrm>
        </p:grpSpPr>
        <p:sp>
          <p:nvSpPr>
            <p:cNvPr id="6" name="Freeform 6"/>
            <p:cNvSpPr/>
            <p:nvPr/>
          </p:nvSpPr>
          <p:spPr>
            <a:xfrm>
              <a:off x="0" y="-9536"/>
              <a:ext cx="1025657" cy="812800"/>
            </a:xfrm>
            <a:custGeom>
              <a:avLst/>
              <a:gdLst/>
              <a:ahLst/>
              <a:cxnLst/>
              <a:rect l="l" t="t" r="r" b="b"/>
              <a:pathLst>
                <a:path w="1025657" h="812800">
                  <a:moveTo>
                    <a:pt x="0" y="0"/>
                  </a:moveTo>
                  <a:lnTo>
                    <a:pt x="1025657" y="0"/>
                  </a:lnTo>
                  <a:lnTo>
                    <a:pt x="102565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B267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1025657" cy="79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>
            <a:off x="5868227" y="2818599"/>
            <a:ext cx="8858816" cy="0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/>
        </p:nvSpPr>
        <p:spPr>
          <a:xfrm>
            <a:off x="3838388" y="2534841"/>
            <a:ext cx="1374776" cy="1242297"/>
          </a:xfrm>
          <a:custGeom>
            <a:avLst/>
            <a:gdLst/>
            <a:ahLst/>
            <a:cxnLst/>
            <a:rect l="l" t="t" r="r" b="b"/>
            <a:pathLst>
              <a:path w="1374776" h="1242297">
                <a:moveTo>
                  <a:pt x="0" y="0"/>
                </a:moveTo>
                <a:lnTo>
                  <a:pt x="1374776" y="0"/>
                </a:lnTo>
                <a:lnTo>
                  <a:pt x="1374776" y="1242297"/>
                </a:lnTo>
                <a:lnTo>
                  <a:pt x="0" y="12422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TextBox 10"/>
          <p:cNvSpPr txBox="1"/>
          <p:nvPr/>
        </p:nvSpPr>
        <p:spPr>
          <a:xfrm>
            <a:off x="2958738" y="878051"/>
            <a:ext cx="12163634" cy="1392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05"/>
              </a:lnSpc>
            </a:pPr>
            <a:r>
              <a:rPr lang="en-US" sz="8146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Employee Trust Erosion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84318" y="3672363"/>
            <a:ext cx="12001573" cy="53151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293278" lvl="1" indent="-646639" algn="l">
              <a:lnSpc>
                <a:spcPts val="8386"/>
              </a:lnSpc>
              <a:buFont typeface="Arial"/>
              <a:buChar char="•"/>
            </a:pPr>
            <a:r>
              <a:rPr lang="en-US" sz="599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Internal culture toxicity leads to disengagement and absenteeism</a:t>
            </a:r>
          </a:p>
          <a:p>
            <a:pPr marL="1293278" lvl="1" indent="-646639" algn="l">
              <a:lnSpc>
                <a:spcPts val="8386"/>
              </a:lnSpc>
              <a:buFont typeface="Arial"/>
              <a:buChar char="•"/>
            </a:pPr>
            <a:r>
              <a:rPr lang="en-US" sz="599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Reduced productivity across the entire organization</a:t>
            </a:r>
          </a:p>
        </p:txBody>
      </p:sp>
      <p:sp>
        <p:nvSpPr>
          <p:cNvPr id="12" name="Freeform 12"/>
          <p:cNvSpPr/>
          <p:nvPr/>
        </p:nvSpPr>
        <p:spPr>
          <a:xfrm>
            <a:off x="1552804" y="6650627"/>
            <a:ext cx="3052091" cy="3052091"/>
          </a:xfrm>
          <a:custGeom>
            <a:avLst/>
            <a:gdLst/>
            <a:ahLst/>
            <a:cxnLst/>
            <a:rect l="l" t="t" r="r" b="b"/>
            <a:pathLst>
              <a:path w="3052091" h="3052091">
                <a:moveTo>
                  <a:pt x="0" y="0"/>
                </a:moveTo>
                <a:lnTo>
                  <a:pt x="3052091" y="0"/>
                </a:lnTo>
                <a:lnTo>
                  <a:pt x="3052091" y="3052091"/>
                </a:lnTo>
                <a:lnTo>
                  <a:pt x="0" y="30520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Freeform 13"/>
          <p:cNvSpPr/>
          <p:nvPr/>
        </p:nvSpPr>
        <p:spPr>
          <a:xfrm>
            <a:off x="16032659" y="1307319"/>
            <a:ext cx="5471807" cy="5471807"/>
          </a:xfrm>
          <a:custGeom>
            <a:avLst/>
            <a:gdLst/>
            <a:ahLst/>
            <a:cxnLst/>
            <a:rect l="l" t="t" r="r" b="b"/>
            <a:pathLst>
              <a:path w="5471807" h="5471807">
                <a:moveTo>
                  <a:pt x="0" y="0"/>
                </a:moveTo>
                <a:lnTo>
                  <a:pt x="5471807" y="0"/>
                </a:lnTo>
                <a:lnTo>
                  <a:pt x="5471807" y="5471807"/>
                </a:lnTo>
                <a:lnTo>
                  <a:pt x="0" y="54718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77375" y="8466395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1" y="0"/>
                </a:lnTo>
                <a:lnTo>
                  <a:pt x="991851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13164647" y="3989493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2" y="0"/>
                </a:lnTo>
                <a:lnTo>
                  <a:pt x="991852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4" name="Group 4"/>
          <p:cNvGrpSpPr/>
          <p:nvPr/>
        </p:nvGrpSpPr>
        <p:grpSpPr>
          <a:xfrm>
            <a:off x="58672" y="0"/>
            <a:ext cx="18229328" cy="3086100"/>
            <a:chOff x="0" y="0"/>
            <a:chExt cx="480114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01140" cy="812800"/>
            </a:xfrm>
            <a:custGeom>
              <a:avLst/>
              <a:gdLst/>
              <a:ahLst/>
              <a:cxnLst/>
              <a:rect l="l" t="t" r="r" b="b"/>
              <a:pathLst>
                <a:path w="4801140" h="812800">
                  <a:moveTo>
                    <a:pt x="0" y="0"/>
                  </a:moveTo>
                  <a:lnTo>
                    <a:pt x="4801140" y="0"/>
                  </a:lnTo>
                  <a:lnTo>
                    <a:pt x="48011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B267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9050"/>
              <a:ext cx="4801140" cy="79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58672" y="3086100"/>
            <a:ext cx="18229328" cy="9244913"/>
          </a:xfrm>
          <a:custGeom>
            <a:avLst/>
            <a:gdLst/>
            <a:ahLst/>
            <a:cxnLst/>
            <a:rect l="l" t="t" r="r" b="b"/>
            <a:pathLst>
              <a:path w="18229328" h="9244913">
                <a:moveTo>
                  <a:pt x="0" y="0"/>
                </a:moveTo>
                <a:lnTo>
                  <a:pt x="18229328" y="0"/>
                </a:lnTo>
                <a:lnTo>
                  <a:pt x="18229328" y="9244913"/>
                </a:lnTo>
                <a:lnTo>
                  <a:pt x="0" y="92449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478" r="-10917" b="-28460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TextBox 8"/>
          <p:cNvSpPr txBox="1"/>
          <p:nvPr/>
        </p:nvSpPr>
        <p:spPr>
          <a:xfrm>
            <a:off x="834466" y="551815"/>
            <a:ext cx="12826107" cy="21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9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WHEN BRANDS PAID THE PRICE — CASE EXAMPLES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73415" y="4234034"/>
            <a:ext cx="9783748" cy="106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8"/>
              </a:lnSpc>
            </a:pPr>
            <a:r>
              <a:rPr lang="en-US" sz="3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Himat Kumar v. State of Punjab (Sept. 2025)</a:t>
            </a:r>
          </a:p>
          <a:p>
            <a:pPr algn="l">
              <a:lnSpc>
                <a:spcPts val="4128"/>
              </a:lnSpc>
            </a:pPr>
            <a:r>
              <a:rPr lang="en-US" sz="3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- No Overlapping Inquiry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57283" y="5826446"/>
            <a:ext cx="8811944" cy="1592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8"/>
              </a:lnSpc>
            </a:pPr>
            <a:r>
              <a:rPr lang="en-US" sz="3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Medanta Hospital Case (MP High Court)</a:t>
            </a:r>
          </a:p>
          <a:p>
            <a:pPr marL="690881" lvl="1" indent="-345440" algn="l">
              <a:lnSpc>
                <a:spcPts val="4128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Penality 50,000/- No IC</a:t>
            </a:r>
          </a:p>
          <a:p>
            <a:pPr marL="690881" lvl="1" indent="-345440" algn="l">
              <a:lnSpc>
                <a:spcPts val="4128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25 Lakhs to aggrived women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34466" y="4291184"/>
            <a:ext cx="388468" cy="388468"/>
            <a:chOff x="0" y="0"/>
            <a:chExt cx="406400" cy="406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72735" y="5889328"/>
            <a:ext cx="388468" cy="388468"/>
            <a:chOff x="0" y="0"/>
            <a:chExt cx="406400" cy="406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72735" y="7748286"/>
            <a:ext cx="388468" cy="388468"/>
            <a:chOff x="0" y="0"/>
            <a:chExt cx="406400" cy="4064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020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573415" y="7691136"/>
            <a:ext cx="8811944" cy="106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8"/>
              </a:lnSpc>
            </a:pPr>
            <a:r>
              <a:rPr lang="en-US" sz="3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Ms. G vs. Isg Novasoft Technologies Ltd.</a:t>
            </a:r>
          </a:p>
          <a:p>
            <a:pPr marL="690881" lvl="1" indent="-345440" algn="l">
              <a:lnSpc>
                <a:spcPts val="4128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Penality 1 crore 68 lakhs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0" grpId="0"/>
      <p:bldP spid="2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F0BE2DA-7956-42CE-96AC-8D23894DC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799" y="17256"/>
            <a:ext cx="15418307" cy="102697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395202-49B5-BFC2-52E0-DACF2D451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"/>
            <a:ext cx="15673017" cy="10439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7743BB-2D67-EDA9-7B53-8113DAC9C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599" y="17256"/>
            <a:ext cx="16764203" cy="104221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CB8379-3D99-2FA2-93EC-10B78268758D}"/>
              </a:ext>
            </a:extLst>
          </p:cNvPr>
          <p:cNvSpPr txBox="1"/>
          <p:nvPr/>
        </p:nvSpPr>
        <p:spPr>
          <a:xfrm>
            <a:off x="2756152" y="1485900"/>
            <a:ext cx="6400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600" b="1" dirty="0">
                <a:solidFill>
                  <a:schemeClr val="bg1"/>
                </a:solidFill>
                <a:latin typeface="Freestyle Script" panose="030804020302050B0404" pitchFamily="66" charset="0"/>
              </a:rPr>
              <a:t>Have </a:t>
            </a:r>
          </a:p>
          <a:p>
            <a:r>
              <a:rPr lang="en-CA" sz="9600" b="1" dirty="0">
                <a:solidFill>
                  <a:schemeClr val="bg1"/>
                </a:solidFill>
                <a:latin typeface="Freestyle Script" panose="030804020302050B0404" pitchFamily="66" charset="0"/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8617033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6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793088" y="-244759"/>
            <a:ext cx="10801350" cy="1080135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B267A">
                <a:alpha val="32941"/>
              </a:srgbClr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499097" y="-244759"/>
            <a:ext cx="10207235" cy="10207235"/>
          </a:xfrm>
          <a:custGeom>
            <a:avLst/>
            <a:gdLst/>
            <a:ahLst/>
            <a:cxnLst/>
            <a:rect l="l" t="t" r="r" b="b"/>
            <a:pathLst>
              <a:path w="10207235" h="10207235">
                <a:moveTo>
                  <a:pt x="0" y="0"/>
                </a:moveTo>
                <a:lnTo>
                  <a:pt x="10207234" y="0"/>
                </a:lnTo>
                <a:lnTo>
                  <a:pt x="10207234" y="10207235"/>
                </a:lnTo>
                <a:lnTo>
                  <a:pt x="0" y="102072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6" name="Group 6"/>
          <p:cNvGrpSpPr/>
          <p:nvPr/>
        </p:nvGrpSpPr>
        <p:grpSpPr>
          <a:xfrm>
            <a:off x="1028700" y="5141612"/>
            <a:ext cx="8693179" cy="4116688"/>
            <a:chOff x="0" y="0"/>
            <a:chExt cx="2156146" cy="10210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56146" cy="1021051"/>
            </a:xfrm>
            <a:custGeom>
              <a:avLst/>
              <a:gdLst/>
              <a:ahLst/>
              <a:cxnLst/>
              <a:rect l="l" t="t" r="r" b="b"/>
              <a:pathLst>
                <a:path w="2156146" h="1021051">
                  <a:moveTo>
                    <a:pt x="36514" y="0"/>
                  </a:moveTo>
                  <a:lnTo>
                    <a:pt x="2119632" y="0"/>
                  </a:lnTo>
                  <a:cubicBezTo>
                    <a:pt x="2139798" y="0"/>
                    <a:pt x="2156146" y="16348"/>
                    <a:pt x="2156146" y="36514"/>
                  </a:cubicBezTo>
                  <a:lnTo>
                    <a:pt x="2156146" y="984538"/>
                  </a:lnTo>
                  <a:cubicBezTo>
                    <a:pt x="2156146" y="994222"/>
                    <a:pt x="2152299" y="1003509"/>
                    <a:pt x="2145451" y="1010357"/>
                  </a:cubicBezTo>
                  <a:cubicBezTo>
                    <a:pt x="2138604" y="1017204"/>
                    <a:pt x="2129316" y="1021051"/>
                    <a:pt x="2119632" y="1021051"/>
                  </a:cubicBezTo>
                  <a:lnTo>
                    <a:pt x="36514" y="1021051"/>
                  </a:lnTo>
                  <a:cubicBezTo>
                    <a:pt x="26830" y="1021051"/>
                    <a:pt x="17542" y="1017204"/>
                    <a:pt x="10695" y="1010357"/>
                  </a:cubicBezTo>
                  <a:cubicBezTo>
                    <a:pt x="3847" y="1003509"/>
                    <a:pt x="0" y="994222"/>
                    <a:pt x="0" y="984538"/>
                  </a:cubicBezTo>
                  <a:lnTo>
                    <a:pt x="0" y="36514"/>
                  </a:lnTo>
                  <a:cubicBezTo>
                    <a:pt x="0" y="26830"/>
                    <a:pt x="3847" y="17542"/>
                    <a:pt x="10695" y="10695"/>
                  </a:cubicBezTo>
                  <a:cubicBezTo>
                    <a:pt x="17542" y="3847"/>
                    <a:pt x="26830" y="0"/>
                    <a:pt x="36514" y="0"/>
                  </a:cubicBez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156146" cy="10782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99479" y="7606969"/>
            <a:ext cx="415053" cy="415053"/>
            <a:chOff x="0" y="0"/>
            <a:chExt cx="406400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7800" y="19050"/>
              <a:ext cx="1524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700" y="1133475"/>
            <a:ext cx="12079258" cy="2570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44"/>
              </a:lnSpc>
            </a:pPr>
            <a:r>
              <a:rPr lang="en-US" sz="9300" b="1">
                <a:solidFill>
                  <a:srgbClr val="FAFAFA"/>
                </a:solidFill>
                <a:latin typeface="Garet Bold"/>
                <a:ea typeface="Garet Bold"/>
                <a:cs typeface="Garet Bold"/>
                <a:sym typeface="Garet Bold"/>
              </a:rPr>
              <a:t>LET’S MAKE OUR LUDHIANA</a:t>
            </a:r>
          </a:p>
        </p:txBody>
      </p:sp>
      <p:sp>
        <p:nvSpPr>
          <p:cNvPr id="13" name="Freeform 13"/>
          <p:cNvSpPr/>
          <p:nvPr/>
        </p:nvSpPr>
        <p:spPr>
          <a:xfrm>
            <a:off x="10422309" y="2104095"/>
            <a:ext cx="6962606" cy="6740247"/>
          </a:xfrm>
          <a:custGeom>
            <a:avLst/>
            <a:gdLst/>
            <a:ahLst/>
            <a:cxnLst/>
            <a:rect l="l" t="t" r="r" b="b"/>
            <a:pathLst>
              <a:path w="6962606" h="6740247">
                <a:moveTo>
                  <a:pt x="0" y="0"/>
                </a:moveTo>
                <a:lnTo>
                  <a:pt x="6962606" y="0"/>
                </a:lnTo>
                <a:lnTo>
                  <a:pt x="6962606" y="6740247"/>
                </a:lnTo>
                <a:lnTo>
                  <a:pt x="0" y="6740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14" name="Group 14"/>
          <p:cNvGrpSpPr/>
          <p:nvPr/>
        </p:nvGrpSpPr>
        <p:grpSpPr>
          <a:xfrm>
            <a:off x="11207435" y="-104775"/>
            <a:ext cx="8955848" cy="9258300"/>
            <a:chOff x="0" y="0"/>
            <a:chExt cx="812800" cy="84024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40249"/>
            </a:xfrm>
            <a:custGeom>
              <a:avLst/>
              <a:gdLst/>
              <a:ahLst/>
              <a:cxnLst/>
              <a:rect l="l" t="t" r="r" b="b"/>
              <a:pathLst>
                <a:path w="812800" h="840249">
                  <a:moveTo>
                    <a:pt x="406400" y="0"/>
                  </a:moveTo>
                  <a:cubicBezTo>
                    <a:pt x="181951" y="0"/>
                    <a:pt x="0" y="188096"/>
                    <a:pt x="0" y="420125"/>
                  </a:cubicBezTo>
                  <a:cubicBezTo>
                    <a:pt x="0" y="652153"/>
                    <a:pt x="181951" y="840249"/>
                    <a:pt x="406400" y="840249"/>
                  </a:cubicBezTo>
                  <a:cubicBezTo>
                    <a:pt x="630849" y="840249"/>
                    <a:pt x="812800" y="652153"/>
                    <a:pt x="812800" y="420125"/>
                  </a:cubicBezTo>
                  <a:cubicBezTo>
                    <a:pt x="812800" y="188096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27581" r="-27581"/>
              </a:stretch>
            </a:blipFill>
            <a:ln w="142875" cap="sq">
              <a:solidFill>
                <a:srgbClr val="1B267A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16" name="Freeform 16"/>
          <p:cNvSpPr/>
          <p:nvPr/>
        </p:nvSpPr>
        <p:spPr>
          <a:xfrm>
            <a:off x="9986528" y="2104095"/>
            <a:ext cx="871561" cy="871561"/>
          </a:xfrm>
          <a:custGeom>
            <a:avLst/>
            <a:gdLst/>
            <a:ahLst/>
            <a:cxnLst/>
            <a:rect l="l" t="t" r="r" b="b"/>
            <a:pathLst>
              <a:path w="871561" h="871561">
                <a:moveTo>
                  <a:pt x="0" y="0"/>
                </a:moveTo>
                <a:lnTo>
                  <a:pt x="871562" y="0"/>
                </a:lnTo>
                <a:lnTo>
                  <a:pt x="871562" y="871561"/>
                </a:lnTo>
                <a:lnTo>
                  <a:pt x="0" y="871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7" name="TextBox 17"/>
          <p:cNvSpPr txBox="1"/>
          <p:nvPr/>
        </p:nvSpPr>
        <p:spPr>
          <a:xfrm>
            <a:off x="1150292" y="3742184"/>
            <a:ext cx="8158867" cy="603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7"/>
              </a:lnSpc>
            </a:pPr>
            <a:r>
              <a:rPr lang="en-US" sz="4247">
                <a:solidFill>
                  <a:srgbClr val="FAFAFA"/>
                </a:solidFill>
                <a:latin typeface="Poppins"/>
                <a:ea typeface="Poppins"/>
                <a:cs typeface="Poppins"/>
                <a:sym typeface="Poppins"/>
              </a:rPr>
              <a:t>a harassment Free Workplace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17639" y="5633593"/>
            <a:ext cx="8115300" cy="1477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7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and make POSH - Not a Compliance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86315" y="7941536"/>
            <a:ext cx="6678633" cy="752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But Workplace Culture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67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B9DC48-18D8-916E-C1F2-25B878A60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F6CE2942-0D72-813C-8683-64C9CAA72538}"/>
              </a:ext>
            </a:extLst>
          </p:cNvPr>
          <p:cNvGrpSpPr/>
          <p:nvPr/>
        </p:nvGrpSpPr>
        <p:grpSpPr>
          <a:xfrm>
            <a:off x="2055619" y="0"/>
            <a:ext cx="14098781" cy="10096499"/>
            <a:chOff x="0" y="0"/>
            <a:chExt cx="812800" cy="812800"/>
          </a:xfrm>
          <a:solidFill>
            <a:srgbClr val="C00000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81B8323-5D26-2C2C-631F-030314D073A1}"/>
                </a:ext>
              </a:extLst>
            </p:cNvPr>
            <p:cNvSpPr/>
            <p:nvPr/>
          </p:nvSpPr>
          <p:spPr>
            <a:xfrm>
              <a:off x="0" y="0"/>
              <a:ext cx="812800" cy="764199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8109830-0B58-A9B2-97A6-8A0E20CA7101}"/>
                </a:ext>
              </a:extLst>
            </p:cNvPr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14B4A176-6554-4F61-B14A-B90467A2EBEB}"/>
              </a:ext>
            </a:extLst>
          </p:cNvPr>
          <p:cNvSpPr txBox="1"/>
          <p:nvPr/>
        </p:nvSpPr>
        <p:spPr>
          <a:xfrm>
            <a:off x="1764267" y="4320717"/>
            <a:ext cx="145676" cy="37025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366"/>
              </a:lnSpc>
            </a:pPr>
            <a:endParaRPr dirty="0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0F151FE6-185A-9385-E1E9-52A6CF358A02}"/>
              </a:ext>
            </a:extLst>
          </p:cNvPr>
          <p:cNvSpPr/>
          <p:nvPr/>
        </p:nvSpPr>
        <p:spPr>
          <a:xfrm>
            <a:off x="9477375" y="8466395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1" y="0"/>
                </a:lnTo>
                <a:lnTo>
                  <a:pt x="991851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0922E842-2669-0400-C867-AD5810041D92}"/>
              </a:ext>
            </a:extLst>
          </p:cNvPr>
          <p:cNvSpPr/>
          <p:nvPr/>
        </p:nvSpPr>
        <p:spPr>
          <a:xfrm>
            <a:off x="8332214" y="3264536"/>
            <a:ext cx="991851" cy="991851"/>
          </a:xfrm>
          <a:custGeom>
            <a:avLst/>
            <a:gdLst/>
            <a:ahLst/>
            <a:cxnLst/>
            <a:rect l="l" t="t" r="r" b="b"/>
            <a:pathLst>
              <a:path w="991851" h="991851">
                <a:moveTo>
                  <a:pt x="0" y="0"/>
                </a:moveTo>
                <a:lnTo>
                  <a:pt x="991852" y="0"/>
                </a:lnTo>
                <a:lnTo>
                  <a:pt x="991852" y="991851"/>
                </a:lnTo>
                <a:lnTo>
                  <a:pt x="0" y="991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7" name="Freeform 6">
            <a:extLst>
              <a:ext uri="{FF2B5EF4-FFF2-40B4-BE49-F238E27FC236}">
                <a16:creationId xmlns:a16="http://schemas.microsoft.com/office/drawing/2014/main" id="{9DB67073-8786-7661-DE5B-1599D4A9CAF5}"/>
              </a:ext>
            </a:extLst>
          </p:cNvPr>
          <p:cNvSpPr/>
          <p:nvPr/>
        </p:nvSpPr>
        <p:spPr>
          <a:xfrm>
            <a:off x="2286000" y="8039"/>
            <a:ext cx="13563600" cy="10042324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endParaRPr lang="en-CA"/>
          </a:p>
        </p:txBody>
      </p:sp>
      <p:sp>
        <p:nvSpPr>
          <p:cNvPr id="55" name="Freeform 5">
            <a:extLst>
              <a:ext uri="{FF2B5EF4-FFF2-40B4-BE49-F238E27FC236}">
                <a16:creationId xmlns:a16="http://schemas.microsoft.com/office/drawing/2014/main" id="{22AF1D80-5F45-A7FA-5CDB-C4B4A0DE50AE}"/>
              </a:ext>
            </a:extLst>
          </p:cNvPr>
          <p:cNvSpPr/>
          <p:nvPr/>
        </p:nvSpPr>
        <p:spPr>
          <a:xfrm>
            <a:off x="6308075" y="350484"/>
            <a:ext cx="5751860" cy="5629349"/>
          </a:xfrm>
          <a:custGeom>
            <a:avLst/>
            <a:gdLst/>
            <a:ahLst/>
            <a:cxnLst/>
            <a:rect l="l" t="t" r="r" b="b"/>
            <a:pathLst>
              <a:path w="4984319" h="4994307">
                <a:moveTo>
                  <a:pt x="0" y="0"/>
                </a:moveTo>
                <a:lnTo>
                  <a:pt x="4984319" y="0"/>
                </a:lnTo>
                <a:lnTo>
                  <a:pt x="4984319" y="4994307"/>
                </a:lnTo>
                <a:lnTo>
                  <a:pt x="0" y="49943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0D881D05-271A-519A-390F-3268221CBF8B}"/>
              </a:ext>
            </a:extLst>
          </p:cNvPr>
          <p:cNvSpPr txBox="1"/>
          <p:nvPr/>
        </p:nvSpPr>
        <p:spPr>
          <a:xfrm>
            <a:off x="5785934" y="5846847"/>
            <a:ext cx="6810711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 dirty="0">
                <a:solidFill>
                  <a:srgbClr val="1E1E1E"/>
                </a:solidFill>
                <a:ea typeface="Poppins"/>
                <a:cs typeface="Poppins"/>
                <a:sym typeface="Poppins"/>
              </a:rPr>
              <a:t>POSH</a:t>
            </a:r>
          </a:p>
          <a:p>
            <a:pPr algn="ctr"/>
            <a:r>
              <a:rPr lang="en-US" sz="3600" b="1" dirty="0">
                <a:solidFill>
                  <a:srgbClr val="1E1E1E"/>
                </a:solidFill>
                <a:ea typeface="Poppins"/>
                <a:cs typeface="Poppins"/>
                <a:sym typeface="Poppins"/>
              </a:rPr>
              <a:t>COMPLIANCE</a:t>
            </a:r>
          </a:p>
          <a:p>
            <a:pPr algn="ctr"/>
            <a:r>
              <a:rPr lang="en-US" sz="3600" b="1" dirty="0">
                <a:solidFill>
                  <a:srgbClr val="1E1E1E"/>
                </a:solidFill>
                <a:ea typeface="Poppins"/>
                <a:cs typeface="Poppins"/>
                <a:sym typeface="Poppins"/>
              </a:rPr>
              <a:t>EXPERT</a:t>
            </a:r>
          </a:p>
        </p:txBody>
      </p:sp>
      <p:grpSp>
        <p:nvGrpSpPr>
          <p:cNvPr id="60" name="Group 8">
            <a:extLst>
              <a:ext uri="{FF2B5EF4-FFF2-40B4-BE49-F238E27FC236}">
                <a16:creationId xmlns:a16="http://schemas.microsoft.com/office/drawing/2014/main" id="{3A0AC9B4-7FE4-8702-E577-5FF889344F1A}"/>
              </a:ext>
            </a:extLst>
          </p:cNvPr>
          <p:cNvGrpSpPr/>
          <p:nvPr/>
        </p:nvGrpSpPr>
        <p:grpSpPr>
          <a:xfrm>
            <a:off x="6925310" y="7925966"/>
            <a:ext cx="4437379" cy="122169"/>
            <a:chOff x="0" y="0"/>
            <a:chExt cx="812800" cy="812800"/>
          </a:xfrm>
          <a:solidFill>
            <a:srgbClr val="C00000"/>
          </a:solidFill>
        </p:grpSpPr>
        <p:sp>
          <p:nvSpPr>
            <p:cNvPr id="61" name="Freeform 9">
              <a:extLst>
                <a:ext uri="{FF2B5EF4-FFF2-40B4-BE49-F238E27FC236}">
                  <a16:creationId xmlns:a16="http://schemas.microsoft.com/office/drawing/2014/main" id="{9B1A3F1B-2E2B-9046-E88E-33050A6462D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CA"/>
            </a:p>
          </p:txBody>
        </p:sp>
        <p:sp>
          <p:nvSpPr>
            <p:cNvPr id="62" name="TextBox 10">
              <a:extLst>
                <a:ext uri="{FF2B5EF4-FFF2-40B4-BE49-F238E27FC236}">
                  <a16:creationId xmlns:a16="http://schemas.microsoft.com/office/drawing/2014/main" id="{0FB3FBFD-C949-1003-2B8E-145DCE899678}"/>
                </a:ext>
              </a:extLst>
            </p:cNvPr>
            <p:cNvSpPr txBox="1"/>
            <p:nvPr/>
          </p:nvSpPr>
          <p:spPr>
            <a:xfrm>
              <a:off x="0" y="19050"/>
              <a:ext cx="812800" cy="79375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6"/>
                </a:lnSpc>
              </a:pPr>
              <a:endParaRPr/>
            </a:p>
          </p:txBody>
        </p:sp>
      </p:grpSp>
      <p:sp>
        <p:nvSpPr>
          <p:cNvPr id="63" name="TextBox 33">
            <a:extLst>
              <a:ext uri="{FF2B5EF4-FFF2-40B4-BE49-F238E27FC236}">
                <a16:creationId xmlns:a16="http://schemas.microsoft.com/office/drawing/2014/main" id="{C5AFC049-BCB9-F622-F901-8A9481589645}"/>
              </a:ext>
            </a:extLst>
          </p:cNvPr>
          <p:cNvSpPr txBox="1"/>
          <p:nvPr/>
        </p:nvSpPr>
        <p:spPr>
          <a:xfrm>
            <a:off x="5123911" y="8375158"/>
            <a:ext cx="7887778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i="1" dirty="0"/>
              <a:t>Your Trusted Partner for</a:t>
            </a:r>
            <a:endParaRPr lang="en-US" sz="4000" dirty="0"/>
          </a:p>
          <a:p>
            <a:pPr algn="ctr"/>
            <a:r>
              <a:rPr lang="en-US" sz="4000" i="1" dirty="0"/>
              <a:t>End-to-End POSH Compliance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9454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6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1298</Words>
  <Application>Microsoft Office PowerPoint</Application>
  <PresentationFormat>Custom</PresentationFormat>
  <Paragraphs>270</Paragraphs>
  <Slides>52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9" baseType="lpstr">
      <vt:lpstr>Canva Sans</vt:lpstr>
      <vt:lpstr>Poppins Italics</vt:lpstr>
      <vt:lpstr>Aptos</vt:lpstr>
      <vt:lpstr>Poppins Bold</vt:lpstr>
      <vt:lpstr>Freestyle Script</vt:lpstr>
      <vt:lpstr>Canva Sans Bold</vt:lpstr>
      <vt:lpstr>Arial</vt:lpstr>
      <vt:lpstr>Canva Sans Bold Italics</vt:lpstr>
      <vt:lpstr>Poppins</vt:lpstr>
      <vt:lpstr>Garet Bold Italics</vt:lpstr>
      <vt:lpstr>Canva Sans Italics</vt:lpstr>
      <vt:lpstr>HK Grotesk Bold</vt:lpstr>
      <vt:lpstr>Calibri</vt:lpstr>
      <vt:lpstr>Poppins Bold Italics</vt:lpstr>
      <vt:lpstr>Aptos Black</vt:lpstr>
      <vt:lpstr>Garet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POSH ACT, 2013</dc:title>
  <cp:lastModifiedBy>jasmeet singh</cp:lastModifiedBy>
  <cp:revision>3</cp:revision>
  <dcterms:created xsi:type="dcterms:W3CDTF">2006-08-16T00:00:00Z</dcterms:created>
  <dcterms:modified xsi:type="dcterms:W3CDTF">2026-09-08T00:04:23Z</dcterms:modified>
  <dc:identifier>DAHK48V7zws</dc:identifier>
</cp:coreProperties>
</file>