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7"/>
  </p:notesMasterIdLst>
  <p:sldIdLst>
    <p:sldId id="3527" r:id="rId2"/>
    <p:sldId id="3528" r:id="rId3"/>
    <p:sldId id="504" r:id="rId4"/>
    <p:sldId id="3478" r:id="rId5"/>
    <p:sldId id="3177" r:id="rId6"/>
    <p:sldId id="621" r:id="rId7"/>
    <p:sldId id="3178" r:id="rId8"/>
    <p:sldId id="3529" r:id="rId9"/>
    <p:sldId id="440" r:id="rId10"/>
    <p:sldId id="441" r:id="rId11"/>
    <p:sldId id="445" r:id="rId12"/>
    <p:sldId id="442" r:id="rId13"/>
    <p:sldId id="3505" r:id="rId14"/>
    <p:sldId id="3530" r:id="rId15"/>
    <p:sldId id="472" r:id="rId16"/>
    <p:sldId id="446" r:id="rId17"/>
    <p:sldId id="3545" r:id="rId18"/>
    <p:sldId id="3531" r:id="rId19"/>
    <p:sldId id="447" r:id="rId20"/>
    <p:sldId id="449" r:id="rId21"/>
    <p:sldId id="3512" r:id="rId22"/>
    <p:sldId id="450" r:id="rId23"/>
    <p:sldId id="3539" r:id="rId24"/>
    <p:sldId id="477" r:id="rId25"/>
    <p:sldId id="3533" r:id="rId26"/>
    <p:sldId id="452" r:id="rId27"/>
    <p:sldId id="3541" r:id="rId28"/>
    <p:sldId id="3544" r:id="rId29"/>
    <p:sldId id="3511" r:id="rId30"/>
    <p:sldId id="3506" r:id="rId31"/>
    <p:sldId id="3532" r:id="rId32"/>
    <p:sldId id="479" r:id="rId33"/>
    <p:sldId id="3534" r:id="rId34"/>
    <p:sldId id="448" r:id="rId35"/>
    <p:sldId id="386" r:id="rId36"/>
    <p:sldId id="481" r:id="rId37"/>
    <p:sldId id="257" r:id="rId38"/>
    <p:sldId id="3542" r:id="rId39"/>
    <p:sldId id="260" r:id="rId40"/>
    <p:sldId id="261" r:id="rId41"/>
    <p:sldId id="256" r:id="rId42"/>
    <p:sldId id="3538" r:id="rId43"/>
    <p:sldId id="3508" r:id="rId44"/>
    <p:sldId id="3513" r:id="rId45"/>
    <p:sldId id="483" r:id="rId46"/>
    <p:sldId id="484" r:id="rId47"/>
    <p:sldId id="3543" r:id="rId48"/>
    <p:sldId id="3535" r:id="rId49"/>
    <p:sldId id="3537" r:id="rId50"/>
    <p:sldId id="475" r:id="rId51"/>
    <p:sldId id="3536" r:id="rId52"/>
    <p:sldId id="3520" r:id="rId53"/>
    <p:sldId id="3521" r:id="rId54"/>
    <p:sldId id="3522" r:id="rId55"/>
    <p:sldId id="462" r:id="rId56"/>
    <p:sldId id="3524" r:id="rId57"/>
    <p:sldId id="476" r:id="rId58"/>
    <p:sldId id="3509" r:id="rId59"/>
    <p:sldId id="474" r:id="rId60"/>
    <p:sldId id="3515" r:id="rId61"/>
    <p:sldId id="3516" r:id="rId62"/>
    <p:sldId id="3514" r:id="rId63"/>
    <p:sldId id="493" r:id="rId64"/>
    <p:sldId id="494" r:id="rId65"/>
    <p:sldId id="467" r:id="rId66"/>
    <p:sldId id="470" r:id="rId67"/>
    <p:sldId id="471" r:id="rId68"/>
    <p:sldId id="3526" r:id="rId69"/>
    <p:sldId id="3503" r:id="rId70"/>
    <p:sldId id="3238" r:id="rId71"/>
    <p:sldId id="3237" r:id="rId72"/>
    <p:sldId id="3195" r:id="rId73"/>
    <p:sldId id="3227" r:id="rId74"/>
    <p:sldId id="3228" r:id="rId75"/>
    <p:sldId id="258" r:id="rId7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idharth Bhandari" initials="SB" lastIdx="29" clrIdx="0">
    <p:extLst>
      <p:ext uri="{19B8F6BF-5375-455C-9EA6-DF929625EA0E}">
        <p15:presenceInfo xmlns:p15="http://schemas.microsoft.com/office/powerpoint/2012/main" userId="408c4fe377057d52" providerId="Windows Live"/>
      </p:ext>
    </p:extLst>
  </p:cmAuthor>
  <p:cmAuthor id="2" name="Dhrupad Sankar Hazra" initials="DSH" lastIdx="3" clrIdx="1">
    <p:extLst>
      <p:ext uri="{19B8F6BF-5375-455C-9EA6-DF929625EA0E}">
        <p15:presenceInfo xmlns:p15="http://schemas.microsoft.com/office/powerpoint/2012/main" userId="6f6b56eeaa0d3520" providerId="Windows Live"/>
      </p:ext>
    </p:extLst>
  </p:cmAuthor>
  <p:cmAuthor id="3" name="Mohammad Armaan" initials="MA" lastIdx="13" clrIdx="2">
    <p:extLst>
      <p:ext uri="{19B8F6BF-5375-455C-9EA6-DF929625EA0E}">
        <p15:presenceInfo xmlns:p15="http://schemas.microsoft.com/office/powerpoint/2012/main" userId="31aef47c891f50ed" providerId="Windows Live"/>
      </p:ext>
    </p:extLst>
  </p:cmAuthor>
  <p:cmAuthor id="4" name="Mohammad" initials="M" lastIdx="2" clrIdx="3">
    <p:extLst>
      <p:ext uri="{19B8F6BF-5375-455C-9EA6-DF929625EA0E}">
        <p15:presenceInfo xmlns:p15="http://schemas.microsoft.com/office/powerpoint/2012/main" userId="315c467f4dbd61de"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AFDD"/>
    <a:srgbClr val="F0F0F0"/>
    <a:srgbClr val="398386"/>
    <a:srgbClr val="E5D3C9"/>
    <a:srgbClr val="394761"/>
    <a:srgbClr val="CBC9CA"/>
    <a:srgbClr val="AEAEAE"/>
    <a:srgbClr val="F1E9E6"/>
    <a:srgbClr val="E6E6DA"/>
    <a:srgbClr val="21BC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793D81CF-94F2-401A-BA57-92F5A7B2D0C5}" styleName="中度样式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88" autoAdjust="0"/>
    <p:restoredTop sz="87957" autoAdjust="0"/>
  </p:normalViewPr>
  <p:slideViewPr>
    <p:cSldViewPr snapToGrid="0">
      <p:cViewPr varScale="1">
        <p:scale>
          <a:sx n="74" d="100"/>
          <a:sy n="74" d="100"/>
        </p:scale>
        <p:origin x="396" y="60"/>
      </p:cViewPr>
      <p:guideLst/>
    </p:cSldViewPr>
  </p:slideViewPr>
  <p:notesTextViewPr>
    <p:cViewPr>
      <p:scale>
        <a:sx n="1" d="1"/>
        <a:sy n="1" d="1"/>
      </p:scale>
      <p:origin x="0" y="0"/>
    </p:cViewPr>
  </p:notesTextViewPr>
  <p:sorterViewPr>
    <p:cViewPr>
      <p:scale>
        <a:sx n="62" d="100"/>
        <a:sy n="62" d="100"/>
      </p:scale>
      <p:origin x="0" y="-601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commentAuthors" Target="commentAuthors.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diagrams/colors1.xml><?xml version="1.0" encoding="utf-8"?>
<dgm:colorsDef xmlns:dgm="http://schemas.openxmlformats.org/drawingml/2006/diagram" xmlns:a="http://schemas.openxmlformats.org/drawingml/2006/main" uniqueId="urn:microsoft.com/office/officeart/2005/8/colors/colorful5#1">
  <dgm:title val=""/>
  <dgm:desc val=""/>
  <dgm:catLst>
    <dgm:cat type="colorful" pri="10500"/>
  </dgm:catLst>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5547CA5D-5373-48AD-836F-2FA700CC3764}" type="doc">
      <dgm:prSet loTypeId="urn:microsoft.com/office/officeart/2008/layout/VerticalCurvedList#1" loCatId="list" qsTypeId="urn:microsoft.com/office/officeart/2005/8/quickstyle/simple1#1" qsCatId="simple" csTypeId="urn:microsoft.com/office/officeart/2005/8/colors/colorful5#1" csCatId="colorful" phldr="1"/>
      <dgm:spPr/>
      <dgm:t>
        <a:bodyPr/>
        <a:lstStyle/>
        <a:p>
          <a:endParaRPr lang="en-US"/>
        </a:p>
      </dgm:t>
    </dgm:pt>
    <dgm:pt modelId="{B85DBDD9-0ECC-48C0-94E5-CC8EA50C5785}">
      <dgm:prSet phldrT="[Text]" custT="1"/>
      <dgm:spPr/>
      <dgm:t>
        <a:bodyPr/>
        <a:lstStyle/>
        <a:p>
          <a:r>
            <a:rPr lang="en-IN" altLang="en-US" sz="2400" b="1" dirty="0">
              <a:latin typeface="Swis721 Cn BT" panose="020B0506020202030204" pitchFamily="34" charset="0"/>
            </a:rPr>
            <a:t>Pause, think and reflect</a:t>
          </a:r>
          <a:endParaRPr lang="en-US" sz="2400" b="1" dirty="0">
            <a:latin typeface="Swis721 Cn BT" panose="020B0506020202030204" pitchFamily="34" charset="0"/>
          </a:endParaRPr>
        </a:p>
      </dgm:t>
    </dgm:pt>
    <dgm:pt modelId="{823C9742-5555-4720-B514-27FA341FCD11}" type="parTrans" cxnId="{B6C92957-55F1-4A24-8063-90A78D614A08}">
      <dgm:prSet/>
      <dgm:spPr/>
      <dgm:t>
        <a:bodyPr/>
        <a:lstStyle/>
        <a:p>
          <a:endParaRPr lang="en-US" sz="2400"/>
        </a:p>
      </dgm:t>
    </dgm:pt>
    <dgm:pt modelId="{4C6EA491-2FCA-4693-87F0-6D9ED349C4D6}" type="sibTrans" cxnId="{B6C92957-55F1-4A24-8063-90A78D614A08}">
      <dgm:prSet/>
      <dgm:spPr/>
      <dgm:t>
        <a:bodyPr/>
        <a:lstStyle/>
        <a:p>
          <a:endParaRPr lang="en-US" sz="2400"/>
        </a:p>
      </dgm:t>
    </dgm:pt>
    <dgm:pt modelId="{42F6FD7B-53B9-4EC0-A580-DB462BE52520}">
      <dgm:prSet phldrT="[Text]" custT="1"/>
      <dgm:spPr/>
      <dgm:t>
        <a:bodyPr/>
        <a:lstStyle/>
        <a:p>
          <a:r>
            <a:rPr lang="en-IN" altLang="en-US" sz="2400" b="1" dirty="0">
              <a:latin typeface="Swis721 Cn BT" panose="020B0506020202030204" pitchFamily="34" charset="0"/>
            </a:rPr>
            <a:t>To be the best version of ourselves</a:t>
          </a:r>
          <a:endParaRPr lang="en-US" sz="2400" b="1" dirty="0">
            <a:latin typeface="Swis721 Cn BT" panose="020B0506020202030204" pitchFamily="34" charset="0"/>
          </a:endParaRPr>
        </a:p>
      </dgm:t>
    </dgm:pt>
    <dgm:pt modelId="{22E83A10-0556-4DE2-8C29-198613BD6471}" type="parTrans" cxnId="{3A68B81B-1101-419E-9878-D4BA9CC60705}">
      <dgm:prSet/>
      <dgm:spPr/>
      <dgm:t>
        <a:bodyPr/>
        <a:lstStyle/>
        <a:p>
          <a:endParaRPr lang="en-US" sz="2400"/>
        </a:p>
      </dgm:t>
    </dgm:pt>
    <dgm:pt modelId="{70F751F0-8E73-4C14-A18C-2E2B7501F52E}" type="sibTrans" cxnId="{3A68B81B-1101-419E-9878-D4BA9CC60705}">
      <dgm:prSet/>
      <dgm:spPr/>
      <dgm:t>
        <a:bodyPr/>
        <a:lstStyle/>
        <a:p>
          <a:endParaRPr lang="en-US" sz="2400"/>
        </a:p>
      </dgm:t>
    </dgm:pt>
    <dgm:pt modelId="{C0752AB8-8278-4B3F-973A-E210AC9B9829}">
      <dgm:prSet phldrT="[Text]" custT="1"/>
      <dgm:spPr/>
      <dgm:t>
        <a:bodyPr/>
        <a:lstStyle/>
        <a:p>
          <a:r>
            <a:rPr lang="en-IN" altLang="en-US" sz="2400" b="1" dirty="0">
              <a:latin typeface="Swis721 Cn BT" panose="020B0506020202030204" pitchFamily="34" charset="0"/>
            </a:rPr>
            <a:t>Activities</a:t>
          </a:r>
          <a:endParaRPr lang="en-US" sz="2400" b="1" dirty="0">
            <a:latin typeface="Swis721 Cn BT" panose="020B0506020202030204" pitchFamily="34" charset="0"/>
          </a:endParaRPr>
        </a:p>
      </dgm:t>
    </dgm:pt>
    <dgm:pt modelId="{E7011DFD-3196-42C8-8D87-3399A0BCE11A}" type="parTrans" cxnId="{02E69447-4239-4DCA-8677-A4570EC220A6}">
      <dgm:prSet/>
      <dgm:spPr/>
      <dgm:t>
        <a:bodyPr/>
        <a:lstStyle/>
        <a:p>
          <a:endParaRPr lang="en-US" sz="2400"/>
        </a:p>
      </dgm:t>
    </dgm:pt>
    <dgm:pt modelId="{162AF0A2-A94C-4607-8CC7-427F089B4B61}" type="sibTrans" cxnId="{02E69447-4239-4DCA-8677-A4570EC220A6}">
      <dgm:prSet/>
      <dgm:spPr/>
      <dgm:t>
        <a:bodyPr/>
        <a:lstStyle/>
        <a:p>
          <a:endParaRPr lang="en-US" sz="2400"/>
        </a:p>
      </dgm:t>
    </dgm:pt>
    <dgm:pt modelId="{994C9F85-3599-4431-8CCB-6149211E80EF}">
      <dgm:prSet phldrT="[Text]" custT="1"/>
      <dgm:spPr/>
      <dgm:t>
        <a:bodyPr/>
        <a:lstStyle/>
        <a:p>
          <a:r>
            <a:rPr lang="en-IN" altLang="en-US" sz="2400" b="1" dirty="0">
              <a:latin typeface="Swis721 Cn BT" panose="020B0506020202030204" pitchFamily="34" charset="0"/>
            </a:rPr>
            <a:t>Get to design our ideal selves </a:t>
          </a:r>
          <a:r>
            <a:rPr lang="en-IN" altLang="en-US" sz="2400" b="1" i="1" dirty="0">
              <a:latin typeface="Swis721 Cn BT" panose="020B0506020202030204" pitchFamily="34" charset="0"/>
            </a:rPr>
            <a:t>(activity)</a:t>
          </a:r>
          <a:endParaRPr lang="en-US" sz="2400" b="1" dirty="0">
            <a:latin typeface="Swis721 Cn BT" panose="020B0506020202030204" pitchFamily="34" charset="0"/>
          </a:endParaRPr>
        </a:p>
      </dgm:t>
    </dgm:pt>
    <dgm:pt modelId="{621EFB93-5728-4AC7-B205-33A33B501741}" type="parTrans" cxnId="{D289C839-08D7-4CBE-9567-1F63725EB96B}">
      <dgm:prSet/>
      <dgm:spPr/>
      <dgm:t>
        <a:bodyPr/>
        <a:lstStyle/>
        <a:p>
          <a:endParaRPr lang="en-US" sz="2400"/>
        </a:p>
      </dgm:t>
    </dgm:pt>
    <dgm:pt modelId="{36D82577-8FED-4A1B-BDB4-2BBCE17957D7}" type="sibTrans" cxnId="{D289C839-08D7-4CBE-9567-1F63725EB96B}">
      <dgm:prSet/>
      <dgm:spPr/>
      <dgm:t>
        <a:bodyPr/>
        <a:lstStyle/>
        <a:p>
          <a:endParaRPr lang="en-US" sz="2400"/>
        </a:p>
      </dgm:t>
    </dgm:pt>
    <dgm:pt modelId="{19BA73D1-0B0A-4FF1-B94B-A41E01AD0521}">
      <dgm:prSet phldrT="[Text]" custT="1"/>
      <dgm:spPr/>
      <dgm:t>
        <a:bodyPr/>
        <a:lstStyle/>
        <a:p>
          <a:r>
            <a:rPr lang="en-IN" altLang="en-US" sz="2400" b="1" dirty="0">
              <a:latin typeface="Swis721 Cn BT" panose="020B0506020202030204" pitchFamily="34" charset="0"/>
            </a:rPr>
            <a:t>Resolve to take baby steps</a:t>
          </a:r>
          <a:endParaRPr lang="en-US" sz="2400" b="1" dirty="0">
            <a:latin typeface="Swis721 Cn BT" panose="020B0506020202030204" pitchFamily="34" charset="0"/>
          </a:endParaRPr>
        </a:p>
      </dgm:t>
    </dgm:pt>
    <dgm:pt modelId="{3655417B-3E50-47DE-8D9F-D89A85F944AE}" type="parTrans" cxnId="{5B94FE65-AD13-4EC0-BF44-77DE4BFCB8F2}">
      <dgm:prSet/>
      <dgm:spPr/>
      <dgm:t>
        <a:bodyPr/>
        <a:lstStyle/>
        <a:p>
          <a:endParaRPr lang="en-US" sz="2400"/>
        </a:p>
      </dgm:t>
    </dgm:pt>
    <dgm:pt modelId="{1528544F-E2B1-4043-A147-51335256C119}" type="sibTrans" cxnId="{5B94FE65-AD13-4EC0-BF44-77DE4BFCB8F2}">
      <dgm:prSet/>
      <dgm:spPr/>
      <dgm:t>
        <a:bodyPr/>
        <a:lstStyle/>
        <a:p>
          <a:endParaRPr lang="en-US" sz="2400"/>
        </a:p>
      </dgm:t>
    </dgm:pt>
    <dgm:pt modelId="{A7494C2D-465C-40C5-83DC-B5100EA83AFE}">
      <dgm:prSet phldrT="[Text]" custT="1"/>
      <dgm:spPr/>
      <dgm:t>
        <a:bodyPr/>
        <a:lstStyle/>
        <a:p>
          <a:r>
            <a:rPr lang="en-IN" altLang="en-US" sz="2400" b="1" dirty="0">
              <a:latin typeface="Swis721 Cn BT" panose="020B0506020202030204" pitchFamily="34" charset="0"/>
            </a:rPr>
            <a:t>Share group wisdom</a:t>
          </a:r>
          <a:endParaRPr lang="en-US" sz="2400" b="1" dirty="0">
            <a:latin typeface="Swis721 Cn BT" panose="020B0506020202030204" pitchFamily="34" charset="0"/>
          </a:endParaRPr>
        </a:p>
      </dgm:t>
    </dgm:pt>
    <dgm:pt modelId="{45F8B14F-6B58-4813-91D1-2D0054C50EAF}" type="sibTrans" cxnId="{E8AD8A3C-0920-46F9-AF55-FBBF671217D4}">
      <dgm:prSet/>
      <dgm:spPr/>
      <dgm:t>
        <a:bodyPr/>
        <a:lstStyle/>
        <a:p>
          <a:endParaRPr lang="en-US" sz="2400"/>
        </a:p>
      </dgm:t>
    </dgm:pt>
    <dgm:pt modelId="{19990288-B8C5-44CE-980A-7B69D451F1C5}" type="parTrans" cxnId="{E8AD8A3C-0920-46F9-AF55-FBBF671217D4}">
      <dgm:prSet/>
      <dgm:spPr/>
      <dgm:t>
        <a:bodyPr/>
        <a:lstStyle/>
        <a:p>
          <a:endParaRPr lang="en-US" sz="2400"/>
        </a:p>
      </dgm:t>
    </dgm:pt>
    <dgm:pt modelId="{BBB93B98-F201-4B34-AA3E-73767395FF49}" type="pres">
      <dgm:prSet presAssocID="{5547CA5D-5373-48AD-836F-2FA700CC3764}" presName="Name0" presStyleCnt="0">
        <dgm:presLayoutVars>
          <dgm:chMax val="7"/>
          <dgm:chPref val="7"/>
          <dgm:dir/>
        </dgm:presLayoutVars>
      </dgm:prSet>
      <dgm:spPr/>
    </dgm:pt>
    <dgm:pt modelId="{B0AB311B-AA1D-46D9-9230-BA55042A84C0}" type="pres">
      <dgm:prSet presAssocID="{5547CA5D-5373-48AD-836F-2FA700CC3764}" presName="Name1" presStyleCnt="0"/>
      <dgm:spPr/>
    </dgm:pt>
    <dgm:pt modelId="{A193A68E-8EDB-49CD-9165-E328CE5CF60B}" type="pres">
      <dgm:prSet presAssocID="{5547CA5D-5373-48AD-836F-2FA700CC3764}" presName="cycle" presStyleCnt="0"/>
      <dgm:spPr/>
    </dgm:pt>
    <dgm:pt modelId="{1B87DFAA-D634-43B0-8839-636CD0D783FF}" type="pres">
      <dgm:prSet presAssocID="{5547CA5D-5373-48AD-836F-2FA700CC3764}" presName="srcNode" presStyleLbl="node1" presStyleIdx="0" presStyleCnt="6"/>
      <dgm:spPr/>
    </dgm:pt>
    <dgm:pt modelId="{FA345F44-689B-4C74-A5D6-24EF7E5D6845}" type="pres">
      <dgm:prSet presAssocID="{5547CA5D-5373-48AD-836F-2FA700CC3764}" presName="conn" presStyleLbl="parChTrans1D2" presStyleIdx="0" presStyleCnt="1"/>
      <dgm:spPr/>
    </dgm:pt>
    <dgm:pt modelId="{303F6B51-1C6A-4342-936A-CD3AD1F02106}" type="pres">
      <dgm:prSet presAssocID="{5547CA5D-5373-48AD-836F-2FA700CC3764}" presName="extraNode" presStyleLbl="node1" presStyleIdx="0" presStyleCnt="6"/>
      <dgm:spPr/>
    </dgm:pt>
    <dgm:pt modelId="{1E187DB0-DFF4-41D7-9DFF-8F7C2CF27E54}" type="pres">
      <dgm:prSet presAssocID="{5547CA5D-5373-48AD-836F-2FA700CC3764}" presName="dstNode" presStyleLbl="node1" presStyleIdx="0" presStyleCnt="6"/>
      <dgm:spPr/>
    </dgm:pt>
    <dgm:pt modelId="{BACC517B-BE61-4A35-AFF3-99642CBB4076}" type="pres">
      <dgm:prSet presAssocID="{B85DBDD9-0ECC-48C0-94E5-CC8EA50C5785}" presName="text_1" presStyleLbl="node1" presStyleIdx="0" presStyleCnt="6" custScaleX="100362" custLinFactNeighborX="130" custLinFactNeighborY="-6887">
        <dgm:presLayoutVars>
          <dgm:bulletEnabled val="1"/>
        </dgm:presLayoutVars>
      </dgm:prSet>
      <dgm:spPr/>
    </dgm:pt>
    <dgm:pt modelId="{B3C5094E-9BD2-49B7-BC2C-1AF042B8BD0A}" type="pres">
      <dgm:prSet presAssocID="{B85DBDD9-0ECC-48C0-94E5-CC8EA50C5785}" presName="accent_1" presStyleCnt="0"/>
      <dgm:spPr/>
    </dgm:pt>
    <dgm:pt modelId="{F679BB95-537A-4E33-9B33-9D53EE5F61DC}" type="pres">
      <dgm:prSet presAssocID="{B85DBDD9-0ECC-48C0-94E5-CC8EA50C5785}" presName="accentRepeatNode" presStyleLbl="solidFgAcc1" presStyleIdx="0" presStyleCnt="6"/>
      <dgm:spPr/>
    </dgm:pt>
    <dgm:pt modelId="{09DC80E9-A8F6-4284-B35E-20B6C1845D73}" type="pres">
      <dgm:prSet presAssocID="{A7494C2D-465C-40C5-83DC-B5100EA83AFE}" presName="text_2" presStyleLbl="node1" presStyleIdx="1" presStyleCnt="6" custScaleX="101312" custLinFactNeighborX="-649" custLinFactNeighborY="-5697">
        <dgm:presLayoutVars>
          <dgm:bulletEnabled val="1"/>
        </dgm:presLayoutVars>
      </dgm:prSet>
      <dgm:spPr/>
    </dgm:pt>
    <dgm:pt modelId="{A5A1944C-57A7-4E8A-8AC1-3C15C0B898A2}" type="pres">
      <dgm:prSet presAssocID="{A7494C2D-465C-40C5-83DC-B5100EA83AFE}" presName="accent_2" presStyleCnt="0"/>
      <dgm:spPr/>
    </dgm:pt>
    <dgm:pt modelId="{2FCFBEA2-E340-4507-81C1-9B3E8D48E021}" type="pres">
      <dgm:prSet presAssocID="{A7494C2D-465C-40C5-83DC-B5100EA83AFE}" presName="accentRepeatNode" presStyleLbl="solidFgAcc1" presStyleIdx="1" presStyleCnt="6"/>
      <dgm:spPr/>
    </dgm:pt>
    <dgm:pt modelId="{332BB7A1-096E-4EF8-9152-A801C35E3F0E}" type="pres">
      <dgm:prSet presAssocID="{994C9F85-3599-4431-8CCB-6149211E80EF}" presName="text_3" presStyleLbl="node1" presStyleIdx="2" presStyleCnt="6">
        <dgm:presLayoutVars>
          <dgm:bulletEnabled val="1"/>
        </dgm:presLayoutVars>
      </dgm:prSet>
      <dgm:spPr/>
    </dgm:pt>
    <dgm:pt modelId="{9C6AB94D-D868-429F-8E43-AAEFC8E4836A}" type="pres">
      <dgm:prSet presAssocID="{994C9F85-3599-4431-8CCB-6149211E80EF}" presName="accent_3" presStyleCnt="0"/>
      <dgm:spPr/>
    </dgm:pt>
    <dgm:pt modelId="{EF43E16C-41F0-4307-826A-0C12355127F8}" type="pres">
      <dgm:prSet presAssocID="{994C9F85-3599-4431-8CCB-6149211E80EF}" presName="accentRepeatNode" presStyleLbl="solidFgAcc1" presStyleIdx="2" presStyleCnt="6"/>
      <dgm:spPr/>
    </dgm:pt>
    <dgm:pt modelId="{FD06C1EB-20D7-4F34-91DD-334142EE8C25}" type="pres">
      <dgm:prSet presAssocID="{19BA73D1-0B0A-4FF1-B94B-A41E01AD0521}" presName="text_4" presStyleLbl="node1" presStyleIdx="3" presStyleCnt="6">
        <dgm:presLayoutVars>
          <dgm:bulletEnabled val="1"/>
        </dgm:presLayoutVars>
      </dgm:prSet>
      <dgm:spPr/>
    </dgm:pt>
    <dgm:pt modelId="{5EC446EF-6D8B-41C9-AE78-9970E08523E0}" type="pres">
      <dgm:prSet presAssocID="{19BA73D1-0B0A-4FF1-B94B-A41E01AD0521}" presName="accent_4" presStyleCnt="0"/>
      <dgm:spPr/>
    </dgm:pt>
    <dgm:pt modelId="{E200DF1C-1A9B-4A71-8DB9-302205167B97}" type="pres">
      <dgm:prSet presAssocID="{19BA73D1-0B0A-4FF1-B94B-A41E01AD0521}" presName="accentRepeatNode" presStyleLbl="solidFgAcc1" presStyleIdx="3" presStyleCnt="6"/>
      <dgm:spPr/>
    </dgm:pt>
    <dgm:pt modelId="{7F89CA4B-E033-45E1-A7DA-0898A89CB696}" type="pres">
      <dgm:prSet presAssocID="{42F6FD7B-53B9-4EC0-A580-DB462BE52520}" presName="text_5" presStyleLbl="node1" presStyleIdx="4" presStyleCnt="6">
        <dgm:presLayoutVars>
          <dgm:bulletEnabled val="1"/>
        </dgm:presLayoutVars>
      </dgm:prSet>
      <dgm:spPr/>
    </dgm:pt>
    <dgm:pt modelId="{26FB1214-0F86-4267-B9F3-4FCE84C5C8BD}" type="pres">
      <dgm:prSet presAssocID="{42F6FD7B-53B9-4EC0-A580-DB462BE52520}" presName="accent_5" presStyleCnt="0"/>
      <dgm:spPr/>
    </dgm:pt>
    <dgm:pt modelId="{2E2D48DD-74F8-41F7-95AD-53A666622977}" type="pres">
      <dgm:prSet presAssocID="{42F6FD7B-53B9-4EC0-A580-DB462BE52520}" presName="accentRepeatNode" presStyleLbl="solidFgAcc1" presStyleIdx="4" presStyleCnt="6"/>
      <dgm:spPr/>
    </dgm:pt>
    <dgm:pt modelId="{783DD959-8D0E-40B3-95F5-49370D2DE646}" type="pres">
      <dgm:prSet presAssocID="{C0752AB8-8278-4B3F-973A-E210AC9B9829}" presName="text_6" presStyleLbl="node1" presStyleIdx="5" presStyleCnt="6">
        <dgm:presLayoutVars>
          <dgm:bulletEnabled val="1"/>
        </dgm:presLayoutVars>
      </dgm:prSet>
      <dgm:spPr/>
    </dgm:pt>
    <dgm:pt modelId="{23BEBF42-EFBA-4447-B77D-9E23F9A0F06E}" type="pres">
      <dgm:prSet presAssocID="{C0752AB8-8278-4B3F-973A-E210AC9B9829}" presName="accent_6" presStyleCnt="0"/>
      <dgm:spPr/>
    </dgm:pt>
    <dgm:pt modelId="{354EF8F9-8014-4ADC-B9C0-0322D842FE72}" type="pres">
      <dgm:prSet presAssocID="{C0752AB8-8278-4B3F-973A-E210AC9B9829}" presName="accentRepeatNode" presStyleLbl="solidFgAcc1" presStyleIdx="5" presStyleCnt="6"/>
      <dgm:spPr/>
    </dgm:pt>
  </dgm:ptLst>
  <dgm:cxnLst>
    <dgm:cxn modelId="{C923D807-27C2-44F9-A8D7-03260E454B3D}" type="presOf" srcId="{19BA73D1-0B0A-4FF1-B94B-A41E01AD0521}" destId="{FD06C1EB-20D7-4F34-91DD-334142EE8C25}" srcOrd="0" destOrd="0" presId="urn:microsoft.com/office/officeart/2008/layout/VerticalCurvedList#1"/>
    <dgm:cxn modelId="{3B460D13-07F6-4DA9-ADC5-6A0773DE3C93}" type="presOf" srcId="{994C9F85-3599-4431-8CCB-6149211E80EF}" destId="{332BB7A1-096E-4EF8-9152-A801C35E3F0E}" srcOrd="0" destOrd="0" presId="urn:microsoft.com/office/officeart/2008/layout/VerticalCurvedList#1"/>
    <dgm:cxn modelId="{3A68B81B-1101-419E-9878-D4BA9CC60705}" srcId="{5547CA5D-5373-48AD-836F-2FA700CC3764}" destId="{42F6FD7B-53B9-4EC0-A580-DB462BE52520}" srcOrd="4" destOrd="0" parTransId="{22E83A10-0556-4DE2-8C29-198613BD6471}" sibTransId="{70F751F0-8E73-4C14-A18C-2E2B7501F52E}"/>
    <dgm:cxn modelId="{2037D336-8789-48C9-8544-E082733BDF34}" type="presOf" srcId="{42F6FD7B-53B9-4EC0-A580-DB462BE52520}" destId="{7F89CA4B-E033-45E1-A7DA-0898A89CB696}" srcOrd="0" destOrd="0" presId="urn:microsoft.com/office/officeart/2008/layout/VerticalCurvedList#1"/>
    <dgm:cxn modelId="{D289C839-08D7-4CBE-9567-1F63725EB96B}" srcId="{5547CA5D-5373-48AD-836F-2FA700CC3764}" destId="{994C9F85-3599-4431-8CCB-6149211E80EF}" srcOrd="2" destOrd="0" parTransId="{621EFB93-5728-4AC7-B205-33A33B501741}" sibTransId="{36D82577-8FED-4A1B-BDB4-2BBCE17957D7}"/>
    <dgm:cxn modelId="{E8AD8A3C-0920-46F9-AF55-FBBF671217D4}" srcId="{5547CA5D-5373-48AD-836F-2FA700CC3764}" destId="{A7494C2D-465C-40C5-83DC-B5100EA83AFE}" srcOrd="1" destOrd="0" parTransId="{19990288-B8C5-44CE-980A-7B69D451F1C5}" sibTransId="{45F8B14F-6B58-4813-91D1-2D0054C50EAF}"/>
    <dgm:cxn modelId="{67C2D25C-6D84-45E4-A5C8-39401D2A791F}" type="presOf" srcId="{A7494C2D-465C-40C5-83DC-B5100EA83AFE}" destId="{09DC80E9-A8F6-4284-B35E-20B6C1845D73}" srcOrd="0" destOrd="0" presId="urn:microsoft.com/office/officeart/2008/layout/VerticalCurvedList#1"/>
    <dgm:cxn modelId="{5B94FE65-AD13-4EC0-BF44-77DE4BFCB8F2}" srcId="{5547CA5D-5373-48AD-836F-2FA700CC3764}" destId="{19BA73D1-0B0A-4FF1-B94B-A41E01AD0521}" srcOrd="3" destOrd="0" parTransId="{3655417B-3E50-47DE-8D9F-D89A85F944AE}" sibTransId="{1528544F-E2B1-4043-A147-51335256C119}"/>
    <dgm:cxn modelId="{02E69447-4239-4DCA-8677-A4570EC220A6}" srcId="{5547CA5D-5373-48AD-836F-2FA700CC3764}" destId="{C0752AB8-8278-4B3F-973A-E210AC9B9829}" srcOrd="5" destOrd="0" parTransId="{E7011DFD-3196-42C8-8D87-3399A0BCE11A}" sibTransId="{162AF0A2-A94C-4607-8CC7-427F089B4B61}"/>
    <dgm:cxn modelId="{B6C92957-55F1-4A24-8063-90A78D614A08}" srcId="{5547CA5D-5373-48AD-836F-2FA700CC3764}" destId="{B85DBDD9-0ECC-48C0-94E5-CC8EA50C5785}" srcOrd="0" destOrd="0" parTransId="{823C9742-5555-4720-B514-27FA341FCD11}" sibTransId="{4C6EA491-2FCA-4693-87F0-6D9ED349C4D6}"/>
    <dgm:cxn modelId="{BD43895A-D1E5-4805-874C-44EDF87AAF40}" type="presOf" srcId="{C0752AB8-8278-4B3F-973A-E210AC9B9829}" destId="{783DD959-8D0E-40B3-95F5-49370D2DE646}" srcOrd="0" destOrd="0" presId="urn:microsoft.com/office/officeart/2008/layout/VerticalCurvedList#1"/>
    <dgm:cxn modelId="{0A59139F-7E6A-4263-92AE-329AE81126C2}" type="presOf" srcId="{5547CA5D-5373-48AD-836F-2FA700CC3764}" destId="{BBB93B98-F201-4B34-AA3E-73767395FF49}" srcOrd="0" destOrd="0" presId="urn:microsoft.com/office/officeart/2008/layout/VerticalCurvedList#1"/>
    <dgm:cxn modelId="{EAA82BE7-CC01-4231-BD59-1447B6D2BBAA}" type="presOf" srcId="{4C6EA491-2FCA-4693-87F0-6D9ED349C4D6}" destId="{FA345F44-689B-4C74-A5D6-24EF7E5D6845}" srcOrd="0" destOrd="0" presId="urn:microsoft.com/office/officeart/2008/layout/VerticalCurvedList#1"/>
    <dgm:cxn modelId="{260988E7-2277-485B-8BDE-FBF07D5D2ADC}" type="presOf" srcId="{B85DBDD9-0ECC-48C0-94E5-CC8EA50C5785}" destId="{BACC517B-BE61-4A35-AFF3-99642CBB4076}" srcOrd="0" destOrd="0" presId="urn:microsoft.com/office/officeart/2008/layout/VerticalCurvedList#1"/>
    <dgm:cxn modelId="{F195288E-D937-4EE8-9ECD-14EE0769C080}" type="presParOf" srcId="{BBB93B98-F201-4B34-AA3E-73767395FF49}" destId="{B0AB311B-AA1D-46D9-9230-BA55042A84C0}" srcOrd="0" destOrd="0" presId="urn:microsoft.com/office/officeart/2008/layout/VerticalCurvedList#1"/>
    <dgm:cxn modelId="{8E13E069-3518-4B3F-A2A6-80FA8CB1C6FF}" type="presParOf" srcId="{B0AB311B-AA1D-46D9-9230-BA55042A84C0}" destId="{A193A68E-8EDB-49CD-9165-E328CE5CF60B}" srcOrd="0" destOrd="0" presId="urn:microsoft.com/office/officeart/2008/layout/VerticalCurvedList#1"/>
    <dgm:cxn modelId="{A72316AD-9CDE-4E4F-B974-6E5B788324DB}" type="presParOf" srcId="{A193A68E-8EDB-49CD-9165-E328CE5CF60B}" destId="{1B87DFAA-D634-43B0-8839-636CD0D783FF}" srcOrd="0" destOrd="0" presId="urn:microsoft.com/office/officeart/2008/layout/VerticalCurvedList#1"/>
    <dgm:cxn modelId="{02E90721-4396-4156-858F-D547923F80B2}" type="presParOf" srcId="{A193A68E-8EDB-49CD-9165-E328CE5CF60B}" destId="{FA345F44-689B-4C74-A5D6-24EF7E5D6845}" srcOrd="1" destOrd="0" presId="urn:microsoft.com/office/officeart/2008/layout/VerticalCurvedList#1"/>
    <dgm:cxn modelId="{A4A5760C-542C-4AA5-99C9-9FA018DEA1B9}" type="presParOf" srcId="{A193A68E-8EDB-49CD-9165-E328CE5CF60B}" destId="{303F6B51-1C6A-4342-936A-CD3AD1F02106}" srcOrd="2" destOrd="0" presId="urn:microsoft.com/office/officeart/2008/layout/VerticalCurvedList#1"/>
    <dgm:cxn modelId="{B721F530-5A65-4668-9F72-7302F605F84F}" type="presParOf" srcId="{A193A68E-8EDB-49CD-9165-E328CE5CF60B}" destId="{1E187DB0-DFF4-41D7-9DFF-8F7C2CF27E54}" srcOrd="3" destOrd="0" presId="urn:microsoft.com/office/officeart/2008/layout/VerticalCurvedList#1"/>
    <dgm:cxn modelId="{2245DFB7-4499-4065-8A30-8E75D0D5F96C}" type="presParOf" srcId="{B0AB311B-AA1D-46D9-9230-BA55042A84C0}" destId="{BACC517B-BE61-4A35-AFF3-99642CBB4076}" srcOrd="1" destOrd="0" presId="urn:microsoft.com/office/officeart/2008/layout/VerticalCurvedList#1"/>
    <dgm:cxn modelId="{A1ED6D9A-C9D3-4D55-B6CA-A7F3313675E4}" type="presParOf" srcId="{B0AB311B-AA1D-46D9-9230-BA55042A84C0}" destId="{B3C5094E-9BD2-49B7-BC2C-1AF042B8BD0A}" srcOrd="2" destOrd="0" presId="urn:microsoft.com/office/officeart/2008/layout/VerticalCurvedList#1"/>
    <dgm:cxn modelId="{49534369-0FF6-479F-867D-D866AB09F655}" type="presParOf" srcId="{B3C5094E-9BD2-49B7-BC2C-1AF042B8BD0A}" destId="{F679BB95-537A-4E33-9B33-9D53EE5F61DC}" srcOrd="0" destOrd="0" presId="urn:microsoft.com/office/officeart/2008/layout/VerticalCurvedList#1"/>
    <dgm:cxn modelId="{5AE62245-02EB-4951-947F-77756385D564}" type="presParOf" srcId="{B0AB311B-AA1D-46D9-9230-BA55042A84C0}" destId="{09DC80E9-A8F6-4284-B35E-20B6C1845D73}" srcOrd="3" destOrd="0" presId="urn:microsoft.com/office/officeart/2008/layout/VerticalCurvedList#1"/>
    <dgm:cxn modelId="{0994EDCD-A0BF-4F72-A984-E700FE06BBFF}" type="presParOf" srcId="{B0AB311B-AA1D-46D9-9230-BA55042A84C0}" destId="{A5A1944C-57A7-4E8A-8AC1-3C15C0B898A2}" srcOrd="4" destOrd="0" presId="urn:microsoft.com/office/officeart/2008/layout/VerticalCurvedList#1"/>
    <dgm:cxn modelId="{8E6689A4-92B0-4F37-9CCA-C6EE66944058}" type="presParOf" srcId="{A5A1944C-57A7-4E8A-8AC1-3C15C0B898A2}" destId="{2FCFBEA2-E340-4507-81C1-9B3E8D48E021}" srcOrd="0" destOrd="0" presId="urn:microsoft.com/office/officeart/2008/layout/VerticalCurvedList#1"/>
    <dgm:cxn modelId="{52241030-6AD9-45B8-B692-C7D67C91D72E}" type="presParOf" srcId="{B0AB311B-AA1D-46D9-9230-BA55042A84C0}" destId="{332BB7A1-096E-4EF8-9152-A801C35E3F0E}" srcOrd="5" destOrd="0" presId="urn:microsoft.com/office/officeart/2008/layout/VerticalCurvedList#1"/>
    <dgm:cxn modelId="{993955A1-6AFB-427A-968E-77264398A6E0}" type="presParOf" srcId="{B0AB311B-AA1D-46D9-9230-BA55042A84C0}" destId="{9C6AB94D-D868-429F-8E43-AAEFC8E4836A}" srcOrd="6" destOrd="0" presId="urn:microsoft.com/office/officeart/2008/layout/VerticalCurvedList#1"/>
    <dgm:cxn modelId="{E058D510-AF78-4FEC-94FF-7F9CD6182C7F}" type="presParOf" srcId="{9C6AB94D-D868-429F-8E43-AAEFC8E4836A}" destId="{EF43E16C-41F0-4307-826A-0C12355127F8}" srcOrd="0" destOrd="0" presId="urn:microsoft.com/office/officeart/2008/layout/VerticalCurvedList#1"/>
    <dgm:cxn modelId="{960DF1B1-1CEB-47BE-B3F5-163BB1E1C7E5}" type="presParOf" srcId="{B0AB311B-AA1D-46D9-9230-BA55042A84C0}" destId="{FD06C1EB-20D7-4F34-91DD-334142EE8C25}" srcOrd="7" destOrd="0" presId="urn:microsoft.com/office/officeart/2008/layout/VerticalCurvedList#1"/>
    <dgm:cxn modelId="{56894CD1-5BF9-4EE4-804E-078D5C99BA6A}" type="presParOf" srcId="{B0AB311B-AA1D-46D9-9230-BA55042A84C0}" destId="{5EC446EF-6D8B-41C9-AE78-9970E08523E0}" srcOrd="8" destOrd="0" presId="urn:microsoft.com/office/officeart/2008/layout/VerticalCurvedList#1"/>
    <dgm:cxn modelId="{696F0DCE-ADD4-4715-8CC5-CE313DAAF95B}" type="presParOf" srcId="{5EC446EF-6D8B-41C9-AE78-9970E08523E0}" destId="{E200DF1C-1A9B-4A71-8DB9-302205167B97}" srcOrd="0" destOrd="0" presId="urn:microsoft.com/office/officeart/2008/layout/VerticalCurvedList#1"/>
    <dgm:cxn modelId="{B2C6A7E6-81BC-4FEA-B740-2660DD0E656E}" type="presParOf" srcId="{B0AB311B-AA1D-46D9-9230-BA55042A84C0}" destId="{7F89CA4B-E033-45E1-A7DA-0898A89CB696}" srcOrd="9" destOrd="0" presId="urn:microsoft.com/office/officeart/2008/layout/VerticalCurvedList#1"/>
    <dgm:cxn modelId="{E081C243-0649-4E96-9FD2-25D535672303}" type="presParOf" srcId="{B0AB311B-AA1D-46D9-9230-BA55042A84C0}" destId="{26FB1214-0F86-4267-B9F3-4FCE84C5C8BD}" srcOrd="10" destOrd="0" presId="urn:microsoft.com/office/officeart/2008/layout/VerticalCurvedList#1"/>
    <dgm:cxn modelId="{9BE4E852-A472-4F4B-8997-0C8B81954874}" type="presParOf" srcId="{26FB1214-0F86-4267-B9F3-4FCE84C5C8BD}" destId="{2E2D48DD-74F8-41F7-95AD-53A666622977}" srcOrd="0" destOrd="0" presId="urn:microsoft.com/office/officeart/2008/layout/VerticalCurvedList#1"/>
    <dgm:cxn modelId="{835C42E9-AFA4-4400-BDB9-BC2D6043044B}" type="presParOf" srcId="{B0AB311B-AA1D-46D9-9230-BA55042A84C0}" destId="{783DD959-8D0E-40B3-95F5-49370D2DE646}" srcOrd="11" destOrd="0" presId="urn:microsoft.com/office/officeart/2008/layout/VerticalCurvedList#1"/>
    <dgm:cxn modelId="{08B42EEE-BA5F-4C94-9BF3-317E0080C1C2}" type="presParOf" srcId="{B0AB311B-AA1D-46D9-9230-BA55042A84C0}" destId="{23BEBF42-EFBA-4447-B77D-9E23F9A0F06E}" srcOrd="12" destOrd="0" presId="urn:microsoft.com/office/officeart/2008/layout/VerticalCurvedList#1"/>
    <dgm:cxn modelId="{3EF790C2-CBC6-4410-8A49-27BFE64B87A2}" type="presParOf" srcId="{23BEBF42-EFBA-4447-B77D-9E23F9A0F06E}" destId="{354EF8F9-8014-4ADC-B9C0-0322D842FE72}" srcOrd="0" destOrd="0" presId="urn:microsoft.com/office/officeart/2008/layout/VerticalCurved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345F44-689B-4C74-A5D6-24EF7E5D6845}">
      <dsp:nvSpPr>
        <dsp:cNvPr id="0" name=""/>
        <dsp:cNvSpPr/>
      </dsp:nvSpPr>
      <dsp:spPr>
        <a:xfrm>
          <a:off x="-6146760" y="-937410"/>
          <a:ext cx="7293488" cy="7293488"/>
        </a:xfrm>
        <a:prstGeom prst="blockArc">
          <a:avLst>
            <a:gd name="adj1" fmla="val 18900000"/>
            <a:gd name="adj2" fmla="val 2700000"/>
            <a:gd name="adj3" fmla="val 296"/>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CC517B-BE61-4A35-AFF3-99642CBB4076}">
      <dsp:nvSpPr>
        <dsp:cNvPr id="0" name=""/>
        <dsp:cNvSpPr/>
      </dsp:nvSpPr>
      <dsp:spPr>
        <a:xfrm>
          <a:off x="411304" y="246058"/>
          <a:ext cx="6522984" cy="57047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IN" altLang="en-US" sz="2400" b="1" kern="1200" dirty="0">
              <a:latin typeface="Swis721 Cn BT" panose="020B0506020202030204" pitchFamily="34" charset="0"/>
            </a:rPr>
            <a:t>Pause, think and reflect</a:t>
          </a:r>
          <a:endParaRPr lang="en-US" sz="2400" b="1" kern="1200" dirty="0">
            <a:latin typeface="Swis721 Cn BT" panose="020B0506020202030204" pitchFamily="34" charset="0"/>
          </a:endParaRPr>
        </a:p>
      </dsp:txBody>
      <dsp:txXfrm>
        <a:off x="411304" y="246058"/>
        <a:ext cx="6522984" cy="570477"/>
      </dsp:txXfrm>
    </dsp:sp>
    <dsp:sp modelId="{F679BB95-537A-4E33-9B33-9D53EE5F61DC}">
      <dsp:nvSpPr>
        <dsp:cNvPr id="0" name=""/>
        <dsp:cNvSpPr/>
      </dsp:nvSpPr>
      <dsp:spPr>
        <a:xfrm>
          <a:off x="58070" y="214037"/>
          <a:ext cx="713096" cy="713096"/>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9DC80E9-A8F6-4284-B35E-20B6C1845D73}">
      <dsp:nvSpPr>
        <dsp:cNvPr id="0" name=""/>
        <dsp:cNvSpPr/>
      </dsp:nvSpPr>
      <dsp:spPr>
        <a:xfrm>
          <a:off x="805181" y="1108454"/>
          <a:ext cx="6109316" cy="570477"/>
        </a:xfrm>
        <a:prstGeom prst="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IN" altLang="en-US" sz="2400" b="1" kern="1200" dirty="0">
              <a:latin typeface="Swis721 Cn BT" panose="020B0506020202030204" pitchFamily="34" charset="0"/>
            </a:rPr>
            <a:t>Share group wisdom</a:t>
          </a:r>
          <a:endParaRPr lang="en-US" sz="2400" b="1" kern="1200" dirty="0">
            <a:latin typeface="Swis721 Cn BT" panose="020B0506020202030204" pitchFamily="34" charset="0"/>
          </a:endParaRPr>
        </a:p>
      </dsp:txBody>
      <dsp:txXfrm>
        <a:off x="805181" y="1108454"/>
        <a:ext cx="6109316" cy="570477"/>
      </dsp:txXfrm>
    </dsp:sp>
    <dsp:sp modelId="{2FCFBEA2-E340-4507-81C1-9B3E8D48E021}">
      <dsp:nvSpPr>
        <dsp:cNvPr id="0" name=""/>
        <dsp:cNvSpPr/>
      </dsp:nvSpPr>
      <dsp:spPr>
        <a:xfrm>
          <a:off x="527327" y="1069644"/>
          <a:ext cx="713096" cy="713096"/>
        </a:xfrm>
        <a:prstGeom prst="ellipse">
          <a:avLst/>
        </a:prstGeom>
        <a:solidFill>
          <a:schemeClr val="lt1">
            <a:hueOff val="0"/>
            <a:satOff val="0"/>
            <a:lumOff val="0"/>
            <a:alphaOff val="0"/>
          </a:schemeClr>
        </a:solidFill>
        <a:ln w="12700" cap="flat" cmpd="sng" algn="ctr">
          <a:solidFill>
            <a:schemeClr val="accent5">
              <a:hueOff val="-1351709"/>
              <a:satOff val="-3484"/>
              <a:lumOff val="-2353"/>
              <a:alphaOff val="0"/>
            </a:schemeClr>
          </a:solidFill>
          <a:prstDash val="solid"/>
          <a:miter lim="800000"/>
        </a:ln>
        <a:effectLst/>
      </dsp:spPr>
      <dsp:style>
        <a:lnRef idx="2">
          <a:scrgbClr r="0" g="0" b="0"/>
        </a:lnRef>
        <a:fillRef idx="1">
          <a:scrgbClr r="0" g="0" b="0"/>
        </a:fillRef>
        <a:effectRef idx="0">
          <a:scrgbClr r="0" g="0" b="0"/>
        </a:effectRef>
        <a:fontRef idx="minor"/>
      </dsp:style>
    </dsp:sp>
    <dsp:sp modelId="{332BB7A1-096E-4EF8-9152-A801C35E3F0E}">
      <dsp:nvSpPr>
        <dsp:cNvPr id="0" name=""/>
        <dsp:cNvSpPr/>
      </dsp:nvSpPr>
      <dsp:spPr>
        <a:xfrm>
          <a:off x="1098454" y="1996562"/>
          <a:ext cx="5815620" cy="570477"/>
        </a:xfrm>
        <a:prstGeom prst="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IN" altLang="en-US" sz="2400" b="1" kern="1200" dirty="0">
              <a:latin typeface="Swis721 Cn BT" panose="020B0506020202030204" pitchFamily="34" charset="0"/>
            </a:rPr>
            <a:t>Get to design our ideal selves </a:t>
          </a:r>
          <a:r>
            <a:rPr lang="en-IN" altLang="en-US" sz="2400" b="1" i="1" kern="1200" dirty="0">
              <a:latin typeface="Swis721 Cn BT" panose="020B0506020202030204" pitchFamily="34" charset="0"/>
            </a:rPr>
            <a:t>(activity)</a:t>
          </a:r>
          <a:endParaRPr lang="en-US" sz="2400" b="1" kern="1200" dirty="0">
            <a:latin typeface="Swis721 Cn BT" panose="020B0506020202030204" pitchFamily="34" charset="0"/>
          </a:endParaRPr>
        </a:p>
      </dsp:txBody>
      <dsp:txXfrm>
        <a:off x="1098454" y="1996562"/>
        <a:ext cx="5815620" cy="570477"/>
      </dsp:txXfrm>
    </dsp:sp>
    <dsp:sp modelId="{EF43E16C-41F0-4307-826A-0C12355127F8}">
      <dsp:nvSpPr>
        <dsp:cNvPr id="0" name=""/>
        <dsp:cNvSpPr/>
      </dsp:nvSpPr>
      <dsp:spPr>
        <a:xfrm>
          <a:off x="741906" y="1925252"/>
          <a:ext cx="713096" cy="713096"/>
        </a:xfrm>
        <a:prstGeom prst="ellipse">
          <a:avLst/>
        </a:prstGeom>
        <a:solidFill>
          <a:schemeClr val="lt1">
            <a:hueOff val="0"/>
            <a:satOff val="0"/>
            <a:lumOff val="0"/>
            <a:alphaOff val="0"/>
          </a:schemeClr>
        </a:solidFill>
        <a:ln w="12700" cap="flat" cmpd="sng" algn="ctr">
          <a:solidFill>
            <a:schemeClr val="accent5">
              <a:hueOff val="-2703417"/>
              <a:satOff val="-6968"/>
              <a:lumOff val="-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06C1EB-20D7-4F34-91DD-334142EE8C25}">
      <dsp:nvSpPr>
        <dsp:cNvPr id="0" name=""/>
        <dsp:cNvSpPr/>
      </dsp:nvSpPr>
      <dsp:spPr>
        <a:xfrm>
          <a:off x="1098454" y="2851627"/>
          <a:ext cx="5815620" cy="570477"/>
        </a:xfrm>
        <a:prstGeom prst="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IN" altLang="en-US" sz="2400" b="1" kern="1200" dirty="0">
              <a:latin typeface="Swis721 Cn BT" panose="020B0506020202030204" pitchFamily="34" charset="0"/>
            </a:rPr>
            <a:t>Resolve to take baby steps</a:t>
          </a:r>
          <a:endParaRPr lang="en-US" sz="2400" b="1" kern="1200" dirty="0">
            <a:latin typeface="Swis721 Cn BT" panose="020B0506020202030204" pitchFamily="34" charset="0"/>
          </a:endParaRPr>
        </a:p>
      </dsp:txBody>
      <dsp:txXfrm>
        <a:off x="1098454" y="2851627"/>
        <a:ext cx="5815620" cy="570477"/>
      </dsp:txXfrm>
    </dsp:sp>
    <dsp:sp modelId="{E200DF1C-1A9B-4A71-8DB9-302205167B97}">
      <dsp:nvSpPr>
        <dsp:cNvPr id="0" name=""/>
        <dsp:cNvSpPr/>
      </dsp:nvSpPr>
      <dsp:spPr>
        <a:xfrm>
          <a:off x="741906" y="2780318"/>
          <a:ext cx="713096" cy="713096"/>
        </a:xfrm>
        <a:prstGeom prst="ellipse">
          <a:avLst/>
        </a:prstGeom>
        <a:solidFill>
          <a:schemeClr val="lt1">
            <a:hueOff val="0"/>
            <a:satOff val="0"/>
            <a:lumOff val="0"/>
            <a:alphaOff val="0"/>
          </a:schemeClr>
        </a:solidFill>
        <a:ln w="12700" cap="flat" cmpd="sng" algn="ctr">
          <a:solidFill>
            <a:schemeClr val="accent5">
              <a:hueOff val="-4055126"/>
              <a:satOff val="-10451"/>
              <a:lumOff val="-7059"/>
              <a:alphaOff val="0"/>
            </a:schemeClr>
          </a:solidFill>
          <a:prstDash val="solid"/>
          <a:miter lim="800000"/>
        </a:ln>
        <a:effectLst/>
      </dsp:spPr>
      <dsp:style>
        <a:lnRef idx="2">
          <a:scrgbClr r="0" g="0" b="0"/>
        </a:lnRef>
        <a:fillRef idx="1">
          <a:scrgbClr r="0" g="0" b="0"/>
        </a:fillRef>
        <a:effectRef idx="0">
          <a:scrgbClr r="0" g="0" b="0"/>
        </a:effectRef>
        <a:fontRef idx="minor"/>
      </dsp:style>
    </dsp:sp>
    <dsp:sp modelId="{7F89CA4B-E033-45E1-A7DA-0898A89CB696}">
      <dsp:nvSpPr>
        <dsp:cNvPr id="0" name=""/>
        <dsp:cNvSpPr/>
      </dsp:nvSpPr>
      <dsp:spPr>
        <a:xfrm>
          <a:off x="883875" y="3707235"/>
          <a:ext cx="6030200" cy="570477"/>
        </a:xfrm>
        <a:prstGeom prst="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IN" altLang="en-US" sz="2400" b="1" kern="1200" dirty="0">
              <a:latin typeface="Swis721 Cn BT" panose="020B0506020202030204" pitchFamily="34" charset="0"/>
            </a:rPr>
            <a:t>To be the best version of ourselves</a:t>
          </a:r>
          <a:endParaRPr lang="en-US" sz="2400" b="1" kern="1200" dirty="0">
            <a:latin typeface="Swis721 Cn BT" panose="020B0506020202030204" pitchFamily="34" charset="0"/>
          </a:endParaRPr>
        </a:p>
      </dsp:txBody>
      <dsp:txXfrm>
        <a:off x="883875" y="3707235"/>
        <a:ext cx="6030200" cy="570477"/>
      </dsp:txXfrm>
    </dsp:sp>
    <dsp:sp modelId="{2E2D48DD-74F8-41F7-95AD-53A666622977}">
      <dsp:nvSpPr>
        <dsp:cNvPr id="0" name=""/>
        <dsp:cNvSpPr/>
      </dsp:nvSpPr>
      <dsp:spPr>
        <a:xfrm>
          <a:off x="527327" y="3635925"/>
          <a:ext cx="713096" cy="713096"/>
        </a:xfrm>
        <a:prstGeom prst="ellipse">
          <a:avLst/>
        </a:prstGeom>
        <a:solidFill>
          <a:schemeClr val="lt1">
            <a:hueOff val="0"/>
            <a:satOff val="0"/>
            <a:lumOff val="0"/>
            <a:alphaOff val="0"/>
          </a:schemeClr>
        </a:solidFill>
        <a:ln w="12700" cap="flat" cmpd="sng" algn="ctr">
          <a:solidFill>
            <a:schemeClr val="accent5">
              <a:hueOff val="-5406834"/>
              <a:satOff val="-13935"/>
              <a:lumOff val="-9412"/>
              <a:alphaOff val="0"/>
            </a:schemeClr>
          </a:solidFill>
          <a:prstDash val="solid"/>
          <a:miter lim="800000"/>
        </a:ln>
        <a:effectLst/>
      </dsp:spPr>
      <dsp:style>
        <a:lnRef idx="2">
          <a:scrgbClr r="0" g="0" b="0"/>
        </a:lnRef>
        <a:fillRef idx="1">
          <a:scrgbClr r="0" g="0" b="0"/>
        </a:fillRef>
        <a:effectRef idx="0">
          <a:scrgbClr r="0" g="0" b="0"/>
        </a:effectRef>
        <a:fontRef idx="minor"/>
      </dsp:style>
    </dsp:sp>
    <dsp:sp modelId="{783DD959-8D0E-40B3-95F5-49370D2DE646}">
      <dsp:nvSpPr>
        <dsp:cNvPr id="0" name=""/>
        <dsp:cNvSpPr/>
      </dsp:nvSpPr>
      <dsp:spPr>
        <a:xfrm>
          <a:off x="414619" y="4562842"/>
          <a:ext cx="6499456" cy="570477"/>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IN" altLang="en-US" sz="2400" b="1" kern="1200" dirty="0">
              <a:latin typeface="Swis721 Cn BT" panose="020B0506020202030204" pitchFamily="34" charset="0"/>
            </a:rPr>
            <a:t>Activities</a:t>
          </a:r>
          <a:endParaRPr lang="en-US" sz="2400" b="1" kern="1200" dirty="0">
            <a:latin typeface="Swis721 Cn BT" panose="020B0506020202030204" pitchFamily="34" charset="0"/>
          </a:endParaRPr>
        </a:p>
      </dsp:txBody>
      <dsp:txXfrm>
        <a:off x="414619" y="4562842"/>
        <a:ext cx="6499456" cy="570477"/>
      </dsp:txXfrm>
    </dsp:sp>
    <dsp:sp modelId="{354EF8F9-8014-4ADC-B9C0-0322D842FE72}">
      <dsp:nvSpPr>
        <dsp:cNvPr id="0" name=""/>
        <dsp:cNvSpPr/>
      </dsp:nvSpPr>
      <dsp:spPr>
        <a:xfrm>
          <a:off x="58070" y="4491533"/>
          <a:ext cx="713096" cy="713096"/>
        </a:xfrm>
        <a:prstGeom prst="ellipse">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1">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Swis721 Cn BT" panose="020B0506020202030204" pitchFamily="34" charset="0"/>
              </a:defRPr>
            </a:lvl1pPr>
          </a:lstStyle>
          <a:p>
            <a:endParaRPr lang="en-IN"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Swis721 Cn BT" panose="020B0506020202030204" pitchFamily="34" charset="0"/>
              </a:defRPr>
            </a:lvl1pPr>
          </a:lstStyle>
          <a:p>
            <a:fld id="{3A523711-E626-4FBC-843E-61711F5BEDAA}" type="datetimeFigureOut">
              <a:rPr lang="en-IN" smtClean="0"/>
              <a:pPr/>
              <a:t>03-09-2024</a:t>
            </a:fld>
            <a:endParaRPr lang="en-IN"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Swis721 Cn BT" panose="020B0506020202030204" pitchFamily="34" charset="0"/>
              </a:defRPr>
            </a:lvl1pPr>
          </a:lstStyle>
          <a:p>
            <a:endParaRPr lang="en-IN"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Swis721 Cn BT" panose="020B0506020202030204" pitchFamily="34" charset="0"/>
              </a:defRPr>
            </a:lvl1pPr>
          </a:lstStyle>
          <a:p>
            <a:fld id="{8CEE670E-4A6B-4F29-893C-A77A5F261C91}" type="slidenum">
              <a:rPr lang="en-IN" smtClean="0"/>
              <a:pPr/>
              <a:t>‹#›</a:t>
            </a:fld>
            <a:endParaRPr lang="en-IN"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Swis721 Cn BT" panose="020B0506020202030204" pitchFamily="34" charset="0"/>
        <a:ea typeface="+mn-ea"/>
        <a:cs typeface="+mn-cs"/>
      </a:defRPr>
    </a:lvl1pPr>
    <a:lvl2pPr marL="457200" algn="l" defTabSz="914400" rtl="0" eaLnBrk="1" latinLnBrk="0" hangingPunct="1">
      <a:defRPr sz="1200" kern="1200">
        <a:solidFill>
          <a:schemeClr val="tx1"/>
        </a:solidFill>
        <a:latin typeface="Swis721 Cn BT" panose="020B0506020202030204" pitchFamily="34" charset="0"/>
        <a:ea typeface="+mn-ea"/>
        <a:cs typeface="+mn-cs"/>
      </a:defRPr>
    </a:lvl2pPr>
    <a:lvl3pPr marL="914400" algn="l" defTabSz="914400" rtl="0" eaLnBrk="1" latinLnBrk="0" hangingPunct="1">
      <a:defRPr sz="1200" kern="1200">
        <a:solidFill>
          <a:schemeClr val="tx1"/>
        </a:solidFill>
        <a:latin typeface="Swis721 Cn BT" panose="020B0506020202030204" pitchFamily="34" charset="0"/>
        <a:ea typeface="+mn-ea"/>
        <a:cs typeface="+mn-cs"/>
      </a:defRPr>
    </a:lvl3pPr>
    <a:lvl4pPr marL="1371600" algn="l" defTabSz="914400" rtl="0" eaLnBrk="1" latinLnBrk="0" hangingPunct="1">
      <a:defRPr sz="1200" kern="1200">
        <a:solidFill>
          <a:schemeClr val="tx1"/>
        </a:solidFill>
        <a:latin typeface="Swis721 Cn BT" panose="020B0506020202030204" pitchFamily="34" charset="0"/>
        <a:ea typeface="+mn-ea"/>
        <a:cs typeface="+mn-cs"/>
      </a:defRPr>
    </a:lvl4pPr>
    <a:lvl5pPr marL="1828800" algn="l" defTabSz="914400" rtl="0" eaLnBrk="1" latinLnBrk="0" hangingPunct="1">
      <a:defRPr sz="1200" kern="1200">
        <a:solidFill>
          <a:schemeClr val="tx1"/>
        </a:solidFill>
        <a:latin typeface="Swis721 Cn BT" panose="020B0506020202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Trainer is free to customise this editable slide &amp; entire presentation as per their own/client branding- You may keep the fonts/ Animation/ Images same to save the editing time.</a:t>
            </a:r>
          </a:p>
          <a:p>
            <a:endParaRPr lang="en-GB" b="1" dirty="0"/>
          </a:p>
          <a:p>
            <a:r>
              <a:rPr lang="en-GB" b="1" dirty="0"/>
              <a:t>Trainer: </a:t>
            </a:r>
          </a:p>
          <a:p>
            <a:r>
              <a:rPr lang="en-GB" dirty="0"/>
              <a:t>Hello and welcome to a session on Business communication/ Business writing!</a:t>
            </a:r>
          </a:p>
          <a:p>
            <a:endParaRPr lang="en-GB" dirty="0"/>
          </a:p>
          <a:p>
            <a:r>
              <a:rPr lang="en-GB" i="1" dirty="0"/>
              <a:t>Trainer and participant introduction.</a:t>
            </a:r>
          </a:p>
          <a:p>
            <a:r>
              <a:rPr lang="en-GB" i="1" dirty="0"/>
              <a:t>Ice breaker, if necessary. (possibly Pictionary)</a:t>
            </a:r>
          </a:p>
          <a:p>
            <a:endParaRPr lang="en-GB" dirty="0"/>
          </a:p>
          <a:p>
            <a:r>
              <a:rPr lang="en-GB" dirty="0"/>
              <a:t>Language plays a major role in our everyday lives and development since humans discovered it. </a:t>
            </a:r>
          </a:p>
          <a:p>
            <a:r>
              <a:rPr lang="en-GB" dirty="0"/>
              <a:t>We have also managed to use language and communication to serve many purposes and invented many tools to make the communication process easier. Business communication is something which creates our first impression in the minds of the receiver who can be a customer, prospect, vendor or an important stakeholder.</a:t>
            </a:r>
          </a:p>
          <a:p>
            <a:endParaRPr lang="en-GB" dirty="0"/>
          </a:p>
          <a:p>
            <a:r>
              <a:rPr lang="en-GB" dirty="0"/>
              <a:t>Let us understand what communication in the context of business means!</a:t>
            </a:r>
          </a:p>
          <a:p>
            <a:endParaRPr lang="en-GB" dirty="0"/>
          </a:p>
          <a:p>
            <a:r>
              <a:rPr lang="en-GB" i="1" dirty="0"/>
              <a:t>Transition to the next slide.</a:t>
            </a:r>
          </a:p>
          <a:p>
            <a:endParaRPr lang="en-GB" dirty="0"/>
          </a:p>
          <a:p>
            <a:r>
              <a:rPr lang="en-GB" dirty="0"/>
              <a:t> </a:t>
            </a:r>
          </a:p>
          <a:p>
            <a:endParaRPr lang="en-IN" dirty="0"/>
          </a:p>
          <a:p>
            <a:endParaRPr lang="en-IN" dirty="0"/>
          </a:p>
        </p:txBody>
      </p:sp>
      <p:sp>
        <p:nvSpPr>
          <p:cNvPr id="4" name="Slide Number Placeholder 3"/>
          <p:cNvSpPr>
            <a:spLocks noGrp="1"/>
          </p:cNvSpPr>
          <p:nvPr>
            <p:ph type="sldNum" sz="quarter" idx="5"/>
          </p:nvPr>
        </p:nvSpPr>
        <p:spPr/>
        <p:txBody>
          <a:bodyPr/>
          <a:lstStyle/>
          <a:p>
            <a:fld id="{8CEE670E-4A6B-4F29-893C-A77A5F261C91}" type="slidenum">
              <a:rPr lang="en-IN" smtClean="0"/>
              <a:t>1</a:t>
            </a:fld>
            <a:endParaRPr lang="en-IN" dirty="0"/>
          </a:p>
        </p:txBody>
      </p:sp>
    </p:spTree>
    <p:extLst>
      <p:ext uri="{BB962C8B-B14F-4D97-AF65-F5344CB8AC3E}">
        <p14:creationId xmlns:p14="http://schemas.microsoft.com/office/powerpoint/2010/main" val="2595100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This slide is only for the Trainer- Not to be shown to the participants.</a:t>
            </a:r>
          </a:p>
          <a:p>
            <a:endParaRPr lang="en-IN" dirty="0"/>
          </a:p>
          <a:p>
            <a:r>
              <a:rPr lang="en-IN" dirty="0"/>
              <a:t>These are trainer tools and will help you to understand the module better. For standardisation and great visual experience where ever you want to use any activity, energiser, assessment, etc- It is recommended that you use the above images.</a:t>
            </a:r>
          </a:p>
          <a:p>
            <a:endParaRPr lang="en-IN" dirty="0"/>
          </a:p>
          <a:p>
            <a:r>
              <a:rPr lang="en-IN" dirty="0"/>
              <a:t>To ensure that there are no copyright violations of any kind (whether for Freelancetraings.com or for you) we wont be sharing any YouTube video links. However as per the content flow &amp; structure, where ever there is a need to have a video based activity we have kept the Video Activity icon. The trainer is free to use any of the video from their own collection as they think fit.</a:t>
            </a:r>
          </a:p>
          <a:p>
            <a:endParaRPr lang="en-IN" dirty="0"/>
          </a:p>
          <a:p>
            <a:r>
              <a:rPr lang="en-IN" dirty="0"/>
              <a:t>The facilitator/ Trainer notes with all the details are mentioned in the PPT notes section (The one which you are reading now). These trainer notes are suggestive- and the trainers are free to add on their own examples, experience as they think fit.</a:t>
            </a:r>
          </a:p>
          <a:p>
            <a:endParaRPr lang="en-IN" dirty="0"/>
          </a:p>
          <a:p>
            <a:pPr marL="0" marR="0" lvl="0" indent="0" algn="l" defTabSz="914400" rtl="0" eaLnBrk="1" fontAlgn="auto" latinLnBrk="0" hangingPunct="1">
              <a:lnSpc>
                <a:spcPct val="100000"/>
              </a:lnSpc>
              <a:spcBef>
                <a:spcPts val="0"/>
              </a:spcBef>
              <a:spcAft>
                <a:spcPts val="0"/>
              </a:spcAft>
              <a:buClrTx/>
              <a:buSzTx/>
              <a:buFontTx/>
              <a:buNone/>
              <a:tabLst/>
              <a:defRPr/>
            </a:pPr>
            <a:r>
              <a:rPr lang="en-IN"/>
              <a:t>Though we have provided a detailed outline &amp; schedule in the content kit with respect to timings for each module trainers are free to allocate the time according to their own convenience. </a:t>
            </a:r>
          </a:p>
          <a:p>
            <a:endParaRPr lang="en-IN" dirty="0"/>
          </a:p>
        </p:txBody>
      </p:sp>
      <p:sp>
        <p:nvSpPr>
          <p:cNvPr id="4" name="Slide Number Placeholder 3"/>
          <p:cNvSpPr>
            <a:spLocks noGrp="1"/>
          </p:cNvSpPr>
          <p:nvPr>
            <p:ph type="sldNum" sz="quarter" idx="5"/>
          </p:nvPr>
        </p:nvSpPr>
        <p:spPr/>
        <p:txBody>
          <a:bodyPr/>
          <a:lstStyle/>
          <a:p>
            <a:fld id="{8CEE670E-4A6B-4F29-893C-A77A5F261C91}" type="slidenum">
              <a:rPr lang="en-IN" smtClean="0"/>
              <a:t>2</a:t>
            </a:fld>
            <a:endParaRPr lang="en-IN" dirty="0"/>
          </a:p>
        </p:txBody>
      </p:sp>
    </p:spTree>
    <p:extLst>
      <p:ext uri="{BB962C8B-B14F-4D97-AF65-F5344CB8AC3E}">
        <p14:creationId xmlns:p14="http://schemas.microsoft.com/office/powerpoint/2010/main" val="1802372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b="1" u="sng" dirty="0"/>
              <a:t>Facilitator’s Notes: </a:t>
            </a:r>
          </a:p>
          <a:p>
            <a:pPr marR="0" algn="l" rtl="0" eaLnBrk="1" fontAlgn="auto" latinLnBrk="0" hangingPunct="1">
              <a:spcBef>
                <a:spcPts val="0"/>
              </a:spcBef>
              <a:spcAft>
                <a:spcPts val="0"/>
              </a:spcAft>
            </a:pPr>
            <a:endParaRPr lang="en-US" sz="1000" i="0" u="none" strike="noStrike" kern="1200" dirty="0">
              <a:solidFill>
                <a:srgbClr val="000000"/>
              </a:solidFill>
              <a:effectLst/>
            </a:endParaRPr>
          </a:p>
          <a:p>
            <a:pPr marR="0" algn="l" rtl="0" eaLnBrk="1" fontAlgn="auto" latinLnBrk="0" hangingPunct="1">
              <a:spcBef>
                <a:spcPts val="0"/>
              </a:spcBef>
              <a:spcAft>
                <a:spcPts val="0"/>
              </a:spcAft>
            </a:pPr>
            <a:r>
              <a:rPr lang="en-US" sz="1000" i="0" u="none" strike="noStrike" kern="1200" dirty="0">
                <a:solidFill>
                  <a:srgbClr val="000000"/>
                </a:solidFill>
                <a:effectLst/>
              </a:rPr>
              <a:t>Introduce yourself to the participants and have a brief introduction of the participants. The trainer is free to customize this slide according to his/ her own liking.</a:t>
            </a:r>
          </a:p>
          <a:p>
            <a:pPr marR="0" algn="l" rtl="0" eaLnBrk="1" fontAlgn="auto" latinLnBrk="0" hangingPunct="1">
              <a:spcBef>
                <a:spcPts val="0"/>
              </a:spcBef>
              <a:spcAft>
                <a:spcPts val="0"/>
              </a:spcAft>
            </a:pPr>
            <a:endParaRPr lang="en-US" sz="1000" i="0" u="none" strike="noStrike" kern="1200" dirty="0">
              <a:solidFill>
                <a:srgbClr val="000000"/>
              </a:solidFill>
              <a:effectLst/>
            </a:endParaRPr>
          </a:p>
          <a:p>
            <a:pPr marR="0" algn="l" rtl="0" eaLnBrk="1" fontAlgn="auto" latinLnBrk="0" hangingPunct="1">
              <a:spcBef>
                <a:spcPts val="0"/>
              </a:spcBef>
              <a:spcAft>
                <a:spcPts val="0"/>
              </a:spcAft>
            </a:pPr>
            <a:r>
              <a:rPr lang="en-US" sz="1000" i="0" u="none" strike="noStrike" kern="1200" dirty="0">
                <a:solidFill>
                  <a:srgbClr val="000000"/>
                </a:solidFill>
                <a:effectLst/>
              </a:rPr>
              <a:t>Introduce yourself in a way that you are able to build the confidence in the participants and win them over. Try to bring the Industry experience, Work experience, similar workshops conducted, etc.</a:t>
            </a:r>
          </a:p>
          <a:p>
            <a:endParaRPr lang="en-US" dirty="0"/>
          </a:p>
        </p:txBody>
      </p:sp>
      <p:sp>
        <p:nvSpPr>
          <p:cNvPr id="4" name="Slide Number Placeholder 3"/>
          <p:cNvSpPr>
            <a:spLocks noGrp="1"/>
          </p:cNvSpPr>
          <p:nvPr>
            <p:ph type="sldNum" sz="quarter" idx="5"/>
          </p:nvPr>
        </p:nvSpPr>
        <p:spPr/>
        <p:txBody>
          <a:bodyPr/>
          <a:lstStyle/>
          <a:p>
            <a:fld id="{0241C740-7330-441A-80F0-A683365F9479}" type="slidenum">
              <a:rPr lang="en-GB" smtClean="0"/>
              <a:t>3</a:t>
            </a:fld>
            <a:endParaRPr lang="en-GB"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sz="1800" b="1" u="sng" dirty="0"/>
              <a:t>Facilitator’s Notes: </a:t>
            </a:r>
          </a:p>
          <a:p>
            <a:pPr rtl="0">
              <a:spcBef>
                <a:spcPts val="0"/>
              </a:spcBef>
              <a:spcAft>
                <a:spcPts val="0"/>
              </a:spcAft>
            </a:pPr>
            <a:endParaRPr lang="en-US" sz="1800" b="0" i="0" u="none" strike="noStrike" dirty="0">
              <a:solidFill>
                <a:srgbClr val="0000FF"/>
              </a:solidFill>
              <a:effectLst/>
            </a:endParaRPr>
          </a:p>
          <a:p>
            <a:pPr rtl="0">
              <a:spcBef>
                <a:spcPts val="0"/>
              </a:spcBef>
              <a:spcAft>
                <a:spcPts val="0"/>
              </a:spcAft>
            </a:pPr>
            <a:r>
              <a:rPr lang="en-US" sz="1800" b="0" i="0" u="none" strike="noStrike" dirty="0">
                <a:solidFill>
                  <a:srgbClr val="0000FF"/>
                </a:solidFill>
                <a:effectLst/>
              </a:rPr>
              <a:t>Let's start with an interesting exercise</a:t>
            </a:r>
            <a:endParaRPr lang="en-US" b="0" dirty="0">
              <a:effectLst/>
            </a:endParaRPr>
          </a:p>
          <a:p>
            <a:pPr rtl="0">
              <a:spcBef>
                <a:spcPts val="0"/>
              </a:spcBef>
              <a:spcAft>
                <a:spcPts val="0"/>
              </a:spcAft>
            </a:pPr>
            <a:r>
              <a:rPr lang="en-US" sz="1800" b="0" i="0" u="none" strike="noStrike" dirty="0">
                <a:solidFill>
                  <a:srgbClr val="000000"/>
                </a:solidFill>
                <a:effectLst/>
              </a:rPr>
              <a:t>Ask: What do you think this slide is all about and what are we going to do?</a:t>
            </a:r>
          </a:p>
          <a:p>
            <a:pPr rtl="0">
              <a:spcBef>
                <a:spcPts val="0"/>
              </a:spcBef>
              <a:spcAft>
                <a:spcPts val="0"/>
              </a:spcAft>
            </a:pPr>
            <a:endParaRPr lang="en-US" b="0" dirty="0">
              <a:effectLst/>
            </a:endParaRPr>
          </a:p>
          <a:p>
            <a:pPr rtl="0">
              <a:spcBef>
                <a:spcPts val="0"/>
              </a:spcBef>
              <a:spcAft>
                <a:spcPts val="0"/>
              </a:spcAft>
            </a:pPr>
            <a:r>
              <a:rPr lang="en-US" sz="1800" b="0" i="0" u="none" strike="noStrike" dirty="0">
                <a:solidFill>
                  <a:srgbClr val="000000"/>
                </a:solidFill>
                <a:effectLst/>
              </a:rPr>
              <a:t>Say: I am sure all of you would have visited the cinema hall. Whenever you step into the cinema hall and the movie is about to start there are certain ground rules that we all need to Observe</a:t>
            </a:r>
            <a:endParaRPr lang="en-US" b="0" dirty="0">
              <a:effectLst/>
            </a:endParaRPr>
          </a:p>
          <a:p>
            <a:pPr rtl="0">
              <a:spcBef>
                <a:spcPts val="0"/>
              </a:spcBef>
              <a:spcAft>
                <a:spcPts val="0"/>
              </a:spcAft>
            </a:pPr>
            <a:br>
              <a:rPr lang="en-US" b="0" dirty="0">
                <a:effectLst/>
              </a:rPr>
            </a:br>
            <a:r>
              <a:rPr lang="en-US" b="0" dirty="0">
                <a:effectLst/>
              </a:rPr>
              <a:t>Ask: </a:t>
            </a:r>
            <a:r>
              <a:rPr lang="en-US" sz="1800" b="0" i="0" u="none" strike="noStrike" dirty="0">
                <a:solidFill>
                  <a:srgbClr val="000000"/>
                </a:solidFill>
                <a:effectLst/>
              </a:rPr>
              <a:t>Can anyone help me with what these ground rules are (Wait for the participants to respond).</a:t>
            </a:r>
          </a:p>
          <a:p>
            <a:pPr rtl="0">
              <a:spcBef>
                <a:spcPts val="0"/>
              </a:spcBef>
              <a:spcAft>
                <a:spcPts val="0"/>
              </a:spcAft>
            </a:pPr>
            <a:r>
              <a:rPr lang="en-US" sz="1800" b="0" i="0" u="none" strike="noStrike" dirty="0">
                <a:solidFill>
                  <a:srgbClr val="000000"/>
                </a:solidFill>
                <a:effectLst/>
              </a:rPr>
              <a:t>ETH:  yes correct we need to keep our cell phones on a silent mode </a:t>
            </a:r>
          </a:p>
          <a:p>
            <a:pPr rtl="0" fontAlgn="base">
              <a:spcBef>
                <a:spcPts val="0"/>
              </a:spcBef>
              <a:spcAft>
                <a:spcPts val="0"/>
              </a:spcAft>
              <a:buFont typeface="+mj-lt"/>
              <a:buAutoNum type="arabicPeriod"/>
            </a:pPr>
            <a:r>
              <a:rPr lang="en-US" sz="1800" b="0" i="0" u="none" strike="noStrike" dirty="0">
                <a:solidFill>
                  <a:srgbClr val="000000"/>
                </a:solidFill>
                <a:effectLst/>
              </a:rPr>
              <a:t>We need to maintain silence . </a:t>
            </a:r>
          </a:p>
          <a:p>
            <a:pPr rtl="0">
              <a:spcBef>
                <a:spcPts val="0"/>
              </a:spcBef>
              <a:spcAft>
                <a:spcPts val="0"/>
              </a:spcAft>
            </a:pPr>
            <a:br>
              <a:rPr lang="en-US" b="0" dirty="0">
                <a:effectLst/>
              </a:rPr>
            </a:br>
            <a:r>
              <a:rPr lang="en-US" sz="1800" b="0" i="0" u="none" strike="noStrike" dirty="0">
                <a:solidFill>
                  <a:srgbClr val="000000"/>
                </a:solidFill>
                <a:effectLst/>
              </a:rPr>
              <a:t>Wait for the participants to prompt for more responses</a:t>
            </a:r>
            <a:endParaRPr lang="en-US" b="0" dirty="0">
              <a:effectLst/>
            </a:endParaRPr>
          </a:p>
          <a:p>
            <a:pPr rtl="0">
              <a:spcBef>
                <a:spcPts val="0"/>
              </a:spcBef>
              <a:spcAft>
                <a:spcPts val="0"/>
              </a:spcAft>
            </a:pPr>
            <a:br>
              <a:rPr lang="en-US" b="0" dirty="0">
                <a:effectLst/>
              </a:rPr>
            </a:br>
            <a:r>
              <a:rPr lang="en-US" b="0" dirty="0">
                <a:effectLst/>
              </a:rPr>
              <a:t>Ask: </a:t>
            </a:r>
            <a:r>
              <a:rPr lang="en-US" sz="1800" b="0" i="0" u="none" strike="noStrike" dirty="0">
                <a:solidFill>
                  <a:srgbClr val="000000"/>
                </a:solidFill>
                <a:effectLst/>
              </a:rPr>
              <a:t>What do these Ground rules help us in.</a:t>
            </a:r>
            <a:endParaRPr lang="en-US" b="0" dirty="0">
              <a:effectLst/>
            </a:endParaRPr>
          </a:p>
          <a:p>
            <a:pPr rtl="0">
              <a:spcBef>
                <a:spcPts val="0"/>
              </a:spcBef>
              <a:spcAft>
                <a:spcPts val="0"/>
              </a:spcAft>
            </a:pPr>
            <a:br>
              <a:rPr lang="en-US" b="0" dirty="0">
                <a:effectLst/>
              </a:rPr>
            </a:br>
            <a:r>
              <a:rPr lang="en-US" b="0" dirty="0">
                <a:effectLst/>
              </a:rPr>
              <a:t>Say: </a:t>
            </a:r>
            <a:r>
              <a:rPr lang="en-US" sz="1800" b="0" i="0" u="none" strike="noStrike" dirty="0">
                <a:solidFill>
                  <a:srgbClr val="000000"/>
                </a:solidFill>
                <a:effectLst/>
              </a:rPr>
              <a:t>Ground rules help us to have a memorable and a pleasant movie viewing experience, so that we can get entertained and get a full return on the money invested.</a:t>
            </a:r>
            <a:endParaRPr lang="en-US" b="0" dirty="0">
              <a:effectLst/>
            </a:endParaRPr>
          </a:p>
          <a:p>
            <a:pPr rtl="0">
              <a:spcBef>
                <a:spcPts val="0"/>
              </a:spcBef>
              <a:spcAft>
                <a:spcPts val="0"/>
              </a:spcAft>
            </a:pPr>
            <a:br>
              <a:rPr lang="en-US" b="0" dirty="0">
                <a:effectLst/>
              </a:rPr>
            </a:br>
            <a:r>
              <a:rPr lang="en-US" sz="1800" b="0" i="0" u="none" strike="noStrike" dirty="0">
                <a:solidFill>
                  <a:srgbClr val="000000"/>
                </a:solidFill>
                <a:effectLst/>
              </a:rPr>
              <a:t> In today’s workshop also we are going to spend a day together and  in order to ensure that we get the best learning experience and learn the necessary skills which will help us to progress and prosper.</a:t>
            </a:r>
            <a:endParaRPr lang="en-US" b="0" dirty="0">
              <a:effectLst/>
            </a:endParaRPr>
          </a:p>
          <a:p>
            <a:pPr rtl="0">
              <a:spcBef>
                <a:spcPts val="0"/>
              </a:spcBef>
              <a:spcAft>
                <a:spcPts val="0"/>
              </a:spcAft>
            </a:pPr>
            <a:br>
              <a:rPr lang="en-US" b="0" dirty="0">
                <a:effectLst/>
              </a:rPr>
            </a:br>
            <a:r>
              <a:rPr lang="en-US" sz="1800" b="0" i="0" u="none" strike="noStrike" dirty="0">
                <a:solidFill>
                  <a:srgbClr val="000000"/>
                </a:solidFill>
                <a:effectLst/>
              </a:rPr>
              <a:t> So here is an interesting way to look out at it I am going to show you certain images and you are need to guess what does that ground rules stand for. The person who answers it right will get a surprise</a:t>
            </a:r>
            <a:endParaRPr lang="en-US" b="0" dirty="0">
              <a:effectLst/>
            </a:endParaRPr>
          </a:p>
          <a:p>
            <a:pPr rtl="0">
              <a:spcBef>
                <a:spcPts val="0"/>
              </a:spcBef>
              <a:spcAft>
                <a:spcPts val="0"/>
              </a:spcAft>
            </a:pPr>
            <a:r>
              <a:rPr lang="en-US" sz="1800" b="0" i="0" u="none" strike="noStrike" dirty="0">
                <a:solidFill>
                  <a:srgbClr val="000000"/>
                </a:solidFill>
                <a:effectLst/>
              </a:rPr>
              <a:t> </a:t>
            </a:r>
            <a:endParaRPr lang="en-US" b="0" dirty="0">
              <a:effectLst/>
            </a:endParaRPr>
          </a:p>
          <a:p>
            <a:pPr rtl="0">
              <a:spcBef>
                <a:spcPts val="0"/>
              </a:spcBef>
              <a:spcAft>
                <a:spcPts val="0"/>
              </a:spcAft>
            </a:pPr>
            <a:r>
              <a:rPr lang="en-US" sz="1800" b="0" i="0" u="none" strike="noStrike" dirty="0">
                <a:solidFill>
                  <a:srgbClr val="000000"/>
                </a:solidFill>
                <a:effectLst/>
              </a:rPr>
              <a:t>Ask: Are be ready let's catch up the momentum let's ensure that we have a wonderful learning experience.</a:t>
            </a:r>
            <a:endParaRPr lang="en-US" b="0" dirty="0">
              <a:effectLst/>
            </a:endParaRPr>
          </a:p>
          <a:p>
            <a:pPr rtl="0">
              <a:spcBef>
                <a:spcPts val="0"/>
              </a:spcBef>
              <a:spcAft>
                <a:spcPts val="0"/>
              </a:spcAft>
            </a:pPr>
            <a:br>
              <a:rPr lang="en-US" b="0" dirty="0">
                <a:effectLst/>
              </a:rPr>
            </a:br>
            <a:r>
              <a:rPr lang="en-US" sz="1800" b="0" i="0" u="none" strike="noStrike" dirty="0">
                <a:solidFill>
                  <a:srgbClr val="000000"/>
                </a:solidFill>
                <a:effectLst/>
              </a:rPr>
              <a:t>Trainer to show the slides and help the audience establish the ground rules</a:t>
            </a:r>
            <a:endParaRPr lang="en-US" b="0" dirty="0">
              <a:effectLst/>
            </a:endParaRPr>
          </a:p>
          <a:p>
            <a:br>
              <a:rPr lang="en-US" dirty="0"/>
            </a:br>
            <a:endParaRPr lang="en-US" dirty="0"/>
          </a:p>
        </p:txBody>
      </p:sp>
      <p:sp>
        <p:nvSpPr>
          <p:cNvPr id="4" name="Slide Number Placeholder 3"/>
          <p:cNvSpPr>
            <a:spLocks noGrp="1"/>
          </p:cNvSpPr>
          <p:nvPr>
            <p:ph type="sldNum" sz="quarter" idx="5"/>
          </p:nvPr>
        </p:nvSpPr>
        <p:spPr/>
        <p:txBody>
          <a:bodyPr/>
          <a:lstStyle/>
          <a:p>
            <a:fld id="{53A5C046-61FD-4D3A-BCC4-DD5B9FB5F78B}" type="slidenum">
              <a:rPr lang="en-US" smtClean="0"/>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Ice breaker</a:t>
            </a:r>
          </a:p>
          <a:p>
            <a:pPr marL="0" indent="0">
              <a:buNone/>
            </a:pPr>
            <a:r>
              <a:rPr lang="en-US" dirty="0"/>
              <a:t>Each Participant need to share </a:t>
            </a:r>
          </a:p>
          <a:p>
            <a:pPr marL="228600" indent="-228600">
              <a:buAutoNum type="arabicPeriod"/>
            </a:pPr>
            <a:r>
              <a:rPr lang="en-US" dirty="0"/>
              <a:t>Introduce themselves with their Nicknames ( Trainer can use this nickname to call out the person through out the Session)</a:t>
            </a:r>
          </a:p>
          <a:p>
            <a:pPr marL="228600" indent="-228600">
              <a:buAutoNum type="arabicPeriod"/>
            </a:pPr>
            <a:r>
              <a:rPr lang="en-US" dirty="0"/>
              <a:t>Share one funny story/incident of their struggle with writing an official email-For example forgot to attach the file, Sent an email to wrong person the name of the person was wrongly typed, etc. </a:t>
            </a:r>
          </a:p>
          <a:p>
            <a:pPr marL="228600" indent="-228600">
              <a:buAutoNum type="arabicPeriod"/>
            </a:pPr>
            <a:r>
              <a:rPr lang="en-US" dirty="0"/>
              <a:t>Any learning from that incident and what they are doing to avoid it in future. </a:t>
            </a:r>
          </a:p>
        </p:txBody>
      </p:sp>
      <p:sp>
        <p:nvSpPr>
          <p:cNvPr id="4" name="Slide Number Placeholder 3"/>
          <p:cNvSpPr>
            <a:spLocks noGrp="1"/>
          </p:cNvSpPr>
          <p:nvPr>
            <p:ph type="sldNum" sz="quarter" idx="5"/>
          </p:nvPr>
        </p:nvSpPr>
        <p:spPr/>
        <p:txBody>
          <a:bodyPr/>
          <a:lstStyle/>
          <a:p>
            <a:fld id="{D0FB3A2E-CF96-402F-A8C6-B90DF1AB89AB}" type="slidenum">
              <a:rPr lang="en-US" smtClean="0"/>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u="sng" dirty="0"/>
              <a:t>Facilitator’s Notes: </a:t>
            </a:r>
          </a:p>
          <a:p>
            <a:pPr rtl="0">
              <a:spcBef>
                <a:spcPts val="0"/>
              </a:spcBef>
              <a:spcAft>
                <a:spcPts val="0"/>
              </a:spcAft>
            </a:pPr>
            <a:endParaRPr lang="en-US" sz="2400" b="0" i="0" u="none" strike="noStrike" dirty="0">
              <a:solidFill>
                <a:srgbClr val="000000"/>
              </a:solidFill>
              <a:effectLst/>
              <a:latin typeface="Arial" panose="020B0604020202020204" pitchFamily="34" charset="0"/>
            </a:endParaRPr>
          </a:p>
          <a:p>
            <a:pPr rtl="0">
              <a:spcBef>
                <a:spcPts val="0"/>
              </a:spcBef>
              <a:spcAft>
                <a:spcPts val="0"/>
              </a:spcAft>
            </a:pPr>
            <a:r>
              <a:rPr lang="en-US" sz="2400" b="0" i="0" u="none" strike="noStrike" dirty="0">
                <a:solidFill>
                  <a:srgbClr val="000000"/>
                </a:solidFill>
                <a:effectLst/>
                <a:latin typeface="Arial" panose="020B0604020202020204" pitchFamily="34" charset="0"/>
              </a:rPr>
              <a:t>Tell: The agenda of the today’s training is to learn:</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Module 1	What it means to take ownership and accountability</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Module 2	Understand the importance of taking ownership and accountability</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Module 3	Work to A structure that helps you identify opportunities for exercising ownership and accountability</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Module 4	Key stages of accountability cycle</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Module 5	Learn the lessons of unsuccessful outcome and develop a plan to overcome it</a:t>
            </a:r>
          </a:p>
          <a:p>
            <a:pPr marL="0" marR="0">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Module 6	Personal strength analysis</a:t>
            </a:r>
          </a:p>
          <a:p>
            <a:pPr rtl="0">
              <a:spcBef>
                <a:spcPts val="0"/>
              </a:spcBef>
              <a:spcAft>
                <a:spcPts val="0"/>
              </a:spcAft>
              <a:buFont typeface="Wingdings" panose="05000000000000000000" pitchFamily="2" charset="2"/>
              <a:buNone/>
            </a:pPr>
            <a:endParaRPr lang="en-US" sz="2400" dirty="0">
              <a:latin typeface="Swis721 Cn BT" panose="020B0506020202030204" pitchFamily="34" charset="0"/>
            </a:endParaRPr>
          </a:p>
          <a:p>
            <a:pPr rtl="0">
              <a:spcBef>
                <a:spcPts val="0"/>
              </a:spcBef>
              <a:spcAft>
                <a:spcPts val="0"/>
              </a:spcAft>
              <a:buFont typeface="Wingdings" panose="05000000000000000000" pitchFamily="2" charset="2"/>
              <a:buNone/>
            </a:pPr>
            <a:endParaRPr lang="en-US" sz="2400" dirty="0">
              <a:latin typeface="Swis721 Cn BT" panose="020B0506020202030204" pitchFamily="34" charset="0"/>
            </a:endParaRPr>
          </a:p>
          <a:p>
            <a:pPr rtl="0">
              <a:spcBef>
                <a:spcPts val="0"/>
              </a:spcBef>
              <a:spcAft>
                <a:spcPts val="0"/>
              </a:spcAft>
              <a:buFont typeface="Wingdings" panose="05000000000000000000" pitchFamily="2" charset="2"/>
              <a:buNone/>
            </a:pPr>
            <a:r>
              <a:rPr lang="en-US" sz="2400" dirty="0">
                <a:latin typeface="Swis721 Cn BT" panose="020B0506020202030204" pitchFamily="34" charset="0"/>
              </a:rPr>
              <a:t>Course Objective</a:t>
            </a:r>
          </a:p>
          <a:p>
            <a:pPr rtl="0">
              <a:spcBef>
                <a:spcPts val="0"/>
              </a:spcBef>
              <a:spcAft>
                <a:spcPts val="0"/>
              </a:spcAft>
              <a:buFont typeface="Wingdings" panose="05000000000000000000" pitchFamily="2" charset="2"/>
              <a:buChar char="§"/>
            </a:pPr>
            <a:r>
              <a:rPr lang="en-US" sz="1200" dirty="0">
                <a:latin typeface="Swis721 Cn BT" panose="020B0506020202030204" pitchFamily="34" charset="0"/>
              </a:rPr>
              <a:t>Participants will be able to take accountability and ownership of his decisions and actions</a:t>
            </a:r>
          </a:p>
          <a:p>
            <a:pPr rtl="0">
              <a:spcBef>
                <a:spcPts val="0"/>
              </a:spcBef>
              <a:spcAft>
                <a:spcPts val="0"/>
              </a:spcAft>
              <a:buFont typeface="Wingdings" panose="05000000000000000000" pitchFamily="2" charset="2"/>
              <a:buChar char="§"/>
            </a:pPr>
            <a:r>
              <a:rPr lang="en-US" sz="1200" dirty="0">
                <a:latin typeface="Swis721 Cn BT" panose="020B0506020202030204" pitchFamily="34" charset="0"/>
              </a:rPr>
              <a:t> Stop blame game</a:t>
            </a:r>
          </a:p>
          <a:p>
            <a:pPr rtl="0">
              <a:spcBef>
                <a:spcPts val="0"/>
              </a:spcBef>
              <a:spcAft>
                <a:spcPts val="0"/>
              </a:spcAft>
              <a:buFont typeface="Wingdings" panose="05000000000000000000" pitchFamily="2" charset="2"/>
              <a:buChar char="§"/>
            </a:pPr>
            <a:r>
              <a:rPr lang="en-US" sz="1200" dirty="0">
                <a:latin typeface="Swis721 Cn BT" panose="020B0506020202030204" pitchFamily="34" charset="0"/>
              </a:rPr>
              <a:t> Improved ‘can-do’ attitude</a:t>
            </a:r>
          </a:p>
          <a:p>
            <a:pPr rtl="0">
              <a:spcBef>
                <a:spcPts val="0"/>
              </a:spcBef>
              <a:spcAft>
                <a:spcPts val="0"/>
              </a:spcAft>
              <a:buFont typeface="Wingdings" panose="05000000000000000000" pitchFamily="2" charset="2"/>
              <a:buChar char="§"/>
            </a:pPr>
            <a:r>
              <a:rPr lang="en-US" sz="1200" dirty="0">
                <a:latin typeface="Swis721 Cn BT" panose="020B0506020202030204" pitchFamily="34" charset="0"/>
              </a:rPr>
              <a:t> Improve employee engagement level</a:t>
            </a:r>
          </a:p>
          <a:p>
            <a:pPr rtl="0">
              <a:spcBef>
                <a:spcPts val="0"/>
              </a:spcBef>
              <a:spcAft>
                <a:spcPts val="0"/>
              </a:spcAft>
              <a:buFont typeface="Wingdings" panose="05000000000000000000" pitchFamily="2" charset="2"/>
              <a:buChar char="§"/>
            </a:pPr>
            <a:r>
              <a:rPr lang="en-US" sz="1200" dirty="0">
                <a:latin typeface="Swis721 Cn BT" panose="020B0506020202030204" pitchFamily="34" charset="0"/>
              </a:rPr>
              <a:t> Improve productivity</a:t>
            </a:r>
          </a:p>
          <a:p>
            <a:pPr rtl="0">
              <a:spcBef>
                <a:spcPts val="0"/>
              </a:spcBef>
              <a:spcAft>
                <a:spcPts val="0"/>
              </a:spcAft>
              <a:buFont typeface="Wingdings" panose="05000000000000000000" pitchFamily="2" charset="2"/>
              <a:buChar char="§"/>
            </a:pPr>
            <a:r>
              <a:rPr lang="en-US" sz="1200" dirty="0">
                <a:latin typeface="Swis721 Cn BT" panose="020B0506020202030204" pitchFamily="34" charset="0"/>
              </a:rPr>
              <a:t> Cordial interpersonal relations at workplace</a:t>
            </a:r>
          </a:p>
        </p:txBody>
      </p:sp>
      <p:sp>
        <p:nvSpPr>
          <p:cNvPr id="4" name="Slide Number Placeholder 3"/>
          <p:cNvSpPr>
            <a:spLocks noGrp="1"/>
          </p:cNvSpPr>
          <p:nvPr>
            <p:ph type="sldNum" sz="quarter" idx="5"/>
          </p:nvPr>
        </p:nvSpPr>
        <p:spPr/>
        <p:txBody>
          <a:bodyPr/>
          <a:lstStyle/>
          <a:p>
            <a:fld id="{493603FD-2FDD-4138-9C8C-4E93DD62CC3F}" type="slidenum">
              <a:rPr lang="en-US" smtClean="0"/>
              <a:t>6</a:t>
            </a:fld>
            <a:endParaRPr lang="en-US"/>
          </a:p>
        </p:txBody>
      </p:sp>
    </p:spTree>
    <p:extLst>
      <p:ext uri="{BB962C8B-B14F-4D97-AF65-F5344CB8AC3E}">
        <p14:creationId xmlns:p14="http://schemas.microsoft.com/office/powerpoint/2010/main" val="14433189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0" i="0" u="none" strike="noStrike" dirty="0">
                <a:solidFill>
                  <a:srgbClr val="000000"/>
                </a:solidFill>
                <a:effectLst/>
                <a:latin typeface="Arial" panose="020B0604020202020204" pitchFamily="34" charset="0"/>
              </a:rPr>
              <a:t>Provide </a:t>
            </a:r>
            <a:r>
              <a:rPr lang="en-US" altLang="en-US" sz="1800" b="0" dirty="0"/>
              <a:t>pre-training assessment questionnaire to all the participants from your content Kit.</a:t>
            </a:r>
          </a:p>
          <a:p>
            <a:pPr rtl="0">
              <a:spcBef>
                <a:spcPts val="0"/>
              </a:spcBef>
              <a:spcAft>
                <a:spcPts val="0"/>
              </a:spcAft>
            </a:pPr>
            <a:endParaRPr lang="en-US" b="0" dirty="0"/>
          </a:p>
        </p:txBody>
      </p:sp>
      <p:sp>
        <p:nvSpPr>
          <p:cNvPr id="4" name="Slide Number Placeholder 3"/>
          <p:cNvSpPr>
            <a:spLocks noGrp="1"/>
          </p:cNvSpPr>
          <p:nvPr>
            <p:ph type="sldNum" sz="quarter" idx="5"/>
          </p:nvPr>
        </p:nvSpPr>
        <p:spPr/>
        <p:txBody>
          <a:bodyPr/>
          <a:lstStyle/>
          <a:p>
            <a:fld id="{493603FD-2FDD-4138-9C8C-4E93DD62CC3F}" type="slidenum">
              <a:rPr lang="en-US" smtClean="0"/>
              <a:t>7</a:t>
            </a:fld>
            <a:endParaRPr lang="en-US"/>
          </a:p>
        </p:txBody>
      </p:sp>
    </p:spTree>
    <p:extLst>
      <p:ext uri="{BB962C8B-B14F-4D97-AF65-F5344CB8AC3E}">
        <p14:creationId xmlns:p14="http://schemas.microsoft.com/office/powerpoint/2010/main" val="9308084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Trainer</a:t>
            </a:r>
            <a:r>
              <a:rPr lang="en-GB" dirty="0"/>
              <a:t>: </a:t>
            </a:r>
          </a:p>
          <a:p>
            <a:endParaRPr lang="en-GB" dirty="0"/>
          </a:p>
          <a:p>
            <a:r>
              <a:rPr lang="en-GB" dirty="0"/>
              <a:t>Let us understand the definition line by line -</a:t>
            </a:r>
          </a:p>
          <a:p>
            <a:endParaRPr lang="en-GB" dirty="0"/>
          </a:p>
          <a:p>
            <a:pPr marL="0" indent="0" algn="l">
              <a:buNone/>
            </a:pPr>
            <a:r>
              <a:rPr lang="en-US" dirty="0">
                <a:solidFill>
                  <a:srgbClr val="202124"/>
                </a:solidFill>
              </a:rPr>
              <a:t>- Business communication involves </a:t>
            </a:r>
            <a:r>
              <a:rPr lang="en-US" b="0" i="0" dirty="0">
                <a:solidFill>
                  <a:srgbClr val="202124"/>
                </a:solidFill>
                <a:effectLst/>
              </a:rPr>
              <a:t>interactions or the exchange of information or data </a:t>
            </a:r>
          </a:p>
          <a:p>
            <a:pPr marL="0" indent="0" algn="l">
              <a:buNone/>
            </a:pPr>
            <a:endParaRPr lang="en-US" dirty="0">
              <a:solidFill>
                <a:srgbClr val="202124"/>
              </a:solidFill>
            </a:endParaRPr>
          </a:p>
          <a:p>
            <a:pPr marL="0" indent="0" algn="l">
              <a:buNone/>
            </a:pPr>
            <a:r>
              <a:rPr lang="en-US" dirty="0">
                <a:solidFill>
                  <a:srgbClr val="202124"/>
                </a:solidFill>
              </a:rPr>
              <a:t>- w</a:t>
            </a:r>
            <a:r>
              <a:rPr lang="en-US" b="0" i="0" dirty="0">
                <a:solidFill>
                  <a:srgbClr val="202124"/>
                </a:solidFill>
                <a:effectLst/>
              </a:rPr>
              <a:t>ith customers to understand their needs, internal teams for follow-ups and information sharing and other stakeholders for updates </a:t>
            </a:r>
          </a:p>
          <a:p>
            <a:pPr marL="0" indent="0" algn="l">
              <a:buNone/>
            </a:pPr>
            <a:endParaRPr lang="en-US" dirty="0">
              <a:solidFill>
                <a:srgbClr val="202124"/>
              </a:solidFill>
            </a:endParaRPr>
          </a:p>
          <a:p>
            <a:pPr marL="0" indent="0" algn="l">
              <a:buNone/>
            </a:pPr>
            <a:r>
              <a:rPr lang="en-US" dirty="0">
                <a:solidFill>
                  <a:srgbClr val="202124"/>
                </a:solidFill>
              </a:rPr>
              <a:t>- to</a:t>
            </a:r>
            <a:r>
              <a:rPr lang="en-US" b="0" i="0" dirty="0">
                <a:solidFill>
                  <a:srgbClr val="202124"/>
                </a:solidFill>
                <a:effectLst/>
              </a:rPr>
              <a:t> clarify needs and expectations </a:t>
            </a:r>
          </a:p>
          <a:p>
            <a:pPr marL="0" indent="0" algn="l">
              <a:buNone/>
            </a:pPr>
            <a:endParaRPr lang="en-US" dirty="0">
              <a:solidFill>
                <a:srgbClr val="202124"/>
              </a:solidFill>
            </a:endParaRPr>
          </a:p>
          <a:p>
            <a:pPr marL="171450" indent="-171450" algn="l">
              <a:buFontTx/>
              <a:buChar char="-"/>
            </a:pPr>
            <a:r>
              <a:rPr lang="en-US" b="0" i="0" dirty="0">
                <a:solidFill>
                  <a:srgbClr val="202124"/>
                </a:solidFill>
                <a:effectLst/>
              </a:rPr>
              <a:t>to meet mutual goals business or organizational goals and customer satisfaction.</a:t>
            </a:r>
          </a:p>
          <a:p>
            <a:pPr marL="171450" indent="-171450" algn="l">
              <a:buFontTx/>
              <a:buChar char="-"/>
            </a:pPr>
            <a:endParaRPr lang="en-US" b="0" i="0" dirty="0">
              <a:solidFill>
                <a:srgbClr val="202124"/>
              </a:solidFill>
              <a:effectLst/>
            </a:endParaRPr>
          </a:p>
          <a:p>
            <a:pPr marL="171450" indent="-171450" algn="l">
              <a:buFontTx/>
              <a:buChar char="-"/>
            </a:pPr>
            <a:endParaRPr lang="en-US" b="0" i="0" dirty="0">
              <a:solidFill>
                <a:srgbClr val="202124"/>
              </a:solidFill>
              <a:effectLst/>
            </a:endParaRPr>
          </a:p>
          <a:p>
            <a:pPr marL="0" indent="0" algn="l">
              <a:buFontTx/>
              <a:buNone/>
            </a:pPr>
            <a:r>
              <a:rPr lang="en-US" b="0" i="0" dirty="0">
                <a:solidFill>
                  <a:srgbClr val="202124"/>
                </a:solidFill>
                <a:effectLst/>
              </a:rPr>
              <a:t>By the looks of the definition, business communication seems quite significant.</a:t>
            </a:r>
          </a:p>
          <a:p>
            <a:pPr marL="0" indent="0" algn="l">
              <a:buFontTx/>
              <a:buNone/>
            </a:pPr>
            <a:r>
              <a:rPr lang="en-US" b="0" i="0" dirty="0">
                <a:solidFill>
                  <a:srgbClr val="202124"/>
                </a:solidFill>
                <a:effectLst/>
              </a:rPr>
              <a:t>Let us see how important it is.</a:t>
            </a:r>
          </a:p>
          <a:p>
            <a:pPr marL="0" indent="0" algn="l">
              <a:buNone/>
            </a:pPr>
            <a:endParaRPr lang="en-US" b="0" i="0" dirty="0">
              <a:solidFill>
                <a:srgbClr val="202124"/>
              </a:solidFill>
              <a:effectLst/>
            </a:endParaRPr>
          </a:p>
          <a:p>
            <a:pPr marL="0" indent="0" algn="l">
              <a:buNone/>
            </a:pPr>
            <a:r>
              <a:rPr lang="en-US" b="0" i="1" dirty="0">
                <a:solidFill>
                  <a:srgbClr val="202124"/>
                </a:solidFill>
                <a:effectLst/>
              </a:rPr>
              <a:t>Transition to the next slide.</a:t>
            </a:r>
            <a:r>
              <a:rPr lang="en-US" b="0" i="0" dirty="0">
                <a:solidFill>
                  <a:srgbClr val="202124"/>
                </a:solidFill>
                <a:effectLst/>
              </a:rPr>
              <a:t> </a:t>
            </a:r>
            <a:br>
              <a:rPr lang="en-US" dirty="0"/>
            </a:br>
            <a:endParaRPr lang="en-IN" dirty="0"/>
          </a:p>
          <a:p>
            <a:pPr algn="l"/>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9</a:t>
            </a:fld>
            <a:endParaRPr lang="en-US" dirty="0"/>
          </a:p>
        </p:txBody>
      </p:sp>
    </p:spTree>
    <p:extLst>
      <p:ext uri="{BB962C8B-B14F-4D97-AF65-F5344CB8AC3E}">
        <p14:creationId xmlns:p14="http://schemas.microsoft.com/office/powerpoint/2010/main" val="37719814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b="1" dirty="0"/>
              <a:t>Trainer:</a:t>
            </a:r>
          </a:p>
          <a:p>
            <a:pPr>
              <a:lnSpc>
                <a:spcPct val="150000"/>
              </a:lnSpc>
            </a:pPr>
            <a:endParaRPr lang="en-GB" dirty="0"/>
          </a:p>
          <a:p>
            <a:pPr>
              <a:lnSpc>
                <a:spcPct val="150000"/>
              </a:lnSpc>
            </a:pPr>
            <a:r>
              <a:rPr lang="en-GB" dirty="0"/>
              <a:t>Can you give me examples for each of these pointers?</a:t>
            </a:r>
          </a:p>
          <a:p>
            <a:pPr>
              <a:lnSpc>
                <a:spcPct val="150000"/>
              </a:lnSpc>
            </a:pPr>
            <a:endParaRPr lang="en-GB" dirty="0"/>
          </a:p>
          <a:p>
            <a:pPr>
              <a:lnSpc>
                <a:spcPct val="150000"/>
              </a:lnSpc>
            </a:pPr>
            <a:r>
              <a:rPr lang="en-GB" i="1" dirty="0"/>
              <a:t>Elicit responses.</a:t>
            </a:r>
          </a:p>
          <a:p>
            <a:pPr>
              <a:lnSpc>
                <a:spcPct val="150000"/>
              </a:lnSpc>
            </a:pPr>
            <a:endParaRPr lang="en-GB" dirty="0"/>
          </a:p>
          <a:p>
            <a:pPr>
              <a:lnSpc>
                <a:spcPct val="150000"/>
              </a:lnSpc>
            </a:pPr>
            <a:r>
              <a:rPr lang="en-GB" b="1" dirty="0"/>
              <a:t>Debrief:</a:t>
            </a:r>
          </a:p>
          <a:p>
            <a:pPr>
              <a:lnSpc>
                <a:spcPct val="150000"/>
              </a:lnSpc>
            </a:pPr>
            <a:endParaRPr lang="en-GB" dirty="0"/>
          </a:p>
          <a:p>
            <a:pPr marL="171450" indent="-171450">
              <a:lnSpc>
                <a:spcPct val="150000"/>
              </a:lnSpc>
              <a:buFont typeface="Arial" panose="020B0604020202020204" pitchFamily="34" charset="0"/>
              <a:buChar char="•"/>
            </a:pPr>
            <a:r>
              <a:rPr lang="en-GB" dirty="0"/>
              <a:t>Offer better customer service – Communication includes understanding the customers’ needs and expectations, handling objections and complaints with empathy and reassurance and offering solutions that create a win-win for both the customers and the organization.</a:t>
            </a:r>
          </a:p>
          <a:p>
            <a:pPr marL="0" indent="0">
              <a:lnSpc>
                <a:spcPct val="150000"/>
              </a:lnSpc>
              <a:buFont typeface="Arial" panose="020B0604020202020204" pitchFamily="34" charset="0"/>
              <a:buNone/>
            </a:pPr>
            <a:r>
              <a:rPr lang="en-GB" dirty="0"/>
              <a:t> </a:t>
            </a:r>
          </a:p>
          <a:p>
            <a:pPr marL="171450" indent="-171450">
              <a:lnSpc>
                <a:spcPct val="150000"/>
              </a:lnSpc>
              <a:buFont typeface="Arial" panose="020B0604020202020204" pitchFamily="34" charset="0"/>
              <a:buChar char="•"/>
            </a:pPr>
            <a:r>
              <a:rPr lang="en-GB" dirty="0"/>
              <a:t>Build efficient teams – Internal communication is as important as customer interaction. Internal communication among team members can facilitate knowledge-sharing, problem-solving, creativity and cooperation (which influences team bonding and therefore organizational culture)</a:t>
            </a:r>
          </a:p>
          <a:p>
            <a:pPr marL="0" indent="0">
              <a:lnSpc>
                <a:spcPct val="150000"/>
              </a:lnSpc>
              <a:buFont typeface="Arial" panose="020B0604020202020204" pitchFamily="34" charset="0"/>
              <a:buNone/>
            </a:pPr>
            <a:endParaRPr lang="en-GB" dirty="0"/>
          </a:p>
          <a:p>
            <a:pPr marL="171450" indent="-171450">
              <a:lnSpc>
                <a:spcPct val="150000"/>
              </a:lnSpc>
              <a:buFont typeface="Arial" panose="020B0604020202020204" pitchFamily="34" charset="0"/>
              <a:buChar char="•"/>
            </a:pPr>
            <a:r>
              <a:rPr lang="en-GB" dirty="0"/>
              <a:t>Prevent misunderstanding and conflict – Often, lack of information, mistimed information or poor communication can cause misunderstanding that can not only impact productivity and efficiency but also lead to poor brand image, financial losses and loss of customers. This also creates an internal conflict due to a blame game when no one takes responsibility. </a:t>
            </a:r>
          </a:p>
          <a:p>
            <a:pPr marL="171450" indent="-171450">
              <a:lnSpc>
                <a:spcPct val="150000"/>
              </a:lnSpc>
              <a:buFont typeface="Arial" panose="020B0604020202020204" pitchFamily="34" charset="0"/>
              <a:buChar char="•"/>
            </a:pPr>
            <a:endParaRPr lang="en-GB" dirty="0"/>
          </a:p>
          <a:p>
            <a:pPr marL="171450" indent="-171450">
              <a:lnSpc>
                <a:spcPct val="150000"/>
              </a:lnSpc>
              <a:buFont typeface="Arial" panose="020B0604020202020204" pitchFamily="34" charset="0"/>
              <a:buChar char="•"/>
            </a:pPr>
            <a:r>
              <a:rPr lang="en-GB" dirty="0"/>
              <a:t>Avoid errors in processes – Lack of internal communication can also give rise to errors and work being duplicated or redundant.   </a:t>
            </a:r>
          </a:p>
          <a:p>
            <a:pPr marL="0" indent="0">
              <a:lnSpc>
                <a:spcPct val="150000"/>
              </a:lnSpc>
              <a:buFont typeface="Arial" panose="020B0604020202020204" pitchFamily="34" charset="0"/>
              <a:buNone/>
            </a:pPr>
            <a:r>
              <a:rPr lang="en-GB" dirty="0"/>
              <a:t> </a:t>
            </a:r>
          </a:p>
          <a:p>
            <a:pPr marL="171450" indent="-171450">
              <a:lnSpc>
                <a:spcPct val="150000"/>
              </a:lnSpc>
              <a:buFont typeface="Arial" panose="020B0604020202020204" pitchFamily="34" charset="0"/>
              <a:buChar char="•"/>
            </a:pPr>
            <a:r>
              <a:rPr lang="en-GB" dirty="0"/>
              <a:t>Make better decisions – Information sharing can bring in different perspectives that can help in better decision-making</a:t>
            </a:r>
          </a:p>
          <a:p>
            <a:pPr marL="171450" indent="-171450">
              <a:lnSpc>
                <a:spcPct val="150000"/>
              </a:lnSpc>
              <a:buFont typeface="Arial" panose="020B0604020202020204" pitchFamily="34" charset="0"/>
              <a:buChar char="•"/>
            </a:pPr>
            <a:endParaRPr lang="en-GB" dirty="0"/>
          </a:p>
          <a:p>
            <a:pPr marL="171450" indent="-171450">
              <a:lnSpc>
                <a:spcPct val="150000"/>
              </a:lnSpc>
              <a:buFont typeface="Arial" panose="020B0604020202020204" pitchFamily="34" charset="0"/>
              <a:buChar char="•"/>
            </a:pPr>
            <a:r>
              <a:rPr lang="en-GB" dirty="0"/>
              <a:t>Achieve organizational goals – When several units of an organization communicate effectively, it helps in achieving the set goals.</a:t>
            </a:r>
          </a:p>
          <a:p>
            <a:endParaRPr lang="en-IN" dirty="0"/>
          </a:p>
          <a:p>
            <a:r>
              <a:rPr lang="en-IN" dirty="0"/>
              <a:t>So far, we have spoken about business communication in general.</a:t>
            </a:r>
          </a:p>
          <a:p>
            <a:endParaRPr lang="en-IN" dirty="0"/>
          </a:p>
          <a:p>
            <a:r>
              <a:rPr lang="en-IN" dirty="0"/>
              <a:t>Let us now get a little specific and look at the various modes of communication.</a:t>
            </a:r>
          </a:p>
          <a:p>
            <a:endParaRPr lang="en-IN" dirty="0"/>
          </a:p>
          <a:p>
            <a:r>
              <a:rPr lang="en-IN" i="1" dirty="0"/>
              <a:t>Transition to the next slide.</a:t>
            </a:r>
          </a:p>
          <a:p>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10</a:t>
            </a:fld>
            <a:endParaRPr lang="en-US" dirty="0"/>
          </a:p>
        </p:txBody>
      </p:sp>
    </p:spTree>
    <p:extLst>
      <p:ext uri="{BB962C8B-B14F-4D97-AF65-F5344CB8AC3E}">
        <p14:creationId xmlns:p14="http://schemas.microsoft.com/office/powerpoint/2010/main" val="40807359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Trainer:</a:t>
            </a:r>
          </a:p>
          <a:p>
            <a:endParaRPr lang="en-GB" b="1" dirty="0"/>
          </a:p>
          <a:p>
            <a:r>
              <a:rPr lang="en-GB" b="0" dirty="0"/>
              <a:t>What are the different modes of communication in business?</a:t>
            </a:r>
          </a:p>
          <a:p>
            <a:r>
              <a:rPr lang="en-GB" b="0" dirty="0"/>
              <a:t>Can you give examples of each one of them?</a:t>
            </a:r>
          </a:p>
          <a:p>
            <a:endParaRPr lang="en-GB" b="0" dirty="0"/>
          </a:p>
          <a:p>
            <a:r>
              <a:rPr lang="en-GB" b="0" i="1" dirty="0"/>
              <a:t>Elicit responses.</a:t>
            </a:r>
          </a:p>
          <a:p>
            <a:endParaRPr lang="en-GB" b="0" i="1" dirty="0"/>
          </a:p>
          <a:p>
            <a:r>
              <a:rPr lang="en-GB" b="1" i="0" dirty="0"/>
              <a:t>Debrief:</a:t>
            </a:r>
          </a:p>
          <a:p>
            <a:endParaRPr lang="en-GB" b="1" i="0" dirty="0"/>
          </a:p>
          <a:p>
            <a:pPr marL="228600" lvl="0" indent="-228600">
              <a:buFont typeface="+mj-lt"/>
              <a:buAutoNum type="arabicPeriod"/>
            </a:pPr>
            <a:r>
              <a:rPr lang="en-GB" b="0" i="0" dirty="0"/>
              <a:t>Verbal communication – one-one meetings, group meetings and discussions, conferences, company-wide announcements, telephonic conversations, videos etc.</a:t>
            </a:r>
          </a:p>
          <a:p>
            <a:pPr marL="228600" lvl="0" indent="-228600">
              <a:buFont typeface="+mj-lt"/>
              <a:buAutoNum type="arabicPeriod"/>
            </a:pPr>
            <a:r>
              <a:rPr lang="en-GB" b="0" i="0" dirty="0"/>
              <a:t>Non-verbal – one-one meetings, group meetings, interviews etc.</a:t>
            </a:r>
          </a:p>
          <a:p>
            <a:pPr marL="228600" lvl="0" indent="-228600">
              <a:buFont typeface="+mj-lt"/>
              <a:buAutoNum type="arabicPeriod"/>
            </a:pPr>
            <a:r>
              <a:rPr lang="en-GB" b="0" i="0" dirty="0"/>
              <a:t>Written – emails, announcements, memos, messages, letters etc.</a:t>
            </a:r>
          </a:p>
          <a:p>
            <a:pPr marL="228600" lvl="0" indent="-228600">
              <a:buFont typeface="+mj-lt"/>
              <a:buAutoNum type="arabicPeriod"/>
            </a:pPr>
            <a:r>
              <a:rPr lang="en-GB" b="0" i="0" dirty="0"/>
              <a:t>Visual – posters, presentations, videos etc. </a:t>
            </a:r>
          </a:p>
          <a:p>
            <a:pPr lvl="0"/>
            <a:endParaRPr lang="en-IN" dirty="0"/>
          </a:p>
          <a:p>
            <a:pPr lvl="0"/>
            <a:r>
              <a:rPr lang="en-IN" dirty="0"/>
              <a:t>Communication can be one-one or one-many (mass communication)</a:t>
            </a:r>
          </a:p>
          <a:p>
            <a:pPr lvl="0"/>
            <a:r>
              <a:rPr lang="en-IN" dirty="0"/>
              <a:t>Communication channels flow in all directions within an organization – upward, downward, lateral and external (outside the organization – with customers and vendors etc.)</a:t>
            </a:r>
          </a:p>
          <a:p>
            <a:pPr lvl="0"/>
            <a:endParaRPr lang="en-IN" dirty="0"/>
          </a:p>
          <a:p>
            <a:pPr lvl="0"/>
            <a:r>
              <a:rPr lang="en-IN" dirty="0"/>
              <a:t>Of course, each of these has its role to play in an organization.  </a:t>
            </a:r>
          </a:p>
          <a:p>
            <a:pPr lvl="0"/>
            <a:r>
              <a:rPr lang="en-IN" dirty="0"/>
              <a:t>This session is focused on understanding written communication.</a:t>
            </a:r>
          </a:p>
          <a:p>
            <a:pPr lvl="0"/>
            <a:endParaRPr lang="en-IN" dirty="0"/>
          </a:p>
          <a:p>
            <a:pPr lvl="0"/>
            <a:r>
              <a:rPr lang="en-IN" i="1" dirty="0"/>
              <a:t>Transition to the next slide.</a:t>
            </a:r>
          </a:p>
          <a:p>
            <a:pPr lvl="0"/>
            <a:endParaRPr lang="en-IN" dirty="0"/>
          </a:p>
          <a:p>
            <a:pPr lvl="0"/>
            <a:endParaRPr lang="en-IN" dirty="0"/>
          </a:p>
          <a:p>
            <a:pPr lvl="0"/>
            <a:endParaRPr lang="en-IN" dirty="0"/>
          </a:p>
          <a:p>
            <a:pPr lvl="0"/>
            <a:endParaRPr lang="en-IN" dirty="0"/>
          </a:p>
          <a:p>
            <a:endParaRPr lang="en-IN" b="1" i="0" dirty="0"/>
          </a:p>
          <a:p>
            <a:endParaRPr lang="en-IN" b="1" i="0"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11</a:t>
            </a:fld>
            <a:endParaRPr lang="en-US" dirty="0"/>
          </a:p>
        </p:txBody>
      </p:sp>
    </p:spTree>
    <p:extLst>
      <p:ext uri="{BB962C8B-B14F-4D97-AF65-F5344CB8AC3E}">
        <p14:creationId xmlns:p14="http://schemas.microsoft.com/office/powerpoint/2010/main" val="20050740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Trainer:</a:t>
            </a:r>
          </a:p>
          <a:p>
            <a:endParaRPr lang="en-US" dirty="0"/>
          </a:p>
          <a:p>
            <a:r>
              <a:rPr lang="en-US" dirty="0"/>
              <a:t>In today’s world, where technology has made communication across the world very simple, the importance of written communication has been increasing.</a:t>
            </a:r>
          </a:p>
          <a:p>
            <a:r>
              <a:rPr lang="en-US" dirty="0"/>
              <a:t>Even without meeting someone, we can communicate with them across time zones and locations.</a:t>
            </a:r>
          </a:p>
          <a:p>
            <a:endParaRPr lang="en-US" dirty="0"/>
          </a:p>
          <a:p>
            <a:r>
              <a:rPr lang="en-US" dirty="0"/>
              <a:t>Here are some common examples where business writing is used:</a:t>
            </a:r>
          </a:p>
          <a:p>
            <a:endParaRPr lang="en-US" dirty="0"/>
          </a:p>
          <a:p>
            <a:r>
              <a:rPr lang="en-US" b="1" dirty="0"/>
              <a:t>Trainer to ask: </a:t>
            </a:r>
            <a:r>
              <a:rPr lang="en-US" b="0" dirty="0"/>
              <a:t>Can you give me examples of each of these?</a:t>
            </a:r>
            <a:endParaRPr lang="en-US" b="1" dirty="0"/>
          </a:p>
          <a:p>
            <a:endParaRPr lang="en-US" dirty="0"/>
          </a:p>
          <a:p>
            <a:pPr marL="228600" indent="-228600">
              <a:buFont typeface="+mj-lt"/>
              <a:buAutoNum type="arabicPeriod"/>
            </a:pPr>
            <a:r>
              <a:rPr lang="en-GB" dirty="0"/>
              <a:t>Letters – Appointment, Promotion, Appreciation, Recommendation, Memos (warnings), Termination etc. </a:t>
            </a:r>
          </a:p>
          <a:p>
            <a:pPr marL="228600" indent="-228600">
              <a:buFont typeface="+mj-lt"/>
              <a:buAutoNum type="arabicPeriod"/>
            </a:pPr>
            <a:r>
              <a:rPr lang="en-IN" dirty="0"/>
              <a:t>Emails – with internal and external stakeholders</a:t>
            </a:r>
          </a:p>
          <a:p>
            <a:pPr marL="228600" indent="-228600">
              <a:buFont typeface="+mj-lt"/>
              <a:buAutoNum type="arabicPeriod"/>
            </a:pPr>
            <a:r>
              <a:rPr lang="en-IN" dirty="0"/>
              <a:t>Reports – Business/Financial, Performance, Customer Satisfaction, Attrition etc. </a:t>
            </a:r>
          </a:p>
          <a:p>
            <a:pPr marL="228600" indent="-228600">
              <a:buFont typeface="+mj-lt"/>
              <a:buAutoNum type="arabicPeriod"/>
            </a:pPr>
            <a:r>
              <a:rPr lang="en-IN" dirty="0"/>
              <a:t>Manuals – Company policy, Training, SOPs etc. </a:t>
            </a:r>
          </a:p>
          <a:p>
            <a:pPr marL="228600" indent="-228600">
              <a:buFont typeface="+mj-lt"/>
              <a:buAutoNum type="arabicPeriod"/>
            </a:pPr>
            <a:r>
              <a:rPr lang="en-IN" dirty="0"/>
              <a:t>Proposals – Sales, Product etc.</a:t>
            </a:r>
          </a:p>
          <a:p>
            <a:pPr marL="228600" indent="-228600">
              <a:buFont typeface="+mj-lt"/>
              <a:buAutoNum type="arabicPeriod"/>
            </a:pPr>
            <a:r>
              <a:rPr lang="en-IN" dirty="0"/>
              <a:t>News releases – Product launch, updates, change in policies</a:t>
            </a:r>
          </a:p>
          <a:p>
            <a:endParaRPr lang="en-US" dirty="0"/>
          </a:p>
          <a:p>
            <a:r>
              <a:rPr lang="en-US" dirty="0"/>
              <a:t>Out of all these, writing emails is possibly the trickiest of all. Can you guess why?</a:t>
            </a:r>
          </a:p>
          <a:p>
            <a:endParaRPr lang="en-US" dirty="0"/>
          </a:p>
          <a:p>
            <a:r>
              <a:rPr lang="en-US" i="1" dirty="0"/>
              <a:t>Elicit responses.</a:t>
            </a:r>
          </a:p>
          <a:p>
            <a:endParaRPr lang="en-US" dirty="0"/>
          </a:p>
          <a:p>
            <a:r>
              <a:rPr lang="en-US" i="1" dirty="0"/>
              <a:t>Transition to the next slide.</a:t>
            </a:r>
          </a:p>
          <a:p>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12</a:t>
            </a:fld>
            <a:endParaRPr lang="en-US" dirty="0"/>
          </a:p>
        </p:txBody>
      </p:sp>
    </p:spTree>
    <p:extLst>
      <p:ext uri="{BB962C8B-B14F-4D97-AF65-F5344CB8AC3E}">
        <p14:creationId xmlns:p14="http://schemas.microsoft.com/office/powerpoint/2010/main" val="40521603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Trainer: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914400" rtl="0" eaLnBrk="1" fontAlgn="auto" latinLnBrk="0" hangingPunct="1">
              <a:lnSpc>
                <a:spcPct val="150000"/>
              </a:lnSpc>
              <a:spcBef>
                <a:spcPts val="0"/>
              </a:spcBef>
              <a:spcAft>
                <a:spcPts val="0"/>
              </a:spcAft>
              <a:buClrTx/>
              <a:buSzTx/>
              <a:buFontTx/>
              <a:buNone/>
              <a:tabLst/>
              <a:defRPr/>
            </a:pPr>
            <a:r>
              <a:rPr lang="en-GB" sz="1200" dirty="0"/>
              <a:t>There is no immediate feedback – Since emails can be accessed and read at the receiver’s convenience, the time to communicate may be stretched or delayed. </a:t>
            </a:r>
          </a:p>
          <a:p>
            <a:pPr>
              <a:lnSpc>
                <a:spcPct val="150000"/>
              </a:lnSpc>
            </a:pPr>
            <a:r>
              <a:rPr lang="en-GB" sz="1200" dirty="0"/>
              <a:t> </a:t>
            </a:r>
          </a:p>
          <a:p>
            <a:pPr>
              <a:lnSpc>
                <a:spcPct val="150000"/>
              </a:lnSpc>
            </a:pPr>
            <a:r>
              <a:rPr lang="en-GB" sz="1200" dirty="0"/>
              <a:t>Expression and tone are embedded into the choice of words. We can gauge the expression and the tone of the person in personal, face-to-face conversations. However, in emails, the emotion or tone is expressed through words only.  </a:t>
            </a:r>
          </a:p>
          <a:p>
            <a:pPr>
              <a:lnSpc>
                <a:spcPct val="150000"/>
              </a:lnSpc>
            </a:pPr>
            <a:r>
              <a:rPr lang="en-GB" sz="1200" dirty="0"/>
              <a:t> </a:t>
            </a:r>
          </a:p>
          <a:p>
            <a:pPr>
              <a:lnSpc>
                <a:spcPct val="150000"/>
              </a:lnSpc>
            </a:pPr>
            <a:r>
              <a:rPr lang="en-GB" sz="1200" dirty="0"/>
              <a:t>Tone can be perceived differently – The email’s tone can be perceived by the reader depending on their state of mind. For example, if you are in a good mood, the statement - “Get it done as soon as possible” – may be regarded as normal. If you are busy, overworked or in a bad mood, you may perceive it as an order and possibly get upset. This is also the reason we add courtesy words to avoid misinterpretation of tone. </a:t>
            </a:r>
          </a:p>
          <a:p>
            <a:pPr>
              <a:lnSpc>
                <a:spcPct val="150000"/>
              </a:lnSpc>
            </a:pPr>
            <a:endParaRPr lang="en-GB" sz="1200" dirty="0"/>
          </a:p>
          <a:p>
            <a:pPr>
              <a:lnSpc>
                <a:spcPct val="150000"/>
              </a:lnSpc>
            </a:pPr>
            <a:r>
              <a:rPr lang="en-GB" sz="1200" dirty="0"/>
              <a:t>Choice of words can cause much misunderstanding – Since the choice of words reflects the intent, tone and emotion of the message, it is extremely important to use the right words. Usage of vague or incorrect words may cause a lot of trouble for you as well as the receiver. For example, if you end up writing beside (next to) instead of besides (apart from); expect (look forward to) instead of except (apart from). </a:t>
            </a:r>
          </a:p>
          <a:p>
            <a:pPr>
              <a:lnSpc>
                <a:spcPct val="150000"/>
              </a:lnSpc>
            </a:pPr>
            <a:endParaRPr lang="en-GB" sz="1200" dirty="0"/>
          </a:p>
          <a:p>
            <a:pPr>
              <a:lnSpc>
                <a:spcPct val="150000"/>
              </a:lnSpc>
            </a:pPr>
            <a:r>
              <a:rPr lang="en-GB" sz="1200" dirty="0"/>
              <a:t>The clarity of the message can be skewed – Spelling mistakes, complex sentences, and incomplete information can make the message look skewed or confusing.</a:t>
            </a:r>
          </a:p>
          <a:p>
            <a:pPr marL="0" indent="0">
              <a:lnSpc>
                <a:spcPct val="150000"/>
              </a:lnSpc>
              <a:buNone/>
            </a:pPr>
            <a:endParaRPr lang="en-IN"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Trainer to ask: </a:t>
            </a:r>
            <a:r>
              <a:rPr lang="en-US" b="0" dirty="0"/>
              <a:t> When should we not use emails for communication?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t>Elicit responses.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i="0" dirty="0"/>
              <a:t>Debrief:</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b="0" i="0" dirty="0"/>
              <a:t>When you need immediate response or emergencies.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b="0" i="0" dirty="0"/>
              <a:t>When you need clarification on several matters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b="0" i="0" dirty="0"/>
              <a:t>When there is a lot of confusion or is likely to be</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b="0" i="0" dirty="0"/>
              <a:t>When the matter is highly confidential</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b="0" i="0" dirty="0"/>
              <a:t>When you are in a bad mood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b="0" i="0" dirty="0"/>
              <a:t>When you have to convey bad news (you can follow it up with an email)</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b="0" i="0" dirty="0"/>
              <a:t>When you have to brainstorm</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US" b="0"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i="0" dirty="0"/>
              <a:t>Trainer: </a:t>
            </a:r>
            <a:r>
              <a:rPr lang="en-US" b="0" i="0" dirty="0"/>
              <a:t>So, how can we avoid all these errors?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t>Transition to the next slide.</a:t>
            </a:r>
            <a:endParaRPr lang="en-US" b="1" i="1"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US" b="0" i="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13</a:t>
            </a:fld>
            <a:endParaRPr lang="en-US" dirty="0"/>
          </a:p>
        </p:txBody>
      </p:sp>
    </p:spTree>
    <p:extLst>
      <p:ext uri="{BB962C8B-B14F-4D97-AF65-F5344CB8AC3E}">
        <p14:creationId xmlns:p14="http://schemas.microsoft.com/office/powerpoint/2010/main" val="33130508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Welcome to the next module on Getting to know the emails.</a:t>
            </a:r>
          </a:p>
        </p:txBody>
      </p:sp>
      <p:sp>
        <p:nvSpPr>
          <p:cNvPr id="4" name="Slide Number Placeholder 3"/>
          <p:cNvSpPr>
            <a:spLocks noGrp="1"/>
          </p:cNvSpPr>
          <p:nvPr>
            <p:ph type="sldNum" sz="quarter" idx="5"/>
          </p:nvPr>
        </p:nvSpPr>
        <p:spPr/>
        <p:txBody>
          <a:bodyPr/>
          <a:lstStyle/>
          <a:p>
            <a:fld id="{8CEE670E-4A6B-4F29-893C-A77A5F261C91}" type="slidenum">
              <a:rPr lang="en-IN" smtClean="0"/>
              <a:pPr/>
              <a:t>14</a:t>
            </a:fld>
            <a:endParaRPr lang="en-IN" dirty="0"/>
          </a:p>
        </p:txBody>
      </p:sp>
    </p:spTree>
    <p:extLst>
      <p:ext uri="{BB962C8B-B14F-4D97-AF65-F5344CB8AC3E}">
        <p14:creationId xmlns:p14="http://schemas.microsoft.com/office/powerpoint/2010/main" val="32429679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Trainer: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This is the entry of a concept named </a:t>
            </a:r>
            <a:r>
              <a:rPr lang="en-GB" i="1" dirty="0"/>
              <a:t>etiquette. </a:t>
            </a:r>
            <a:r>
              <a:rPr lang="en-US" dirty="0"/>
              <a:t>To make things easier, and more predictable and form a good impression, a set of manners has been established called etiquette. Etiquette exists in all our lives including eating a meal, interacting with others, talking to others over the phone and writing emails.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a:t>The word </a:t>
            </a:r>
            <a:r>
              <a:rPr lang="en-US" b="0" i="0" dirty="0">
                <a:effectLst/>
                <a:latin typeface="-apple-system"/>
              </a:rPr>
              <a:t>‘etiquette’ is derived from the French word which means a </a:t>
            </a:r>
            <a:r>
              <a:rPr lang="en-US" b="0" i="0" dirty="0">
                <a:solidFill>
                  <a:srgbClr val="202124"/>
                </a:solidFill>
                <a:effectLst/>
              </a:rPr>
              <a:t>list of ceremonial observances of a court.</a:t>
            </a:r>
            <a:endParaRPr lang="en-US" b="1" i="0" dirty="0">
              <a:solidFill>
                <a:srgbClr val="202124"/>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202124"/>
                </a:solidFill>
                <a:effectLst/>
              </a:rPr>
              <a:t>There is a very interesting story about how etiquette came about, although it is not sure if this story is true or fictitious!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solidFill>
                <a:srgbClr val="202124"/>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IN" b="0" dirty="0"/>
              <a:t>In the court of </a:t>
            </a:r>
            <a:r>
              <a:rPr lang="en-US" b="0" i="0" dirty="0">
                <a:effectLst/>
                <a:latin typeface="-apple-system"/>
              </a:rPr>
              <a:t>the king of France, Louis XIV (1638–1715), he would host several parties in his grand palace with a huge, beautiful garden in front of it. Guests would be invited to 7-course meals. Now, 7-course meals are elaborate and last for hours. In between courses, guests would look around the palace and take a stroll in the garden. They would trample on the grass and pluck flowers.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effectLst/>
              <a:latin typeface="-apple-system"/>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effectLst/>
                <a:latin typeface="-apple-system"/>
              </a:rPr>
              <a:t>Since it is the royal garden, the king had a fleet of gardeners to tend to it. The guests’ behaviour would annoy the gardeners who worked hard to maintain it. The head gardener went to the King and complained about the guests’ behaviour. The king asked the gardener to put up a board that said – Keep off the grass!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effectLst/>
              <a:latin typeface="-apple-system"/>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effectLst/>
                <a:latin typeface="-apple-system"/>
              </a:rPr>
              <a:t>Despite the board, guests continued to mess up the garden. The gardeners threatened to resign. The king took a big step and printed an entry ticket that mentioned the do’s and don’ts of behaviours or manners when they enter the palace.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gave rise to the concept of etiquette. </a:t>
            </a:r>
          </a:p>
          <a:p>
            <a:endParaRPr lang="en-IN" dirty="0"/>
          </a:p>
          <a:p>
            <a:r>
              <a:rPr lang="en-IN" dirty="0"/>
              <a:t>Following etiquette on email helps avoid misunderstandings and errors and keeps communication smooth.</a:t>
            </a:r>
          </a:p>
          <a:p>
            <a:endParaRPr lang="en-IN" dirty="0"/>
          </a:p>
          <a:p>
            <a:r>
              <a:rPr lang="en-US" i="1" dirty="0"/>
              <a:t>Transition to the next slide.</a:t>
            </a:r>
            <a:endParaRPr lang="en-IN" dirty="0"/>
          </a:p>
          <a:p>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15</a:t>
            </a:fld>
            <a:endParaRPr lang="en-US" dirty="0"/>
          </a:p>
        </p:txBody>
      </p:sp>
    </p:spTree>
    <p:extLst>
      <p:ext uri="{BB962C8B-B14F-4D97-AF65-F5344CB8AC3E}">
        <p14:creationId xmlns:p14="http://schemas.microsoft.com/office/powerpoint/2010/main" val="24851789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Trainer:</a:t>
            </a:r>
          </a:p>
          <a:p>
            <a:endParaRPr lang="en-GB" dirty="0"/>
          </a:p>
          <a:p>
            <a:pPr algn="just">
              <a:lnSpc>
                <a:spcPct val="115000"/>
              </a:lnSpc>
              <a:spcAft>
                <a:spcPts val="1000"/>
              </a:spcAft>
            </a:pPr>
            <a:r>
              <a:rPr lang="en-US" b="0" i="0" dirty="0"/>
              <a:t>Remember,</a:t>
            </a:r>
            <a:r>
              <a:rPr lang="en-US" sz="1200" dirty="0">
                <a:effectLst/>
                <a:ea typeface="Calibri" panose="020F0502020204030204" pitchFamily="34" charset="0"/>
                <a:cs typeface="Calibri" panose="020F0502020204030204" pitchFamily="34" charset="0"/>
              </a:rPr>
              <a:t> following etiquette in email communication is significant since:</a:t>
            </a:r>
            <a:endParaRPr lang="en-IN" sz="1200" dirty="0">
              <a:effectLst/>
              <a:ea typeface="Calibri" panose="020F0502020204030204" pitchFamily="34" charset="0"/>
              <a:cs typeface="Calibri" panose="020F0502020204030204" pitchFamily="34" charset="0"/>
            </a:endParaRPr>
          </a:p>
          <a:p>
            <a:pPr marL="342900" lvl="0" indent="-342900" algn="just">
              <a:lnSpc>
                <a:spcPct val="115000"/>
              </a:lnSpc>
              <a:buFont typeface="+mj-lt"/>
              <a:buAutoNum type="arabicPeriod"/>
            </a:pPr>
            <a:r>
              <a:rPr lang="en-US" sz="1200" dirty="0">
                <a:effectLst/>
                <a:ea typeface="Calibri" panose="020F0502020204030204" pitchFamily="34" charset="0"/>
                <a:cs typeface="Calibri" panose="020F0502020204030204" pitchFamily="34" charset="0"/>
              </a:rPr>
              <a:t>Any written document is proof for you or against you – commitments of deadlines, setting expectations, defining the scope of a project and financial agreements are some significant aspects where sending an email is necessary. Emails are also useful when we have to give updates on the progress of the work undertaken.  </a:t>
            </a:r>
            <a:endParaRPr lang="en-IN" sz="1200" dirty="0">
              <a:effectLst/>
              <a:ea typeface="Calibri" panose="020F0502020204030204" pitchFamily="34" charset="0"/>
              <a:cs typeface="Calibri" panose="020F0502020204030204" pitchFamily="34" charset="0"/>
            </a:endParaRPr>
          </a:p>
          <a:p>
            <a:pPr marL="342900" lvl="0" indent="-342900" algn="just">
              <a:lnSpc>
                <a:spcPct val="115000"/>
              </a:lnSpc>
              <a:buFont typeface="+mj-lt"/>
              <a:buAutoNum type="arabicPeriod"/>
            </a:pPr>
            <a:r>
              <a:rPr lang="en-US" sz="1200" dirty="0">
                <a:effectLst/>
                <a:ea typeface="Calibri" panose="020F0502020204030204" pitchFamily="34" charset="0"/>
                <a:cs typeface="Calibri" panose="020F0502020204030204" pitchFamily="34" charset="0"/>
              </a:rPr>
              <a:t>Since you are not present in person, what and how you write an email forms an impression of you.  </a:t>
            </a:r>
            <a:endParaRPr lang="en-IN" sz="1200" dirty="0">
              <a:effectLst/>
              <a:ea typeface="Calibri" panose="020F0502020204030204" pitchFamily="34" charset="0"/>
              <a:cs typeface="Calibri" panose="020F0502020204030204" pitchFamily="34" charset="0"/>
            </a:endParaRPr>
          </a:p>
          <a:p>
            <a:pPr marL="342900" lvl="0" indent="-342900" algn="just">
              <a:lnSpc>
                <a:spcPct val="115000"/>
              </a:lnSpc>
              <a:spcAft>
                <a:spcPts val="1000"/>
              </a:spcAft>
              <a:buFont typeface="+mj-lt"/>
              <a:buAutoNum type="arabicPeriod"/>
            </a:pPr>
            <a:r>
              <a:rPr lang="en-US" sz="1200" dirty="0">
                <a:effectLst/>
                <a:ea typeface="Calibri" panose="020F0502020204030204" pitchFamily="34" charset="0"/>
                <a:cs typeface="Calibri" panose="020F0502020204030204" pitchFamily="34" charset="0"/>
              </a:rPr>
              <a:t>If the reader does not understand what you have written, the purpose of writing the mail is lost anyway.</a:t>
            </a:r>
            <a:endParaRPr lang="en-IN" sz="120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Let us explore the concept of email etiquette and look at how an ideal email must be.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p>
          <a:p>
            <a:r>
              <a:rPr lang="en-IN" i="1" dirty="0"/>
              <a:t>Transition to the next slide.</a:t>
            </a:r>
          </a:p>
        </p:txBody>
      </p:sp>
      <p:sp>
        <p:nvSpPr>
          <p:cNvPr id="4" name="Slide Number Placeholder 3"/>
          <p:cNvSpPr>
            <a:spLocks noGrp="1"/>
          </p:cNvSpPr>
          <p:nvPr>
            <p:ph type="sldNum" sz="quarter" idx="5"/>
          </p:nvPr>
        </p:nvSpPr>
        <p:spPr/>
        <p:txBody>
          <a:bodyPr/>
          <a:lstStyle/>
          <a:p>
            <a:fld id="{F5453FCA-CD46-459E-A84D-61334D0A920D}" type="slidenum">
              <a:rPr lang="en-US" smtClean="0"/>
              <a:pPr/>
              <a:t>16</a:t>
            </a:fld>
            <a:endParaRPr lang="en-US" dirty="0"/>
          </a:p>
        </p:txBody>
      </p:sp>
    </p:spTree>
    <p:extLst>
      <p:ext uri="{BB962C8B-B14F-4D97-AF65-F5344CB8AC3E}">
        <p14:creationId xmlns:p14="http://schemas.microsoft.com/office/powerpoint/2010/main" val="745818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Each participant is given a time of 10 Mins to write an email on the most frequent workplace topic that they usually write emails on like email to vendor, Manager, Team etc.</a:t>
            </a:r>
          </a:p>
          <a:p>
            <a:endParaRPr lang="en-IN" dirty="0"/>
          </a:p>
          <a:p>
            <a:r>
              <a:rPr lang="en-IN" dirty="0"/>
              <a:t>Please pull out Handout 1-Assessor’s Guide for </a:t>
            </a:r>
            <a:r>
              <a:rPr lang="en-IN"/>
              <a:t>the same.</a:t>
            </a:r>
            <a:endParaRPr lang="en-IN" dirty="0"/>
          </a:p>
          <a:p>
            <a:r>
              <a:rPr lang="en-IN" dirty="0"/>
              <a:t>The objective of this activity is to check the participants familiarity and ease with this topic. The trainer tells the participants to write email showcasing following aspects. Trainer can refer to the email writing Checklist for assigning marks to the participants- Handout-1.</a:t>
            </a:r>
          </a:p>
          <a:p>
            <a:endParaRPr lang="en-IN" dirty="0"/>
          </a:p>
          <a:p>
            <a:r>
              <a:rPr lang="en-IN" dirty="0"/>
              <a:t>The same activity will be done at the end of the presentation as well.</a:t>
            </a:r>
          </a:p>
        </p:txBody>
      </p:sp>
      <p:sp>
        <p:nvSpPr>
          <p:cNvPr id="4" name="Slide Number Placeholder 3"/>
          <p:cNvSpPr>
            <a:spLocks noGrp="1"/>
          </p:cNvSpPr>
          <p:nvPr>
            <p:ph type="sldNum" sz="quarter" idx="5"/>
          </p:nvPr>
        </p:nvSpPr>
        <p:spPr/>
        <p:txBody>
          <a:bodyPr/>
          <a:lstStyle/>
          <a:p>
            <a:fld id="{8CEE670E-4A6B-4F29-893C-A77A5F261C91}" type="slidenum">
              <a:rPr lang="en-IN" smtClean="0"/>
              <a:pPr/>
              <a:t>17</a:t>
            </a:fld>
            <a:endParaRPr lang="en-IN" dirty="0"/>
          </a:p>
        </p:txBody>
      </p:sp>
    </p:spTree>
    <p:extLst>
      <p:ext uri="{BB962C8B-B14F-4D97-AF65-F5344CB8AC3E}">
        <p14:creationId xmlns:p14="http://schemas.microsoft.com/office/powerpoint/2010/main" val="5536476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b="1" i="0" dirty="0">
                <a:effectLst>
                  <a:outerShdw blurRad="38100" dist="38100" dir="2700000" algn="tl">
                    <a:srgbClr val="000000">
                      <a:alpha val="43137"/>
                    </a:srgbClr>
                  </a:outerShdw>
                </a:effectLst>
              </a:rPr>
              <a:t>Trainer: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b="1" i="0" dirty="0">
              <a:effectLst>
                <a:outerShdw blurRad="38100" dist="38100" dir="2700000" algn="tl">
                  <a:srgbClr val="000000">
                    <a:alpha val="43137"/>
                  </a:srgbClr>
                </a:outerShdw>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IN" b="0" i="0" dirty="0">
                <a:effectLst/>
              </a:rPr>
              <a:t>An effective email has the following aspects: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b="1" i="0" dirty="0">
              <a:effectLst>
                <a:outerShdw blurRad="38100" dist="38100" dir="2700000" algn="tl">
                  <a:srgbClr val="000000">
                    <a:alpha val="43137"/>
                  </a:srgbClr>
                </a:outerShdw>
              </a:effectLst>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lang="en-GB" sz="1200" b="0" dirty="0">
                <a:effectLst/>
              </a:rPr>
              <a:t>Clear – As we saw earlier, a lot of misunderstanding and error can be caused due to unclear communication. Therefore, it is necessary to avoid vague responses. Statements like – I will let you know soon or phrases like as soon as you can, as soon as possible, in some time, do the needful etc. can be vague. Also, there must be clarity in the intent, message, words and tone of your email. </a:t>
            </a:r>
            <a:r>
              <a:rPr lang="en-US" sz="1100" dirty="0">
                <a:effectLst/>
                <a:ea typeface="Calibri" panose="020F0502020204030204" pitchFamily="34" charset="0"/>
                <a:cs typeface="Calibri" panose="020F0502020204030204" pitchFamily="34" charset="0"/>
              </a:rPr>
              <a:t>Answer or ask in a simple, understandable manner. Use simple words and K.I.S.S (Keep It Short and Simple). </a:t>
            </a:r>
            <a:r>
              <a:rPr lang="en-US" sz="1200" dirty="0">
                <a:effectLst/>
                <a:ea typeface="Calibri" panose="020F0502020204030204" pitchFamily="34" charset="0"/>
                <a:cs typeface="Symbol" panose="05050102010706020507" pitchFamily="18" charset="2"/>
              </a:rPr>
              <a:t>All information in the email must be genuine</a:t>
            </a:r>
            <a:endParaRPr lang="en-IN" sz="1200" dirty="0">
              <a:effectLst/>
              <a:ea typeface="Calibri" panose="020F0502020204030204" pitchFamily="34" charset="0"/>
              <a:cs typeface="Symbol" panose="05050102010706020507" pitchFamily="18" charset="2"/>
            </a:endParaRPr>
          </a:p>
          <a:p>
            <a:pPr marL="457200" lvl="0" indent="-457200">
              <a:buFont typeface="+mj-lt"/>
              <a:buAutoNum type="arabicPeriod"/>
            </a:pPr>
            <a:endParaRPr lang="en-GB" sz="1200" b="0" dirty="0">
              <a:effectLst/>
            </a:endParaRPr>
          </a:p>
          <a:p>
            <a:pPr marL="457200" lvl="0" indent="-457200">
              <a:buFont typeface="+mj-lt"/>
              <a:buAutoNum type="arabicPeriod"/>
            </a:pPr>
            <a:r>
              <a:rPr lang="en-GB" sz="1200" b="0" dirty="0">
                <a:effectLst/>
              </a:rPr>
              <a:t>Complete – Your email must contain all the relevant information to the matter at hand so that there is no back and forth of emails. This will also need you to be clear about why you are writing the email and what information you want to share or ask for. </a:t>
            </a:r>
            <a:r>
              <a:rPr lang="en-US" sz="1100" dirty="0">
                <a:effectLst/>
                <a:ea typeface="Calibri" panose="020F0502020204030204" pitchFamily="34" charset="0"/>
              </a:rPr>
              <a:t>Answer all questions and expected questions.</a:t>
            </a:r>
            <a:endParaRPr lang="en-GB" sz="1200" b="0" dirty="0">
              <a:effectLst/>
            </a:endParaRPr>
          </a:p>
          <a:p>
            <a:pPr marL="457200" lvl="0" indent="-457200">
              <a:buFont typeface="+mj-lt"/>
              <a:buAutoNum type="arabicPeriod"/>
            </a:pPr>
            <a:endParaRPr lang="en-GB" sz="1200" b="0" dirty="0">
              <a:effectLst/>
            </a:endParaRPr>
          </a:p>
          <a:p>
            <a:pPr marL="457200" lvl="0" indent="-457200">
              <a:buFont typeface="+mj-lt"/>
              <a:buAutoNum type="arabicPeriod"/>
            </a:pPr>
            <a:r>
              <a:rPr lang="en-GB" sz="1200" b="0" dirty="0">
                <a:effectLst/>
              </a:rPr>
              <a:t>Concise – Your email must be preferably short and to the point. Avoiding unnecessary explanations or lengthy, complex sentences is necessary to maintain clarity and readability. Also, your email must be organized and clean for better understanding. </a:t>
            </a:r>
            <a:r>
              <a:rPr lang="en-US" sz="1100" dirty="0">
                <a:effectLst/>
                <a:ea typeface="Calibri" panose="020F0502020204030204" pitchFamily="34" charset="0"/>
              </a:rPr>
              <a:t>Use shorter, meaningful statements and write to the point. Avoid unnecessary words and complicated vocabulary.</a:t>
            </a:r>
            <a:endParaRPr lang="en-GB" sz="1200" b="0" dirty="0">
              <a:effectLst/>
            </a:endParaRPr>
          </a:p>
          <a:p>
            <a:pPr marL="457200" lvl="0" indent="-457200">
              <a:buFont typeface="+mj-lt"/>
              <a:buAutoNum type="arabicPeriod"/>
            </a:pPr>
            <a:endParaRPr lang="en-GB" sz="1200" b="0" dirty="0">
              <a:effectLst/>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lang="en-GB" sz="1200" b="0" dirty="0">
                <a:effectLst/>
              </a:rPr>
              <a:t>Courteous – As we know, your choice of words is all that matters in an email. Therefore, being polite, respectful and empathetic in your email will help you express your emotion, intent as well as involvement with the matter at hand. </a:t>
            </a:r>
            <a:r>
              <a:rPr lang="en-US" sz="1100" dirty="0">
                <a:effectLst/>
                <a:ea typeface="Calibri" panose="020F0502020204030204" pitchFamily="34" charset="0"/>
                <a:cs typeface="Calibri" panose="020F0502020204030204" pitchFamily="34" charset="0"/>
              </a:rPr>
              <a:t>Usage of the right words will convey the right tone.</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lang="en-US" sz="110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100" b="1" u="sng" dirty="0">
                <a:effectLst/>
                <a:ea typeface="Calibri" panose="020F0502020204030204" pitchFamily="34" charset="0"/>
                <a:cs typeface="Calibri" panose="020F0502020204030204" pitchFamily="34" charset="0"/>
              </a:rPr>
              <a:t>Remember: HOW you write an email shows WHO you are!</a:t>
            </a:r>
            <a:endParaRPr lang="en-IN" sz="1100" dirty="0">
              <a:effectLst/>
              <a:ea typeface="Calibri" panose="020F0502020204030204" pitchFamily="34" charset="0"/>
              <a:cs typeface="Calibri" panose="020F0502020204030204" pitchFamily="34" charset="0"/>
            </a:endParaRPr>
          </a:p>
          <a:p>
            <a:pPr marL="0" lvl="0" indent="0">
              <a:buFont typeface="+mj-lt"/>
              <a:buNone/>
            </a:pPr>
            <a:endParaRPr lang="en-GB" sz="1200" b="0" dirty="0">
              <a:effectLst/>
            </a:endParaRPr>
          </a:p>
          <a:p>
            <a:pPr marL="0" lvl="0" indent="0">
              <a:buFont typeface="+mj-lt"/>
              <a:buNone/>
            </a:pPr>
            <a:r>
              <a:rPr lang="en-GB" sz="1200" b="0" dirty="0">
                <a:effectLst/>
              </a:rPr>
              <a:t>Now that we know how an email must be, let us look at the components of an email.</a:t>
            </a:r>
            <a:endParaRPr lang="en-IN" sz="1200" b="0"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IN" i="1" dirty="0"/>
          </a:p>
          <a:p>
            <a:pPr marL="0" marR="0" lvl="0" indent="0" algn="l" defTabSz="914400" rtl="0" eaLnBrk="1" fontAlgn="auto" latinLnBrk="0" hangingPunct="1">
              <a:lnSpc>
                <a:spcPct val="100000"/>
              </a:lnSpc>
              <a:spcBef>
                <a:spcPts val="0"/>
              </a:spcBef>
              <a:spcAft>
                <a:spcPts val="0"/>
              </a:spcAft>
              <a:buClrTx/>
              <a:buSzTx/>
              <a:buFontTx/>
              <a:buNone/>
              <a:tabLst/>
              <a:defRPr/>
            </a:pPr>
            <a:r>
              <a:rPr lang="en-IN" i="1" dirty="0"/>
              <a:t>Transition to the next slide.</a:t>
            </a:r>
          </a:p>
          <a:p>
            <a:endParaRPr lang="en-IN" dirty="0"/>
          </a:p>
          <a:p>
            <a:endParaRPr lang="en-IN" dirty="0"/>
          </a:p>
        </p:txBody>
      </p:sp>
      <p:sp>
        <p:nvSpPr>
          <p:cNvPr id="4" name="Slide Number Placeholder 3"/>
          <p:cNvSpPr>
            <a:spLocks noGrp="1"/>
          </p:cNvSpPr>
          <p:nvPr>
            <p:ph type="sldNum" sz="quarter" idx="5"/>
          </p:nvPr>
        </p:nvSpPr>
        <p:spPr/>
        <p:txBody>
          <a:bodyPr/>
          <a:lstStyle/>
          <a:p>
            <a:fld id="{8CEE670E-4A6B-4F29-893C-A77A5F261C91}" type="slidenum">
              <a:rPr lang="en-IN" smtClean="0"/>
              <a:pPr/>
              <a:t>18</a:t>
            </a:fld>
            <a:endParaRPr lang="en-IN" dirty="0"/>
          </a:p>
        </p:txBody>
      </p:sp>
    </p:spTree>
    <p:extLst>
      <p:ext uri="{BB962C8B-B14F-4D97-AF65-F5344CB8AC3E}">
        <p14:creationId xmlns:p14="http://schemas.microsoft.com/office/powerpoint/2010/main" val="9003910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b="1" i="0" dirty="0"/>
              <a:t>Trainer: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IN" i="0" dirty="0"/>
              <a:t>Every typical email has some standard components: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i="0"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IN" i="0" dirty="0"/>
              <a:t>The Recipient field – ‘To’ is mandatory, and Cc and Bcc are optional.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IN" i="0" dirty="0"/>
              <a:t>The Subject line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IN" i="0" dirty="0"/>
              <a:t>The content box/ Email Body</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IN" i="0" dirty="0"/>
              <a:t>Attachment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IN" i="0" dirty="0"/>
              <a:t>Many other components like editing and formatting options depend on the email provider. </a:t>
            </a:r>
          </a:p>
          <a:p>
            <a:pPr marL="0" marR="0" lvl="0" indent="0" algn="l" defTabSz="914400" rtl="0" eaLnBrk="1" fontAlgn="auto" latinLnBrk="0" hangingPunct="1">
              <a:lnSpc>
                <a:spcPct val="100000"/>
              </a:lnSpc>
              <a:spcBef>
                <a:spcPts val="0"/>
              </a:spcBef>
              <a:spcAft>
                <a:spcPts val="0"/>
              </a:spcAft>
              <a:buClrTx/>
              <a:buSzTx/>
              <a:buFontTx/>
              <a:buNone/>
              <a:tabLst/>
              <a:defRPr/>
            </a:pPr>
            <a:r>
              <a:rPr lang="en-IN" i="0" dirty="0"/>
              <a:t>Let us look at how to draft an email.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IN" i="0" dirty="0"/>
              <a:t>Now, you may say – “I have been writing emails for ages now. What’s new?”</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IN" b="1" i="0" dirty="0"/>
              <a:t>Trainer to ask: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b="1"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IN" b="0" i="0" dirty="0"/>
              <a:t>When you are composing or drafting a new email, what is your first step?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b="0"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IN" b="0" i="1" dirty="0"/>
              <a:t>Elicit responses. (You could ask each participant for their response)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IN" i="1" dirty="0"/>
              <a:t>Transition to the next slide.</a:t>
            </a:r>
          </a:p>
          <a:p>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19</a:t>
            </a:fld>
            <a:endParaRPr lang="en-US" dirty="0"/>
          </a:p>
        </p:txBody>
      </p:sp>
    </p:spTree>
    <p:extLst>
      <p:ext uri="{BB962C8B-B14F-4D97-AF65-F5344CB8AC3E}">
        <p14:creationId xmlns:p14="http://schemas.microsoft.com/office/powerpoint/2010/main" val="35370350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These steps are to be followed in this sequence only to avoid errors:</a:t>
            </a:r>
            <a:endParaRPr lang="en-IN" dirty="0"/>
          </a:p>
          <a:p>
            <a:endParaRPr lang="en-IN" dirty="0"/>
          </a:p>
          <a:p>
            <a:pPr marL="228600" indent="-228600">
              <a:lnSpc>
                <a:spcPct val="150000"/>
              </a:lnSpc>
              <a:buFont typeface="+mj-lt"/>
              <a:buAutoNum type="arabicPeriod"/>
            </a:pPr>
            <a:r>
              <a:rPr lang="en-GB" dirty="0"/>
              <a:t>Attach your document, if any – this is possibly the most common mistake people make – forget to add the attachment. Of course, technology has caught on to this human error; every time you mention the word ‘attached’, you are reminded to attach the document! Isn’t that amazing? </a:t>
            </a:r>
          </a:p>
          <a:p>
            <a:pPr marL="228600" indent="-228600">
              <a:lnSpc>
                <a:spcPct val="150000"/>
              </a:lnSpc>
              <a:buFont typeface="+mj-lt"/>
              <a:buAutoNum type="arabicPeriod"/>
            </a:pPr>
            <a:endParaRPr lang="en-GB" dirty="0"/>
          </a:p>
          <a:p>
            <a:pPr marL="228600" indent="-228600">
              <a:lnSpc>
                <a:spcPct val="150000"/>
              </a:lnSpc>
              <a:buFont typeface="+mj-lt"/>
              <a:buAutoNum type="arabicPeriod"/>
            </a:pPr>
            <a:r>
              <a:rPr lang="en-GB" dirty="0"/>
              <a:t>Write your subject line – The second important component is writing the subject line. A wrong or missing subject line can go right to spam. If not, it may lead to your email not being read.</a:t>
            </a:r>
          </a:p>
          <a:p>
            <a:pPr marL="228600" indent="-228600">
              <a:lnSpc>
                <a:spcPct val="150000"/>
              </a:lnSpc>
              <a:buFont typeface="+mj-lt"/>
              <a:buAutoNum type="arabicPeriod"/>
            </a:pPr>
            <a:endParaRPr lang="en-GB" dirty="0"/>
          </a:p>
          <a:p>
            <a:pPr marL="228600" indent="-228600">
              <a:lnSpc>
                <a:spcPct val="150000"/>
              </a:lnSpc>
              <a:buFont typeface="+mj-lt"/>
              <a:buAutoNum type="arabicPeriod"/>
            </a:pPr>
            <a:r>
              <a:rPr lang="en-GB" dirty="0"/>
              <a:t>Fill in the content – Now you can comfortably fill in the content of your email. We will look at how to do that in an organized way.</a:t>
            </a:r>
          </a:p>
          <a:p>
            <a:pPr marL="228600" indent="-228600">
              <a:lnSpc>
                <a:spcPct val="150000"/>
              </a:lnSpc>
              <a:buFont typeface="+mj-lt"/>
              <a:buAutoNum type="arabicPeriod"/>
            </a:pPr>
            <a:endParaRPr lang="en-GB" dirty="0"/>
          </a:p>
          <a:p>
            <a:pPr marL="228600" indent="-228600">
              <a:lnSpc>
                <a:spcPct val="150000"/>
              </a:lnSpc>
              <a:buFont typeface="+mj-lt"/>
              <a:buAutoNum type="arabicPeriod"/>
            </a:pPr>
            <a:r>
              <a:rPr lang="en-GB" dirty="0"/>
              <a:t>Add your signature – Signing off, as a part of an organization, offers not only information but also sets a professional tone.</a:t>
            </a:r>
          </a:p>
          <a:p>
            <a:pPr marL="228600" indent="-228600">
              <a:lnSpc>
                <a:spcPct val="150000"/>
              </a:lnSpc>
              <a:buFont typeface="+mj-lt"/>
              <a:buAutoNum type="arabicPeriod"/>
            </a:pPr>
            <a:endParaRPr lang="en-GB" dirty="0"/>
          </a:p>
          <a:p>
            <a:pPr marL="228600" indent="-228600">
              <a:lnSpc>
                <a:spcPct val="150000"/>
              </a:lnSpc>
              <a:buFont typeface="+mj-lt"/>
              <a:buAutoNum type="arabicPeriod"/>
            </a:pPr>
            <a:r>
              <a:rPr lang="en-GB" dirty="0"/>
              <a:t>Fill in the recipient list – After filling in all of this information is when you will fill in the To and Cc fields.</a:t>
            </a:r>
          </a:p>
          <a:p>
            <a:pPr marL="228600" indent="-228600">
              <a:lnSpc>
                <a:spcPct val="150000"/>
              </a:lnSpc>
              <a:buFont typeface="+mj-lt"/>
              <a:buAutoNum type="arabicPeriod"/>
            </a:pPr>
            <a:endParaRPr lang="en-GB" dirty="0"/>
          </a:p>
          <a:p>
            <a:pPr marL="0" indent="0">
              <a:lnSpc>
                <a:spcPct val="150000"/>
              </a:lnSpc>
              <a:buFont typeface="+mj-lt"/>
              <a:buNone/>
            </a:pPr>
            <a:r>
              <a:rPr lang="en-GB" dirty="0"/>
              <a:t>Let us understand all of these in detail.</a:t>
            </a:r>
          </a:p>
          <a:p>
            <a:pPr marL="0" indent="0">
              <a:lnSpc>
                <a:spcPct val="150000"/>
              </a:lnSpc>
              <a:buFont typeface="+mj-lt"/>
              <a:buNone/>
            </a:pPr>
            <a:endParaRPr lang="en-GB" dirty="0"/>
          </a:p>
          <a:p>
            <a:pPr marL="0" indent="0">
              <a:lnSpc>
                <a:spcPct val="150000"/>
              </a:lnSpc>
              <a:buFont typeface="+mj-lt"/>
              <a:buNone/>
            </a:pPr>
            <a:r>
              <a:rPr lang="en-IN" i="1" dirty="0"/>
              <a:t>Transition to the next slide.</a:t>
            </a:r>
            <a:r>
              <a:rPr lang="en-IN" dirty="0"/>
              <a:t> </a:t>
            </a:r>
          </a:p>
          <a:p>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20</a:t>
            </a:fld>
            <a:endParaRPr lang="en-US" dirty="0"/>
          </a:p>
        </p:txBody>
      </p:sp>
    </p:spTree>
    <p:extLst>
      <p:ext uri="{BB962C8B-B14F-4D97-AF65-F5344CB8AC3E}">
        <p14:creationId xmlns:p14="http://schemas.microsoft.com/office/powerpoint/2010/main" val="23056850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lnSpc>
                <a:spcPct val="115000"/>
              </a:lnSpc>
              <a:spcAft>
                <a:spcPts val="1000"/>
              </a:spcAft>
              <a:buFont typeface="Arial" panose="020B0604020202020204" pitchFamily="34" charset="0"/>
              <a:buNone/>
            </a:pPr>
            <a:r>
              <a:rPr lang="en-US" sz="1800" b="1" dirty="0">
                <a:effectLst/>
                <a:ea typeface="Calibri" panose="020F0502020204030204" pitchFamily="34" charset="0"/>
                <a:cs typeface="Calibri" panose="020F0502020204030204" pitchFamily="34" charset="0"/>
              </a:rPr>
              <a:t>Trainer:</a:t>
            </a:r>
          </a:p>
          <a:p>
            <a:pPr marL="0" indent="0" algn="just">
              <a:lnSpc>
                <a:spcPct val="115000"/>
              </a:lnSpc>
              <a:spcAft>
                <a:spcPts val="1000"/>
              </a:spcAft>
              <a:buFont typeface="Arial" panose="020B0604020202020204" pitchFamily="34" charset="0"/>
              <a:buNone/>
            </a:pPr>
            <a:endParaRPr lang="en-US" sz="1800" b="1" dirty="0">
              <a:effectLst/>
              <a:ea typeface="Calibri" panose="020F0502020204030204" pitchFamily="34" charset="0"/>
              <a:cs typeface="Calibri" panose="020F0502020204030204" pitchFamily="34" charset="0"/>
            </a:endParaRPr>
          </a:p>
          <a:p>
            <a:pPr marL="0" indent="0" algn="just">
              <a:lnSpc>
                <a:spcPct val="115000"/>
              </a:lnSpc>
              <a:spcAft>
                <a:spcPts val="1000"/>
              </a:spcAft>
              <a:buFont typeface="Arial" panose="020B0604020202020204" pitchFamily="34" charset="0"/>
              <a:buNone/>
            </a:pPr>
            <a:r>
              <a:rPr lang="en-US" sz="1800" b="0" dirty="0">
                <a:effectLst/>
                <a:ea typeface="Calibri" panose="020F0502020204030204" pitchFamily="34" charset="0"/>
                <a:cs typeface="Calibri" panose="020F0502020204030204" pitchFamily="34" charset="0"/>
              </a:rPr>
              <a:t>What do Cc and Bcc stand for?</a:t>
            </a:r>
          </a:p>
          <a:p>
            <a:pPr marL="0" indent="0" algn="just">
              <a:lnSpc>
                <a:spcPct val="115000"/>
              </a:lnSpc>
              <a:spcAft>
                <a:spcPts val="1000"/>
              </a:spcAft>
              <a:buFont typeface="Arial" panose="020B0604020202020204" pitchFamily="34" charset="0"/>
              <a:buNone/>
            </a:pPr>
            <a:endParaRPr lang="en-US" sz="1800" b="0" dirty="0">
              <a:effectLst/>
              <a:ea typeface="Calibri" panose="020F0502020204030204" pitchFamily="34" charset="0"/>
              <a:cs typeface="Calibri" panose="020F0502020204030204" pitchFamily="34" charset="0"/>
            </a:endParaRPr>
          </a:p>
          <a:p>
            <a:pPr marL="0" indent="0" algn="just">
              <a:lnSpc>
                <a:spcPct val="115000"/>
              </a:lnSpc>
              <a:spcAft>
                <a:spcPts val="1000"/>
              </a:spcAft>
              <a:buFont typeface="Arial" panose="020B0604020202020204" pitchFamily="34" charset="0"/>
              <a:buNone/>
            </a:pPr>
            <a:r>
              <a:rPr lang="en-US" sz="1800" b="0" i="1" dirty="0">
                <a:effectLst/>
                <a:ea typeface="Calibri" panose="020F0502020204030204" pitchFamily="34" charset="0"/>
                <a:cs typeface="Calibri" panose="020F0502020204030204" pitchFamily="34" charset="0"/>
              </a:rPr>
              <a:t>Elicit responses.</a:t>
            </a:r>
          </a:p>
          <a:p>
            <a:pPr marL="0" indent="0" algn="just">
              <a:lnSpc>
                <a:spcPct val="115000"/>
              </a:lnSpc>
              <a:spcAft>
                <a:spcPts val="1000"/>
              </a:spcAft>
              <a:buFont typeface="Arial" panose="020B0604020202020204" pitchFamily="34" charset="0"/>
              <a:buNone/>
            </a:pPr>
            <a:endParaRPr lang="en-US" sz="1800" b="0" i="1" dirty="0">
              <a:effectLst/>
              <a:ea typeface="Calibri" panose="020F0502020204030204" pitchFamily="34" charset="0"/>
              <a:cs typeface="Calibri" panose="020F0502020204030204" pitchFamily="34" charset="0"/>
            </a:endParaRPr>
          </a:p>
          <a:p>
            <a:pPr marL="0" indent="0" algn="just">
              <a:lnSpc>
                <a:spcPct val="115000"/>
              </a:lnSpc>
              <a:spcAft>
                <a:spcPts val="1000"/>
              </a:spcAft>
              <a:buFont typeface="Arial" panose="020B0604020202020204" pitchFamily="34" charset="0"/>
              <a:buNone/>
            </a:pPr>
            <a:r>
              <a:rPr lang="en-US" sz="1800" b="0" i="0" dirty="0">
                <a:effectLst/>
                <a:ea typeface="Calibri" panose="020F0502020204030204" pitchFamily="34" charset="0"/>
                <a:cs typeface="Calibri" panose="020F0502020204030204" pitchFamily="34" charset="0"/>
              </a:rPr>
              <a:t>Cc – Carbon copy or of late called the Courtesy copy</a:t>
            </a:r>
          </a:p>
          <a:p>
            <a:pPr marL="285750" indent="-285750" algn="just">
              <a:lnSpc>
                <a:spcPct val="115000"/>
              </a:lnSpc>
              <a:spcAft>
                <a:spcPts val="1000"/>
              </a:spcAft>
              <a:buFont typeface="Arial" panose="020B0604020202020204" pitchFamily="34" charset="0"/>
              <a:buChar char="•"/>
            </a:pPr>
            <a:r>
              <a:rPr lang="en-US" sz="1800" b="0" i="0" kern="1200" dirty="0">
                <a:solidFill>
                  <a:schemeClr val="tx1"/>
                </a:solidFill>
                <a:effectLst/>
                <a:latin typeface="+mn-lt"/>
                <a:ea typeface="+mn-ea"/>
                <a:cs typeface="+mn-cs"/>
              </a:rPr>
              <a:t>Avoid </a:t>
            </a:r>
            <a:r>
              <a:rPr lang="en-US" sz="1800" b="0" i="0" kern="1200" dirty="0" err="1">
                <a:solidFill>
                  <a:schemeClr val="tx1"/>
                </a:solidFill>
                <a:effectLst/>
                <a:latin typeface="+mn-lt"/>
                <a:ea typeface="+mn-ea"/>
                <a:cs typeface="+mn-cs"/>
              </a:rPr>
              <a:t>CC’ing</a:t>
            </a:r>
            <a:r>
              <a:rPr lang="en-US" sz="1800" b="0" i="0" kern="1200" dirty="0">
                <a:solidFill>
                  <a:schemeClr val="tx1"/>
                </a:solidFill>
                <a:effectLst/>
                <a:latin typeface="+mn-lt"/>
                <a:ea typeface="+mn-ea"/>
                <a:cs typeface="+mn-cs"/>
              </a:rPr>
              <a:t> more people than really need to know – ask yourself if some of the people you’re tempted to CC trust you to just get on with it, and the answer’s usually ‘yes’!</a:t>
            </a:r>
            <a:endParaRPr lang="en-US" sz="1800" b="0" i="0" kern="1200" dirty="0">
              <a:solidFill>
                <a:schemeClr val="tx1"/>
              </a:solidFill>
              <a:effectLst/>
              <a:latin typeface="+mn-lt"/>
              <a:ea typeface="Calibri" panose="020F0502020204030204" pitchFamily="34" charset="0"/>
              <a:cs typeface="Calibri" panose="020F0502020204030204" pitchFamily="34" charset="0"/>
            </a:endParaRPr>
          </a:p>
          <a:p>
            <a:pPr marL="285750" marR="0" lvl="0" indent="-285750" algn="just" defTabSz="914400" rtl="0" eaLnBrk="1" fontAlgn="auto" latinLnBrk="0" hangingPunct="1">
              <a:lnSpc>
                <a:spcPct val="115000"/>
              </a:lnSpc>
              <a:spcBef>
                <a:spcPts val="0"/>
              </a:spcBef>
              <a:spcAft>
                <a:spcPts val="1000"/>
              </a:spcAft>
              <a:buClrTx/>
              <a:buSzTx/>
              <a:buFont typeface="Arial" panose="020B0604020202020204" pitchFamily="34" charset="0"/>
              <a:buChar char="•"/>
              <a:tabLst/>
              <a:defRPr/>
            </a:pPr>
            <a:r>
              <a:rPr lang="en-US" sz="1800" b="0" i="0" kern="1200" dirty="0">
                <a:solidFill>
                  <a:schemeClr val="tx1"/>
                </a:solidFill>
                <a:effectLst/>
                <a:latin typeface="+mn-lt"/>
                <a:ea typeface="+mn-ea"/>
                <a:cs typeface="+mn-cs"/>
              </a:rPr>
              <a:t>Avoid </a:t>
            </a:r>
            <a:r>
              <a:rPr lang="en-US" sz="1800" b="0" i="0" kern="1200" dirty="0" err="1">
                <a:solidFill>
                  <a:schemeClr val="tx1"/>
                </a:solidFill>
                <a:effectLst/>
                <a:latin typeface="+mn-lt"/>
                <a:ea typeface="+mn-ea"/>
                <a:cs typeface="+mn-cs"/>
              </a:rPr>
              <a:t>CC’ing</a:t>
            </a:r>
            <a:r>
              <a:rPr lang="en-US" sz="1800" b="0" i="0" kern="1200" dirty="0">
                <a:solidFill>
                  <a:schemeClr val="tx1"/>
                </a:solidFill>
                <a:effectLst/>
                <a:latin typeface="+mn-lt"/>
                <a:ea typeface="+mn-ea"/>
                <a:cs typeface="+mn-cs"/>
              </a:rPr>
              <a:t> people who you’re expecting actions or responses from – better to address them directly in the ‘To’ column.</a:t>
            </a:r>
          </a:p>
          <a:p>
            <a:pPr marL="0" indent="0" algn="just">
              <a:lnSpc>
                <a:spcPct val="115000"/>
              </a:lnSpc>
              <a:spcAft>
                <a:spcPts val="1000"/>
              </a:spcAft>
              <a:buFont typeface="Arial" panose="020B0604020202020204" pitchFamily="34" charset="0"/>
              <a:buNone/>
            </a:pPr>
            <a:endParaRPr lang="en-US" sz="1800" b="0" i="0" dirty="0">
              <a:effectLst/>
              <a:ea typeface="Calibri" panose="020F0502020204030204" pitchFamily="34" charset="0"/>
              <a:cs typeface="Calibri" panose="020F0502020204030204" pitchFamily="34" charset="0"/>
            </a:endParaRPr>
          </a:p>
          <a:p>
            <a:pPr marL="0" indent="0" algn="just">
              <a:lnSpc>
                <a:spcPct val="115000"/>
              </a:lnSpc>
              <a:spcAft>
                <a:spcPts val="1000"/>
              </a:spcAft>
              <a:buFont typeface="Arial" panose="020B0604020202020204" pitchFamily="34" charset="0"/>
              <a:buNone/>
            </a:pPr>
            <a:r>
              <a:rPr lang="en-US" sz="1800" b="0" i="0" dirty="0">
                <a:effectLst/>
                <a:ea typeface="Calibri" panose="020F0502020204030204" pitchFamily="34" charset="0"/>
                <a:cs typeface="Calibri" panose="020F0502020204030204" pitchFamily="34" charset="0"/>
              </a:rPr>
              <a:t>Bcc – Blind carbon copy</a:t>
            </a:r>
          </a:p>
          <a:p>
            <a:r>
              <a:rPr lang="en-US" sz="1800" b="0" i="0" kern="1200" dirty="0">
                <a:solidFill>
                  <a:schemeClr val="tx1"/>
                </a:solidFill>
                <a:effectLst/>
                <a:latin typeface="+mn-lt"/>
                <a:ea typeface="+mn-ea"/>
                <a:cs typeface="+mn-cs"/>
              </a:rPr>
              <a:t>Avoid devious use of the BCC button, and be aware that if the person </a:t>
            </a:r>
            <a:r>
              <a:rPr lang="en-US" sz="1800" b="0" i="0" kern="1200" dirty="0" err="1">
                <a:solidFill>
                  <a:schemeClr val="tx1"/>
                </a:solidFill>
                <a:effectLst/>
                <a:latin typeface="+mn-lt"/>
                <a:ea typeface="+mn-ea"/>
                <a:cs typeface="+mn-cs"/>
              </a:rPr>
              <a:t>BCC’d</a:t>
            </a:r>
            <a:r>
              <a:rPr lang="en-US" sz="1800" b="0" i="0" kern="1200" dirty="0">
                <a:solidFill>
                  <a:schemeClr val="tx1"/>
                </a:solidFill>
                <a:effectLst/>
                <a:latin typeface="+mn-lt"/>
                <a:ea typeface="+mn-ea"/>
                <a:cs typeface="+mn-cs"/>
              </a:rPr>
              <a:t> clicks ‘reply all’, then everyone else will know you’ve </a:t>
            </a:r>
            <a:r>
              <a:rPr lang="en-US" sz="1800" b="0" i="0" kern="1200" dirty="0" err="1">
                <a:solidFill>
                  <a:schemeClr val="tx1"/>
                </a:solidFill>
                <a:effectLst/>
                <a:latin typeface="+mn-lt"/>
                <a:ea typeface="+mn-ea"/>
                <a:cs typeface="+mn-cs"/>
              </a:rPr>
              <a:t>BCC’d</a:t>
            </a:r>
            <a:r>
              <a:rPr lang="en-US" sz="1800" b="0" i="0" kern="1200" dirty="0">
                <a:solidFill>
                  <a:schemeClr val="tx1"/>
                </a:solidFill>
                <a:effectLst/>
                <a:latin typeface="+mn-lt"/>
                <a:ea typeface="+mn-ea"/>
                <a:cs typeface="+mn-cs"/>
              </a:rPr>
              <a:t> them!</a:t>
            </a:r>
          </a:p>
          <a:p>
            <a:r>
              <a:rPr lang="en-US" sz="1800" b="0" i="0" kern="1200" dirty="0">
                <a:solidFill>
                  <a:schemeClr val="tx1"/>
                </a:solidFill>
                <a:effectLst/>
                <a:latin typeface="+mn-lt"/>
                <a:ea typeface="+mn-ea"/>
                <a:cs typeface="+mn-cs"/>
              </a:rPr>
              <a:t>&gt; This is useful as a tool to protect the privacy of those on your lists when sending group emails or mailshots</a:t>
            </a:r>
          </a:p>
          <a:p>
            <a:pPr marL="0" indent="0" algn="just">
              <a:lnSpc>
                <a:spcPct val="115000"/>
              </a:lnSpc>
              <a:spcAft>
                <a:spcPts val="1000"/>
              </a:spcAft>
              <a:buFont typeface="Arial" panose="020B0604020202020204" pitchFamily="34" charset="0"/>
              <a:buNone/>
            </a:pPr>
            <a:endParaRPr lang="en-US" sz="1800" b="0" i="0" dirty="0">
              <a:effectLst/>
              <a:ea typeface="Calibri" panose="020F0502020204030204" pitchFamily="34" charset="0"/>
              <a:cs typeface="Calibri" panose="020F0502020204030204" pitchFamily="34" charset="0"/>
            </a:endParaRPr>
          </a:p>
          <a:p>
            <a:pPr marL="0" indent="0" algn="just">
              <a:lnSpc>
                <a:spcPct val="115000"/>
              </a:lnSpc>
              <a:spcAft>
                <a:spcPts val="1000"/>
              </a:spcAft>
              <a:buFont typeface="Arial" panose="020B0604020202020204" pitchFamily="34" charset="0"/>
              <a:buNone/>
            </a:pPr>
            <a:endParaRPr lang="en-US" sz="1800" b="1" dirty="0">
              <a:effectLst/>
              <a:ea typeface="Calibri" panose="020F0502020204030204" pitchFamily="34" charset="0"/>
              <a:cs typeface="Calibri" panose="020F0502020204030204" pitchFamily="34" charset="0"/>
            </a:endParaRPr>
          </a:p>
          <a:p>
            <a:pPr marL="0" indent="0" algn="just">
              <a:lnSpc>
                <a:spcPct val="115000"/>
              </a:lnSpc>
              <a:spcAft>
                <a:spcPts val="1000"/>
              </a:spcAft>
              <a:buFont typeface="Arial" panose="020B0604020202020204" pitchFamily="34" charset="0"/>
              <a:buNone/>
            </a:pPr>
            <a:r>
              <a:rPr lang="en-US" sz="1800" b="1" dirty="0">
                <a:effectLst/>
                <a:ea typeface="Calibri" panose="020F0502020204030204" pitchFamily="34" charset="0"/>
                <a:cs typeface="Calibri" panose="020F0502020204030204" pitchFamily="34" charset="0"/>
              </a:rPr>
              <a:t>Trainer:</a:t>
            </a:r>
          </a:p>
          <a:p>
            <a:pPr marL="0" indent="0" algn="just">
              <a:lnSpc>
                <a:spcPct val="115000"/>
              </a:lnSpc>
              <a:spcAft>
                <a:spcPts val="1000"/>
              </a:spcAft>
              <a:buFont typeface="Arial" panose="020B0604020202020204" pitchFamily="34" charset="0"/>
              <a:buNone/>
            </a:pPr>
            <a:r>
              <a:rPr lang="en-US" sz="1800" b="0" dirty="0">
                <a:effectLst/>
                <a:ea typeface="Calibri" panose="020F0502020204030204" pitchFamily="34" charset="0"/>
                <a:cs typeface="Calibri" panose="020F0502020204030204" pitchFamily="34" charset="0"/>
              </a:rPr>
              <a:t>Who do you add in the To, Cc and Bcc fields?</a:t>
            </a:r>
          </a:p>
          <a:p>
            <a:pPr marL="285750" indent="-285750" algn="just">
              <a:lnSpc>
                <a:spcPct val="115000"/>
              </a:lnSpc>
              <a:spcAft>
                <a:spcPts val="1000"/>
              </a:spcAft>
              <a:buFont typeface="Arial" panose="020B0604020202020204" pitchFamily="34" charset="0"/>
              <a:buChar char="•"/>
            </a:pPr>
            <a:endParaRPr lang="en-US" sz="1800" dirty="0">
              <a:effectLst/>
              <a:ea typeface="Calibri" panose="020F0502020204030204" pitchFamily="34" charset="0"/>
              <a:cs typeface="Calibri" panose="020F0502020204030204" pitchFamily="34" charset="0"/>
            </a:endParaRPr>
          </a:p>
          <a:p>
            <a:pPr marL="285750" indent="-285750" algn="just">
              <a:lnSpc>
                <a:spcPct val="115000"/>
              </a:lnSpc>
              <a:spcAft>
                <a:spcPts val="1000"/>
              </a:spcAft>
              <a:buFont typeface="Arial" panose="020B0604020202020204" pitchFamily="34" charset="0"/>
              <a:buChar char="•"/>
            </a:pPr>
            <a:r>
              <a:rPr lang="en-US" sz="1800" dirty="0">
                <a:effectLst/>
                <a:ea typeface="Calibri" panose="020F0502020204030204" pitchFamily="34" charset="0"/>
                <a:cs typeface="Calibri" panose="020F0502020204030204" pitchFamily="34" charset="0"/>
              </a:rPr>
              <a:t>The “To” field has the person or persons who are directly responsible to take action on the matter of the email.</a:t>
            </a:r>
            <a:endParaRPr lang="en-IN" sz="1800" dirty="0">
              <a:effectLst/>
              <a:ea typeface="Calibri" panose="020F0502020204030204" pitchFamily="34" charset="0"/>
              <a:cs typeface="Calibri" panose="020F0502020204030204" pitchFamily="34" charset="0"/>
            </a:endParaRPr>
          </a:p>
          <a:p>
            <a:pPr marL="285750" indent="-285750" algn="just">
              <a:lnSpc>
                <a:spcPct val="115000"/>
              </a:lnSpc>
              <a:spcAft>
                <a:spcPts val="1000"/>
              </a:spcAft>
              <a:buFont typeface="Arial" panose="020B0604020202020204" pitchFamily="34" charset="0"/>
              <a:buChar char="•"/>
            </a:pPr>
            <a:endParaRPr lang="en-US" sz="1800" dirty="0">
              <a:effectLst/>
              <a:ea typeface="Calibri" panose="020F0502020204030204" pitchFamily="34" charset="0"/>
              <a:cs typeface="Calibri" panose="020F0502020204030204" pitchFamily="34" charset="0"/>
            </a:endParaRPr>
          </a:p>
          <a:p>
            <a:pPr marL="285750" indent="-285750" algn="just">
              <a:lnSpc>
                <a:spcPct val="115000"/>
              </a:lnSpc>
              <a:spcAft>
                <a:spcPts val="1000"/>
              </a:spcAft>
              <a:buFont typeface="Arial" panose="020B0604020202020204" pitchFamily="34" charset="0"/>
              <a:buChar char="•"/>
            </a:pPr>
            <a:r>
              <a:rPr lang="en-US" sz="1800" dirty="0">
                <a:effectLst/>
                <a:ea typeface="Calibri" panose="020F0502020204030204" pitchFamily="34" charset="0"/>
                <a:cs typeface="Calibri" panose="020F0502020204030204" pitchFamily="34" charset="0"/>
              </a:rPr>
              <a:t>The “Cc” field (Carbon Copy) includes person/persons who are indirectly responsible to take action or who are witnesses.</a:t>
            </a:r>
          </a:p>
          <a:p>
            <a:pPr marL="0" indent="0" algn="just">
              <a:lnSpc>
                <a:spcPct val="115000"/>
              </a:lnSpc>
              <a:spcAft>
                <a:spcPts val="1000"/>
              </a:spcAft>
              <a:buFont typeface="Arial" panose="020B0604020202020204" pitchFamily="34" charset="0"/>
              <a:buNone/>
            </a:pPr>
            <a:r>
              <a:rPr lang="en-US" sz="1800" dirty="0">
                <a:effectLst/>
                <a:ea typeface="Calibri" panose="020F0502020204030204" pitchFamily="34" charset="0"/>
                <a:cs typeface="Calibri" panose="020F0502020204030204" pitchFamily="34" charset="0"/>
              </a:rPr>
              <a:t>Cc is used to share information, not necessarily expecting them to take action. </a:t>
            </a:r>
          </a:p>
          <a:p>
            <a:pPr marL="0" indent="0" algn="just">
              <a:lnSpc>
                <a:spcPct val="115000"/>
              </a:lnSpc>
              <a:spcAft>
                <a:spcPts val="1000"/>
              </a:spcAft>
              <a:buFont typeface="Arial" panose="020B0604020202020204" pitchFamily="34" charset="0"/>
              <a:buNone/>
            </a:pPr>
            <a:r>
              <a:rPr lang="en-US" sz="1800" dirty="0">
                <a:effectLst/>
                <a:ea typeface="Calibri" panose="020F0502020204030204" pitchFamily="34" charset="0"/>
                <a:cs typeface="Calibri" panose="020F0502020204030204" pitchFamily="34" charset="0"/>
              </a:rPr>
              <a:t>Stakeholders involved in the project, whose help or expertise may be needed are added in Cc.</a:t>
            </a:r>
          </a:p>
          <a:p>
            <a:pPr marL="0" indent="0" algn="just">
              <a:lnSpc>
                <a:spcPct val="115000"/>
              </a:lnSpc>
              <a:spcAft>
                <a:spcPts val="1000"/>
              </a:spcAft>
              <a:buFont typeface="Arial" panose="020B0604020202020204" pitchFamily="34" charset="0"/>
              <a:buNone/>
            </a:pPr>
            <a:r>
              <a:rPr lang="en-US" sz="1800" dirty="0">
                <a:effectLst/>
                <a:ea typeface="Calibri" panose="020F0502020204030204" pitchFamily="34" charset="0"/>
                <a:cs typeface="Calibri" panose="020F0502020204030204" pitchFamily="34" charset="0"/>
              </a:rPr>
              <a:t>Usually, your reporting lead and the recipient’s lead are also kept in the loop in case of escalations.</a:t>
            </a:r>
            <a:endParaRPr lang="en-IN" sz="1800" dirty="0">
              <a:effectLst/>
              <a:ea typeface="Calibri" panose="020F0502020204030204" pitchFamily="34" charset="0"/>
              <a:cs typeface="Calibri" panose="020F0502020204030204" pitchFamily="34" charset="0"/>
            </a:endParaRPr>
          </a:p>
          <a:p>
            <a:pPr marL="285750" indent="-285750" algn="just">
              <a:lnSpc>
                <a:spcPct val="115000"/>
              </a:lnSpc>
              <a:spcAft>
                <a:spcPts val="1000"/>
              </a:spcAft>
              <a:buFont typeface="Arial" panose="020B0604020202020204" pitchFamily="34" charset="0"/>
              <a:buChar char="•"/>
            </a:pPr>
            <a:endParaRPr lang="en-US" sz="1800" dirty="0">
              <a:effectLst/>
              <a:ea typeface="Calibri" panose="020F0502020204030204" pitchFamily="34" charset="0"/>
              <a:cs typeface="Calibri" panose="020F0502020204030204" pitchFamily="34" charset="0"/>
            </a:endParaRPr>
          </a:p>
          <a:p>
            <a:pPr marL="285750" indent="-285750" algn="just">
              <a:lnSpc>
                <a:spcPct val="115000"/>
              </a:lnSpc>
              <a:spcAft>
                <a:spcPts val="1000"/>
              </a:spcAft>
              <a:buFont typeface="Arial" panose="020B0604020202020204" pitchFamily="34" charset="0"/>
              <a:buChar char="•"/>
            </a:pPr>
            <a:r>
              <a:rPr lang="en-US" sz="1800" dirty="0">
                <a:effectLst/>
                <a:ea typeface="Calibri" panose="020F0502020204030204" pitchFamily="34" charset="0"/>
                <a:cs typeface="Calibri" panose="020F0502020204030204" pitchFamily="34" charset="0"/>
              </a:rPr>
              <a:t>The “Bcc” field (Blind Carbon Copy) is usually not used in the professional context since it includes hidden witnesses. </a:t>
            </a:r>
          </a:p>
          <a:p>
            <a:pPr marL="0" indent="0" algn="just">
              <a:lnSpc>
                <a:spcPct val="115000"/>
              </a:lnSpc>
              <a:spcAft>
                <a:spcPts val="1000"/>
              </a:spcAft>
              <a:buFont typeface="Arial" panose="020B0604020202020204" pitchFamily="34" charset="0"/>
              <a:buNone/>
            </a:pPr>
            <a:r>
              <a:rPr lang="en-US" sz="1800" dirty="0">
                <a:effectLst/>
                <a:ea typeface="Calibri" panose="020F0502020204030204" pitchFamily="34" charset="0"/>
                <a:cs typeface="Calibri" panose="020F0502020204030204" pitchFamily="34" charset="0"/>
              </a:rPr>
              <a:t>People included in the Bcc field are not visible to the people in the To and Cc fields.</a:t>
            </a:r>
          </a:p>
          <a:p>
            <a:pPr marL="0" indent="0" algn="just">
              <a:lnSpc>
                <a:spcPct val="115000"/>
              </a:lnSpc>
              <a:spcAft>
                <a:spcPts val="1000"/>
              </a:spcAft>
              <a:buFont typeface="Arial" panose="020B0604020202020204" pitchFamily="34" charset="0"/>
              <a:buNone/>
            </a:pPr>
            <a:r>
              <a:rPr lang="en-US" sz="1800" dirty="0">
                <a:effectLst/>
                <a:ea typeface="Calibri" panose="020F0502020204030204" pitchFamily="34" charset="0"/>
                <a:cs typeface="Calibri" panose="020F0502020204030204" pitchFamily="34" charset="0"/>
              </a:rPr>
              <a:t>It is like watching the conversation from behind the screen.</a:t>
            </a:r>
          </a:p>
          <a:p>
            <a:pPr marL="0" indent="0" algn="just">
              <a:lnSpc>
                <a:spcPct val="115000"/>
              </a:lnSpc>
              <a:spcAft>
                <a:spcPts val="1000"/>
              </a:spcAft>
              <a:buFont typeface="Arial" panose="020B0604020202020204" pitchFamily="34" charset="0"/>
              <a:buNone/>
            </a:pPr>
            <a:r>
              <a:rPr lang="en-US" sz="1800" dirty="0">
                <a:effectLst/>
                <a:ea typeface="Calibri" panose="020F0502020204030204" pitchFamily="34" charset="0"/>
                <a:cs typeface="Calibri" panose="020F0502020204030204" pitchFamily="34" charset="0"/>
              </a:rPr>
              <a:t>Some include people in Bcc and mention in the email that they are in Bcc.</a:t>
            </a:r>
          </a:p>
          <a:p>
            <a:pPr marL="0" indent="0" algn="just">
              <a:lnSpc>
                <a:spcPct val="115000"/>
              </a:lnSpc>
              <a:spcAft>
                <a:spcPts val="1000"/>
              </a:spcAft>
              <a:buFont typeface="Arial" panose="020B0604020202020204" pitchFamily="34" charset="0"/>
              <a:buNone/>
            </a:pPr>
            <a:r>
              <a:rPr lang="en-US" sz="1800" dirty="0">
                <a:effectLst/>
                <a:ea typeface="Calibri" panose="020F0502020204030204" pitchFamily="34" charset="0"/>
                <a:cs typeface="Calibri" panose="020F0502020204030204" pitchFamily="34" charset="0"/>
              </a:rPr>
              <a:t>This is redundant since it is like hiding someone and then declaring that you have hidden them.</a:t>
            </a:r>
          </a:p>
          <a:p>
            <a:pPr marL="0" indent="0" algn="just">
              <a:lnSpc>
                <a:spcPct val="115000"/>
              </a:lnSpc>
              <a:spcAft>
                <a:spcPts val="1000"/>
              </a:spcAft>
              <a:buFont typeface="Arial" panose="020B0604020202020204" pitchFamily="34" charset="0"/>
              <a:buNone/>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If you add a person in Bcc, they can see your conversation but will not be added in the reply.</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If a recipient uses the “Reply to All” option, the reply will not be sent to those individuals in the Bcc field.</a:t>
            </a:r>
            <a:endParaRPr lang="en-IN" sz="1800" dirty="0">
              <a:effectLst/>
              <a:ea typeface="Calibri" panose="020F0502020204030204" pitchFamily="34" charset="0"/>
              <a:cs typeface="Calibri" panose="020F0502020204030204" pitchFamily="34" charset="0"/>
            </a:endParaRPr>
          </a:p>
          <a:p>
            <a:r>
              <a:rPr lang="en-IN" dirty="0"/>
              <a:t>You will have to forward the reply to the person in Bcc.</a:t>
            </a:r>
          </a:p>
          <a:p>
            <a:endParaRPr lang="en-IN" dirty="0"/>
          </a:p>
          <a:p>
            <a:r>
              <a:rPr lang="en-IN" b="1" dirty="0"/>
              <a:t>Trainer:</a:t>
            </a:r>
          </a:p>
          <a:p>
            <a:r>
              <a:rPr lang="en-IN" b="0" dirty="0"/>
              <a:t>Do you think Bcc is used at any time in the professional context?</a:t>
            </a:r>
          </a:p>
          <a:p>
            <a:endParaRPr lang="en-IN" b="0" dirty="0"/>
          </a:p>
          <a:p>
            <a:r>
              <a:rPr lang="en-IN" b="0" i="1" dirty="0"/>
              <a:t>Elicit responses.</a:t>
            </a:r>
          </a:p>
          <a:p>
            <a:endParaRPr lang="en-IN" b="0" i="1" dirty="0"/>
          </a:p>
          <a:p>
            <a:r>
              <a:rPr lang="en-IN" b="1" i="0" u="none" dirty="0"/>
              <a:t>Debrief:</a:t>
            </a:r>
          </a:p>
          <a:p>
            <a:r>
              <a:rPr lang="en-IN" b="0" i="0" u="none" dirty="0"/>
              <a:t>There are 2 scenarios where Bcc can be used professionally:</a:t>
            </a:r>
          </a:p>
          <a:p>
            <a:endParaRPr lang="en-IN" b="0" i="0" u="none" dirty="0"/>
          </a:p>
          <a:p>
            <a:r>
              <a:rPr lang="en-IN" b="0" i="0" u="none" dirty="0"/>
              <a:t>1. Bcc is used for mass mailing when you don’t want the recipients to know who all have been included.</a:t>
            </a:r>
          </a:p>
          <a:p>
            <a:r>
              <a:rPr lang="en-IN" b="0" i="0" u="none" dirty="0"/>
              <a:t>Company-wide emails, announcements and invitations may be some examples.</a:t>
            </a:r>
          </a:p>
          <a:p>
            <a:endParaRPr lang="en-IN" b="0" i="0" u="none" dirty="0"/>
          </a:p>
          <a:p>
            <a:r>
              <a:rPr lang="en-IN" b="0" i="0" u="none" dirty="0"/>
              <a:t>2. Bcc is also used while keeping a senior in the loop while interacting with a difficult customer or team member.</a:t>
            </a:r>
          </a:p>
          <a:p>
            <a:r>
              <a:rPr lang="en-IN" b="0" i="0" u="none" dirty="0"/>
              <a:t>Let us consider this example, </a:t>
            </a:r>
          </a:p>
          <a:p>
            <a:endParaRPr lang="en-IN" b="0" i="0" u="none" dirty="0"/>
          </a:p>
          <a:p>
            <a:r>
              <a:rPr lang="en-IN" b="0" i="0" u="none" dirty="0"/>
              <a:t>A customer or team member has been very difficult to work with.</a:t>
            </a:r>
          </a:p>
          <a:p>
            <a:r>
              <a:rPr lang="en-IN" b="0" i="0" u="none" dirty="0"/>
              <a:t>They are never satisfied with any of your attempts to offer them a solution.</a:t>
            </a:r>
          </a:p>
          <a:p>
            <a:r>
              <a:rPr lang="en-IN" b="0" i="0" u="none" dirty="0"/>
              <a:t>They keep insisting to talk to your senior.</a:t>
            </a:r>
          </a:p>
          <a:p>
            <a:r>
              <a:rPr lang="en-IN" b="0" i="0" u="none" dirty="0"/>
              <a:t>However, you know that you can’t forward simple matters to your senior.</a:t>
            </a:r>
          </a:p>
          <a:p>
            <a:r>
              <a:rPr lang="en-IN" b="0" i="0" u="none" dirty="0"/>
              <a:t>If you want to keep your senior updated about your interaction with the customer or team member, you can include your senior in Bcc.</a:t>
            </a:r>
          </a:p>
          <a:p>
            <a:r>
              <a:rPr lang="en-IN" b="0" i="0" u="none" dirty="0"/>
              <a:t>So your senior knows your conversation with the customer but the customer doesn’t.</a:t>
            </a:r>
          </a:p>
          <a:p>
            <a:endParaRPr lang="en-IN" b="0" i="0" u="none" dirty="0"/>
          </a:p>
          <a:p>
            <a:r>
              <a:rPr lang="en-IN" b="0" i="0" u="none" dirty="0"/>
              <a:t>We now know the basic layout of the email.</a:t>
            </a:r>
          </a:p>
          <a:p>
            <a:endParaRPr lang="en-IN" b="0" i="0" u="none" dirty="0"/>
          </a:p>
          <a:p>
            <a:r>
              <a:rPr lang="en-IN" b="0" i="0" u="none" dirty="0"/>
              <a:t>Let us move to the way an email is written.</a:t>
            </a:r>
          </a:p>
          <a:p>
            <a:endParaRPr lang="en-IN" b="0" i="0" u="none" dirty="0"/>
          </a:p>
          <a:p>
            <a:r>
              <a:rPr lang="en-IN" b="0" i="1" u="none" dirty="0"/>
              <a:t>Transition to the next slide.</a:t>
            </a:r>
          </a:p>
          <a:p>
            <a:endParaRPr lang="en-IN" b="0" i="0" u="none" dirty="0"/>
          </a:p>
          <a:p>
            <a:endParaRPr lang="en-IN" b="0" i="0" u="none" dirty="0"/>
          </a:p>
          <a:p>
            <a:endParaRPr lang="en-IN" b="1" i="0" u="none" dirty="0"/>
          </a:p>
          <a:p>
            <a:r>
              <a:rPr lang="en-IN" b="0" dirty="0"/>
              <a:t> </a:t>
            </a:r>
          </a:p>
        </p:txBody>
      </p:sp>
      <p:sp>
        <p:nvSpPr>
          <p:cNvPr id="4" name="Slide Number Placeholder 3"/>
          <p:cNvSpPr>
            <a:spLocks noGrp="1"/>
          </p:cNvSpPr>
          <p:nvPr>
            <p:ph type="sldNum" sz="quarter" idx="5"/>
          </p:nvPr>
        </p:nvSpPr>
        <p:spPr/>
        <p:txBody>
          <a:bodyPr/>
          <a:lstStyle/>
          <a:p>
            <a:fld id="{F5453FCA-CD46-459E-A84D-61334D0A920D}" type="slidenum">
              <a:rPr lang="en-US" smtClean="0"/>
              <a:pPr/>
              <a:t>21</a:t>
            </a:fld>
            <a:endParaRPr lang="en-US" dirty="0"/>
          </a:p>
        </p:txBody>
      </p:sp>
    </p:spTree>
    <p:extLst>
      <p:ext uri="{BB962C8B-B14F-4D97-AF65-F5344CB8AC3E}">
        <p14:creationId xmlns:p14="http://schemas.microsoft.com/office/powerpoint/2010/main" val="28945269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Trainer:</a:t>
            </a:r>
          </a:p>
          <a:p>
            <a:endParaRPr lang="en-GB" b="1" dirty="0"/>
          </a:p>
          <a:p>
            <a:r>
              <a:rPr lang="en-GB" b="0" dirty="0"/>
              <a:t>Imagine that you are moving homes. </a:t>
            </a:r>
          </a:p>
          <a:p>
            <a:r>
              <a:rPr lang="en-GB" b="0" dirty="0"/>
              <a:t>How do you pack your things?</a:t>
            </a:r>
          </a:p>
          <a:p>
            <a:endParaRPr lang="en-GB" b="0" dirty="0"/>
          </a:p>
          <a:p>
            <a:r>
              <a:rPr lang="en-GB" b="0" i="1" dirty="0"/>
              <a:t>Elicit responses.</a:t>
            </a:r>
          </a:p>
          <a:p>
            <a:endParaRPr lang="en-GB" b="0" i="1" dirty="0"/>
          </a:p>
          <a:p>
            <a:r>
              <a:rPr lang="en-GB" b="0" i="0" dirty="0"/>
              <a:t>You put stuff from one space into the same box or put similar objects in the same box.</a:t>
            </a:r>
          </a:p>
          <a:p>
            <a:r>
              <a:rPr lang="en-GB" b="0" i="0" dirty="0"/>
              <a:t>Most people label the box so that it becomes easier to unpack.</a:t>
            </a:r>
          </a:p>
          <a:p>
            <a:endParaRPr lang="en-GB" b="0" i="0" dirty="0"/>
          </a:p>
          <a:p>
            <a:r>
              <a:rPr lang="en-GB" b="0" i="0" dirty="0"/>
              <a:t>When you move to your new home, you look at the label and decide if you want to open that box on priority.</a:t>
            </a:r>
          </a:p>
          <a:p>
            <a:r>
              <a:rPr lang="en-GB" b="0" i="0" dirty="0"/>
              <a:t>The subject line of the email serves the same purpose.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ea typeface="Calibri" panose="020F0502020204030204" pitchFamily="34" charset="0"/>
                <a:cs typeface="Calibri" panose="020F0502020204030204" pitchFamily="34" charset="0"/>
              </a:rPr>
              <a:t>The subject line of an email helps the reader decide whether to open the email as a priority or not.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effectLst/>
                <a:ea typeface="Calibri" panose="020F0502020204030204" pitchFamily="34" charset="0"/>
                <a:cs typeface="Calibri" panose="020F0502020204030204" pitchFamily="34" charset="0"/>
              </a:rPr>
              <a:t>Trainer to ask:</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ea typeface="Calibri" panose="020F0502020204030204" pitchFamily="34" charset="0"/>
                <a:cs typeface="Calibri" panose="020F0502020204030204" pitchFamily="34" charset="0"/>
              </a:rPr>
              <a:t>How should a subject line be written?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effectLst/>
                <a:ea typeface="Calibri" panose="020F0502020204030204" pitchFamily="34" charset="0"/>
                <a:cs typeface="Calibri" panose="020F0502020204030204" pitchFamily="34" charset="0"/>
              </a:rPr>
              <a:t>Elicit responses.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dirty="0">
                <a:effectLst/>
                <a:ea typeface="Calibri" panose="020F0502020204030204" pitchFamily="34" charset="0"/>
                <a:cs typeface="Calibri" panose="020F0502020204030204" pitchFamily="34" charset="0"/>
              </a:rPr>
              <a:t>Debrief:</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1" i="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dirty="0">
                <a:effectLst/>
                <a:ea typeface="Calibri" panose="020F0502020204030204" pitchFamily="34" charset="0"/>
                <a:cs typeface="Calibri" panose="020F0502020204030204" pitchFamily="34" charset="0"/>
              </a:rPr>
              <a:t>Do you know about the telegram from the earlier days?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ea typeface="Calibri" panose="020F0502020204030204" pitchFamily="34" charset="0"/>
                <a:cs typeface="Calibri" panose="020F050202020403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effectLst/>
                <a:ea typeface="Calibri" panose="020F0502020204030204" pitchFamily="34" charset="0"/>
                <a:cs typeface="Calibri" panose="020F0502020204030204" pitchFamily="34" charset="0"/>
              </a:rPr>
              <a:t>Elicit responses.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ea typeface="Calibri" panose="020F0502020204030204" pitchFamily="34" charset="0"/>
                <a:cs typeface="Calibri" panose="020F0502020204030204" pitchFamily="34" charset="0"/>
              </a:rPr>
              <a:t>Technology for communication would be rare and expensive. When someone would send a telegram, each word would be charged money.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ea typeface="Calibri" panose="020F0502020204030204" pitchFamily="34" charset="0"/>
                <a:cs typeface="Calibri" panose="020F0502020204030204" pitchFamily="34" charset="0"/>
              </a:rPr>
              <a:t>So people would try to drop unnecessary words and articles to save money.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ea typeface="Calibri" panose="020F0502020204030204" pitchFamily="34" charset="0"/>
                <a:cs typeface="Calibri" panose="020F050202020403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ea typeface="Calibri" panose="020F0502020204030204" pitchFamily="34" charset="0"/>
                <a:cs typeface="Calibri" panose="020F0502020204030204" pitchFamily="34" charset="0"/>
              </a:rPr>
              <a:t>Thus, the subject line should be like a telegram or a label – short and crisp.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ea typeface="Calibri" panose="020F0502020204030204" pitchFamily="34" charset="0"/>
                <a:cs typeface="Calibri" panose="020F0502020204030204" pitchFamily="34" charset="0"/>
              </a:rPr>
              <a:t>Drop articles and prepositions.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ea typeface="Calibri" panose="020F0502020204030204" pitchFamily="34" charset="0"/>
              <a:cs typeface="Calibri" panose="020F0502020204030204" pitchFamily="34" charset="0"/>
            </a:endParaRPr>
          </a:p>
          <a:p>
            <a:r>
              <a:rPr lang="en-IN" b="0" dirty="0"/>
              <a:t>Let us look at some examples of subject lines.</a:t>
            </a:r>
          </a:p>
          <a:p>
            <a:endParaRPr lang="en-IN" b="0" dirty="0"/>
          </a:p>
          <a:p>
            <a:r>
              <a:rPr lang="en-IN" b="0" i="1" dirty="0"/>
              <a:t>Transition to the next slide.</a:t>
            </a:r>
          </a:p>
        </p:txBody>
      </p:sp>
      <p:sp>
        <p:nvSpPr>
          <p:cNvPr id="4" name="Slide Number Placeholder 3"/>
          <p:cNvSpPr>
            <a:spLocks noGrp="1"/>
          </p:cNvSpPr>
          <p:nvPr>
            <p:ph type="sldNum" sz="quarter" idx="5"/>
          </p:nvPr>
        </p:nvSpPr>
        <p:spPr/>
        <p:txBody>
          <a:bodyPr/>
          <a:lstStyle/>
          <a:p>
            <a:fld id="{F5453FCA-CD46-459E-A84D-61334D0A920D}" type="slidenum">
              <a:rPr lang="en-US" smtClean="0"/>
              <a:pPr/>
              <a:t>22</a:t>
            </a:fld>
            <a:endParaRPr lang="en-US" dirty="0"/>
          </a:p>
        </p:txBody>
      </p:sp>
    </p:spTree>
    <p:extLst>
      <p:ext uri="{BB962C8B-B14F-4D97-AF65-F5344CB8AC3E}">
        <p14:creationId xmlns:p14="http://schemas.microsoft.com/office/powerpoint/2010/main" val="7917246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Trainer notes:</a:t>
            </a:r>
          </a:p>
          <a:p>
            <a:endParaRPr lang="en-US" b="0" baseline="0" dirty="0"/>
          </a:p>
          <a:p>
            <a:r>
              <a:rPr lang="en-US" b="1" baseline="0" dirty="0"/>
              <a:t>Say: </a:t>
            </a:r>
            <a:r>
              <a:rPr lang="en-US" b="0" baseline="0" dirty="0"/>
              <a:t>A subject line is the first most important part of an email. It is probing element to someone opening your email. If your subject line is poor, or unclear , it will not only reflect badly on the mail but will not attract people’s attention to open it.</a:t>
            </a:r>
          </a:p>
          <a:p>
            <a:endParaRPr lang="en-US" b="0" baseline="0" dirty="0"/>
          </a:p>
          <a:p>
            <a:r>
              <a:rPr lang="en-US" b="0" baseline="0" dirty="0"/>
              <a:t>Keep these pointers in mind while writing the subject line:</a:t>
            </a:r>
          </a:p>
          <a:p>
            <a:endParaRPr lang="en-US" b="0" baseline="0" dirty="0"/>
          </a:p>
          <a:p>
            <a:pPr marL="228600" indent="-228600">
              <a:buAutoNum type="arabicPeriod"/>
            </a:pPr>
            <a:r>
              <a:rPr lang="en-US" b="0" baseline="0" dirty="0"/>
              <a:t>Subject line is a must!:  Many a times we don’t write a subject line or just forget to write one. No mail should ever go without a subject line. In case you miss a subject line and send it, make it a point to resend the email with an apology in the body.</a:t>
            </a:r>
          </a:p>
          <a:p>
            <a:pPr marL="0" indent="0">
              <a:buNone/>
            </a:pPr>
            <a:endParaRPr lang="en-US" b="0" baseline="0" dirty="0"/>
          </a:p>
          <a:p>
            <a:pPr marL="0" indent="0">
              <a:buNone/>
            </a:pPr>
            <a:r>
              <a:rPr lang="en-US" b="0" baseline="0" dirty="0"/>
              <a:t>2. It should not be more than 5-6 words</a:t>
            </a:r>
          </a:p>
          <a:p>
            <a:pPr marL="0" indent="0">
              <a:buNone/>
            </a:pPr>
            <a:r>
              <a:rPr lang="en-US" b="0" baseline="0" dirty="0"/>
              <a:t>In today’s day and age, we all access our emails on our phones. On phones you will be able to see the subject line as only 5-6 words, hence its smart to restrict your subject line.</a:t>
            </a:r>
          </a:p>
          <a:p>
            <a:pPr marL="0" indent="0">
              <a:buNone/>
            </a:pPr>
            <a:endParaRPr lang="en-US" b="0" baseline="0" dirty="0"/>
          </a:p>
          <a:p>
            <a:pPr marL="0" indent="0">
              <a:buNone/>
            </a:pPr>
            <a:r>
              <a:rPr lang="en-US" b="0" baseline="0" dirty="0"/>
              <a:t>4. Include keywords that are easy to search:</a:t>
            </a:r>
          </a:p>
          <a:p>
            <a:pPr marL="0" indent="0">
              <a:buNone/>
            </a:pPr>
            <a:r>
              <a:rPr lang="en-US" sz="1200" b="0" i="0" kern="1200" dirty="0">
                <a:solidFill>
                  <a:schemeClr val="tx1"/>
                </a:solidFill>
                <a:effectLst/>
                <a:latin typeface="+mn-lt"/>
                <a:ea typeface="+mn-ea"/>
                <a:cs typeface="+mn-cs"/>
              </a:rPr>
              <a:t>Most professionals have filters and folders set up to manage their email and probably won't focus on your message when they first see it. That's why it's important to include keywords related to the topic of the email that will make it searchable later. </a:t>
            </a:r>
          </a:p>
          <a:p>
            <a:pPr marL="0" indent="0">
              <a:buNone/>
            </a:pPr>
            <a:endParaRPr lang="en-US" sz="1200" b="0" i="0" kern="1200" baseline="0" dirty="0">
              <a:solidFill>
                <a:schemeClr val="tx1"/>
              </a:solidFill>
              <a:effectLst/>
              <a:latin typeface="+mn-lt"/>
              <a:ea typeface="+mn-ea"/>
              <a:cs typeface="+mn-cs"/>
            </a:endParaRPr>
          </a:p>
          <a:p>
            <a:pPr marL="0" indent="0">
              <a:buNone/>
            </a:pPr>
            <a:r>
              <a:rPr lang="en-US" b="0" baseline="0" dirty="0"/>
              <a:t>5. Include your Organization Name //Project Name// Project Date // Project Status</a:t>
            </a:r>
          </a:p>
          <a:p>
            <a:pPr marL="0" indent="0">
              <a:buNone/>
            </a:pPr>
            <a:r>
              <a:rPr lang="en-US" b="0" baseline="0" dirty="0"/>
              <a:t> </a:t>
            </a:r>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ea typeface="Calibri" panose="020F0502020204030204" pitchFamily="34" charset="0"/>
                <a:cs typeface="Calibri" panose="020F0502020204030204" pitchFamily="34" charset="0"/>
              </a:rPr>
              <a:t>The subject line must contain the keywords of the email. Often if the email is being sent as a follow-up of a conversation, the subject line will summarize the message. Also, schedules could be mentioned in the subject line so that the recipient does not need to open the email.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ea typeface="Calibri" panose="020F0502020204030204" pitchFamily="34" charset="0"/>
                <a:cs typeface="Calibri" panose="020F0502020204030204" pitchFamily="34" charset="0"/>
              </a:rPr>
              <a:t>Please note that you CANNOT write an entire sentence in the subject line and leave the email content empty. It cuts a bad impression.</a:t>
            </a:r>
            <a:endParaRPr lang="en-IN" sz="1200" dirty="0">
              <a:effectLst/>
              <a:ea typeface="Calibri" panose="020F0502020204030204" pitchFamily="34" charset="0"/>
              <a:cs typeface="Calibri" panose="020F0502020204030204" pitchFamily="34" charset="0"/>
            </a:endParaRPr>
          </a:p>
          <a:p>
            <a:endParaRPr lang="en-IN" dirty="0"/>
          </a:p>
        </p:txBody>
      </p:sp>
      <p:sp>
        <p:nvSpPr>
          <p:cNvPr id="4" name="Slide Number Placeholder 3"/>
          <p:cNvSpPr>
            <a:spLocks noGrp="1"/>
          </p:cNvSpPr>
          <p:nvPr>
            <p:ph type="sldNum" sz="quarter" idx="5"/>
          </p:nvPr>
        </p:nvSpPr>
        <p:spPr/>
        <p:txBody>
          <a:bodyPr/>
          <a:lstStyle/>
          <a:p>
            <a:fld id="{8CEE670E-4A6B-4F29-893C-A77A5F261C91}" type="slidenum">
              <a:rPr lang="en-IN" smtClean="0"/>
              <a:pPr/>
              <a:t>23</a:t>
            </a:fld>
            <a:endParaRPr lang="en-IN" dirty="0"/>
          </a:p>
        </p:txBody>
      </p:sp>
    </p:spTree>
    <p:extLst>
      <p:ext uri="{BB962C8B-B14F-4D97-AF65-F5344CB8AC3E}">
        <p14:creationId xmlns:p14="http://schemas.microsoft.com/office/powerpoint/2010/main" val="349740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Many organizations have a standard template for the subject line, depending on the teams.</a:t>
            </a:r>
          </a:p>
          <a:p>
            <a:endParaRPr lang="en-GB" dirty="0"/>
          </a:p>
          <a:p>
            <a:r>
              <a:rPr lang="en-GB" dirty="0"/>
              <a:t>Like case no. – issue – customer name </a:t>
            </a:r>
          </a:p>
          <a:p>
            <a:endParaRPr lang="en-GB" dirty="0"/>
          </a:p>
          <a:p>
            <a:r>
              <a:rPr lang="en-GB" dirty="0"/>
              <a:t>Let us do a quick activity</a:t>
            </a:r>
            <a:r>
              <a:rPr lang="en-IN" dirty="0"/>
              <a:t>.</a:t>
            </a:r>
          </a:p>
          <a:p>
            <a:endParaRPr lang="en-IN" dirty="0"/>
          </a:p>
          <a:p>
            <a:r>
              <a:rPr lang="en-IN" i="1" dirty="0"/>
              <a:t>Transition to the next slide.</a:t>
            </a:r>
            <a:r>
              <a:rPr lang="en-IN" dirty="0"/>
              <a:t> </a:t>
            </a:r>
          </a:p>
        </p:txBody>
      </p:sp>
      <p:sp>
        <p:nvSpPr>
          <p:cNvPr id="4" name="Slide Number Placeholder 3"/>
          <p:cNvSpPr>
            <a:spLocks noGrp="1"/>
          </p:cNvSpPr>
          <p:nvPr>
            <p:ph type="sldNum" sz="quarter" idx="5"/>
          </p:nvPr>
        </p:nvSpPr>
        <p:spPr/>
        <p:txBody>
          <a:bodyPr/>
          <a:lstStyle/>
          <a:p>
            <a:fld id="{F5453FCA-CD46-459E-A84D-61334D0A920D}" type="slidenum">
              <a:rPr lang="en-US" smtClean="0"/>
              <a:pPr/>
              <a:t>24</a:t>
            </a:fld>
            <a:endParaRPr lang="en-US" dirty="0"/>
          </a:p>
        </p:txBody>
      </p:sp>
    </p:spTree>
    <p:extLst>
      <p:ext uri="{BB962C8B-B14F-4D97-AF65-F5344CB8AC3E}">
        <p14:creationId xmlns:p14="http://schemas.microsoft.com/office/powerpoint/2010/main" val="19632869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Activity: </a:t>
            </a:r>
            <a:r>
              <a:rPr lang="en-GB" b="0" dirty="0"/>
              <a:t>Write an appropriate subject line for the following email scenarios:</a:t>
            </a:r>
          </a:p>
          <a:p>
            <a:endParaRPr lang="en-GB" b="0" dirty="0"/>
          </a:p>
          <a:p>
            <a:pPr marL="0" indent="0">
              <a:buFont typeface="+mj-lt"/>
              <a:buNone/>
            </a:pPr>
            <a:r>
              <a:rPr lang="en-IN" b="0" dirty="0"/>
              <a:t>1. There was a meeting scheduled with a Manager (who is quite busy) of another team at 11 am. </a:t>
            </a:r>
          </a:p>
          <a:p>
            <a:pPr marL="0" indent="0">
              <a:buNone/>
            </a:pPr>
            <a:r>
              <a:rPr lang="en-IN" b="0" dirty="0"/>
              <a:t>However, you have an unavoidable customer escalation.</a:t>
            </a:r>
          </a:p>
          <a:p>
            <a:pPr marL="0" indent="0">
              <a:buNone/>
            </a:pPr>
            <a:endParaRPr lang="en-IN" b="0" dirty="0"/>
          </a:p>
          <a:p>
            <a:pPr marL="0" indent="0">
              <a:buNone/>
            </a:pPr>
            <a:r>
              <a:rPr lang="en-IN" b="0" dirty="0"/>
              <a:t>2. You have successfully completed a project with the help of your team member.</a:t>
            </a:r>
          </a:p>
          <a:p>
            <a:pPr marL="0" indent="0">
              <a:buNone/>
            </a:pPr>
            <a:endParaRPr lang="en-IN" b="0" dirty="0"/>
          </a:p>
          <a:p>
            <a:pPr marL="0" indent="0">
              <a:buNone/>
            </a:pPr>
            <a:r>
              <a:rPr lang="en-IN" b="0" dirty="0"/>
              <a:t>3. A project has been delayed for over 2 weeks and the customer is angry</a:t>
            </a:r>
          </a:p>
          <a:p>
            <a:pPr marL="0" indent="0">
              <a:buNone/>
            </a:pPr>
            <a:endParaRPr lang="en-IN" b="0" dirty="0"/>
          </a:p>
          <a:p>
            <a:pPr marL="0" indent="0">
              <a:buNone/>
            </a:pPr>
            <a:r>
              <a:rPr lang="en-IN" b="0" dirty="0"/>
              <a:t>4. You are sending a monthly performance report to your boss.</a:t>
            </a:r>
          </a:p>
          <a:p>
            <a:pPr marL="0" indent="0">
              <a:buNone/>
            </a:pPr>
            <a:endParaRPr lang="en-IN" b="0" dirty="0"/>
          </a:p>
          <a:p>
            <a:pPr marL="0" indent="0">
              <a:buNone/>
            </a:pPr>
            <a:r>
              <a:rPr lang="en-IN" b="0" dirty="0"/>
              <a:t>5. You need more information from the customer. </a:t>
            </a:r>
          </a:p>
          <a:p>
            <a:pPr marL="0" indent="0">
              <a:buFont typeface="+mj-lt"/>
              <a:buNone/>
            </a:pPr>
            <a:endParaRPr lang="en-IN" b="0" dirty="0"/>
          </a:p>
          <a:p>
            <a:pPr marL="0" indent="0">
              <a:buFont typeface="+mj-lt"/>
              <a:buNone/>
            </a:pPr>
            <a:r>
              <a:rPr lang="en-IN" b="1" dirty="0"/>
              <a:t>Probable answers:</a:t>
            </a:r>
          </a:p>
          <a:p>
            <a:pPr marL="228600" indent="-228600">
              <a:buFont typeface="+mj-lt"/>
              <a:buAutoNum type="arabicPeriod"/>
            </a:pPr>
            <a:r>
              <a:rPr lang="en-IN" b="0" dirty="0"/>
              <a:t>Request for rescheduling – 11 am meeting</a:t>
            </a:r>
          </a:p>
          <a:p>
            <a:pPr marL="228600" indent="-228600">
              <a:buFont typeface="+mj-lt"/>
              <a:buAutoNum type="arabicPeriod"/>
            </a:pPr>
            <a:r>
              <a:rPr lang="en-IN" b="0" dirty="0"/>
              <a:t>Celebrating success</a:t>
            </a:r>
          </a:p>
          <a:p>
            <a:pPr marL="228600" indent="-228600">
              <a:buFont typeface="+mj-lt"/>
              <a:buAutoNum type="arabicPeriod"/>
            </a:pPr>
            <a:r>
              <a:rPr lang="en-IN" b="0" dirty="0"/>
              <a:t>Extended timeline – project name</a:t>
            </a:r>
          </a:p>
          <a:p>
            <a:pPr marL="228600" indent="-228600">
              <a:buFont typeface="+mj-lt"/>
              <a:buAutoNum type="arabicPeriod"/>
            </a:pPr>
            <a:r>
              <a:rPr lang="en-IN" b="0" dirty="0"/>
              <a:t>Jan 2023 – performance report</a:t>
            </a:r>
          </a:p>
          <a:p>
            <a:pPr marL="228600" indent="-228600">
              <a:buFont typeface="+mj-lt"/>
              <a:buAutoNum type="arabicPeriod"/>
            </a:pPr>
            <a:r>
              <a:rPr lang="en-IN" b="0" dirty="0"/>
              <a:t>Request for information – project name </a:t>
            </a:r>
          </a:p>
          <a:p>
            <a:pPr marL="228600" indent="-228600">
              <a:buFont typeface="+mj-lt"/>
              <a:buAutoNum type="arabicPeriod"/>
            </a:pPr>
            <a:endParaRPr lang="en-IN" b="0" dirty="0"/>
          </a:p>
          <a:p>
            <a:r>
              <a:rPr lang="en-IN" b="1" dirty="0"/>
              <a:t>Trainer:</a:t>
            </a:r>
          </a:p>
          <a:p>
            <a:r>
              <a:rPr lang="en-IN" dirty="0"/>
              <a:t>We have attached our file and written the subject line.</a:t>
            </a:r>
          </a:p>
          <a:p>
            <a:r>
              <a:rPr lang="en-IN" dirty="0"/>
              <a:t>It is time to fill in the content.</a:t>
            </a:r>
          </a:p>
          <a:p>
            <a:endParaRPr lang="en-IN" dirty="0"/>
          </a:p>
          <a:p>
            <a:r>
              <a:rPr lang="en-IN" i="1" dirty="0"/>
              <a:t>Transition to the next slide.</a:t>
            </a:r>
            <a:r>
              <a:rPr lang="en-IN" dirty="0"/>
              <a:t> </a:t>
            </a:r>
          </a:p>
          <a:p>
            <a:endParaRPr lang="en-IN" b="0" dirty="0"/>
          </a:p>
        </p:txBody>
      </p:sp>
      <p:sp>
        <p:nvSpPr>
          <p:cNvPr id="4" name="Slide Number Placeholder 3"/>
          <p:cNvSpPr>
            <a:spLocks noGrp="1"/>
          </p:cNvSpPr>
          <p:nvPr>
            <p:ph type="sldNum" sz="quarter" idx="5"/>
          </p:nvPr>
        </p:nvSpPr>
        <p:spPr/>
        <p:txBody>
          <a:bodyPr/>
          <a:lstStyle/>
          <a:p>
            <a:fld id="{8CEE670E-4A6B-4F29-893C-A77A5F261C91}" type="slidenum">
              <a:rPr lang="en-IN" smtClean="0"/>
              <a:pPr/>
              <a:t>25</a:t>
            </a:fld>
            <a:endParaRPr lang="en-IN" dirty="0"/>
          </a:p>
        </p:txBody>
      </p:sp>
    </p:spTree>
    <p:extLst>
      <p:ext uri="{BB962C8B-B14F-4D97-AF65-F5344CB8AC3E}">
        <p14:creationId xmlns:p14="http://schemas.microsoft.com/office/powerpoint/2010/main" val="18067718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Aft>
                <a:spcPts val="1000"/>
              </a:spcAft>
            </a:pPr>
            <a:r>
              <a:rPr lang="en-US" sz="1100" b="1" dirty="0">
                <a:effectLst/>
                <a:ea typeface="Calibri" panose="020F0502020204030204" pitchFamily="34" charset="0"/>
                <a:cs typeface="Calibri" panose="020F0502020204030204" pitchFamily="34" charset="0"/>
              </a:rPr>
              <a:t>Trainer:</a:t>
            </a:r>
          </a:p>
          <a:p>
            <a:pPr algn="just">
              <a:lnSpc>
                <a:spcPct val="115000"/>
              </a:lnSpc>
              <a:spcAft>
                <a:spcPts val="1000"/>
              </a:spcAft>
            </a:pPr>
            <a:endParaRPr lang="en-US" sz="11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100" dirty="0">
                <a:effectLst/>
                <a:ea typeface="Calibri" panose="020F0502020204030204" pitchFamily="34" charset="0"/>
                <a:cs typeface="Calibri" panose="020F0502020204030204" pitchFamily="34" charset="0"/>
              </a:rPr>
              <a:t>Every email starts with a greeting. </a:t>
            </a:r>
          </a:p>
          <a:p>
            <a:pPr algn="just">
              <a:lnSpc>
                <a:spcPct val="115000"/>
              </a:lnSpc>
              <a:spcAft>
                <a:spcPts val="1000"/>
              </a:spcAft>
            </a:pPr>
            <a:r>
              <a:rPr lang="en-US" sz="1100" dirty="0">
                <a:effectLst/>
                <a:ea typeface="Calibri" panose="020F0502020204030204" pitchFamily="34" charset="0"/>
                <a:cs typeface="Calibri" panose="020F0502020204030204" pitchFamily="34" charset="0"/>
              </a:rPr>
              <a:t>Like we pick up the phone every time and say Hello, every email must also start with a pleasantry.</a:t>
            </a:r>
          </a:p>
          <a:p>
            <a:pPr algn="just">
              <a:lnSpc>
                <a:spcPct val="115000"/>
              </a:lnSpc>
              <a:spcAft>
                <a:spcPts val="1000"/>
              </a:spcAft>
            </a:pPr>
            <a:endParaRPr lang="en-IN" sz="11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100" dirty="0">
                <a:effectLst/>
                <a:ea typeface="Calibri" panose="020F0502020204030204" pitchFamily="34" charset="0"/>
                <a:cs typeface="Calibri" panose="020F0502020204030204" pitchFamily="34" charset="0"/>
              </a:rPr>
              <a:t>There are 3 types of greetings:  </a:t>
            </a:r>
            <a:endParaRPr lang="en-IN" sz="1100" dirty="0">
              <a:effectLst/>
              <a:ea typeface="Calibri" panose="020F0502020204030204" pitchFamily="34" charset="0"/>
              <a:cs typeface="Calibri" panose="020F0502020204030204" pitchFamily="34" charset="0"/>
            </a:endParaRPr>
          </a:p>
          <a:p>
            <a:pPr marL="1143000" lvl="2" indent="-228600" algn="just">
              <a:lnSpc>
                <a:spcPct val="115000"/>
              </a:lnSpc>
              <a:buFont typeface="+mj-lt"/>
              <a:buAutoNum type="romanLcPeriod"/>
            </a:pPr>
            <a:r>
              <a:rPr lang="en-US" sz="1100" dirty="0">
                <a:effectLst/>
                <a:ea typeface="Calibri" panose="020F0502020204030204" pitchFamily="34" charset="0"/>
                <a:cs typeface="Calibri" panose="020F0502020204030204" pitchFamily="34" charset="0"/>
              </a:rPr>
              <a:t>Hi - extremely informal - used with close colleagues and peers</a:t>
            </a:r>
            <a:endParaRPr lang="en-IN" sz="1100" dirty="0">
              <a:effectLst/>
              <a:ea typeface="Calibri" panose="020F0502020204030204" pitchFamily="34" charset="0"/>
              <a:cs typeface="Calibri" panose="020F0502020204030204" pitchFamily="34" charset="0"/>
            </a:endParaRPr>
          </a:p>
          <a:p>
            <a:pPr marL="1143000" lvl="2" indent="-228600" algn="just">
              <a:lnSpc>
                <a:spcPct val="115000"/>
              </a:lnSpc>
              <a:buFont typeface="+mj-lt"/>
              <a:buAutoNum type="romanLcPeriod"/>
            </a:pPr>
            <a:r>
              <a:rPr lang="en-US" sz="1100" dirty="0">
                <a:effectLst/>
                <a:ea typeface="Calibri" panose="020F0502020204030204" pitchFamily="34" charset="0"/>
                <a:cs typeface="Calibri" panose="020F0502020204030204" pitchFamily="34" charset="0"/>
              </a:rPr>
              <a:t>Hello – semi-formal – used with acquaintances, seniors and friendly customers</a:t>
            </a:r>
            <a:endParaRPr lang="en-IN" sz="1100" dirty="0">
              <a:effectLst/>
              <a:ea typeface="Calibri" panose="020F0502020204030204" pitchFamily="34" charset="0"/>
              <a:cs typeface="Calibri" panose="020F0502020204030204" pitchFamily="34" charset="0"/>
            </a:endParaRPr>
          </a:p>
          <a:p>
            <a:pPr marL="1143000" lvl="2" indent="-228600" algn="just">
              <a:lnSpc>
                <a:spcPct val="115000"/>
              </a:lnSpc>
              <a:spcAft>
                <a:spcPts val="1000"/>
              </a:spcAft>
              <a:buFont typeface="+mj-lt"/>
              <a:buAutoNum type="romanLcPeriod"/>
            </a:pPr>
            <a:r>
              <a:rPr lang="en-US" sz="1100" dirty="0">
                <a:effectLst/>
                <a:ea typeface="Calibri" panose="020F0502020204030204" pitchFamily="34" charset="0"/>
                <a:cs typeface="Calibri" panose="020F0502020204030204" pitchFamily="34" charset="0"/>
              </a:rPr>
              <a:t>Dear – most formal – used with conservative, old-school individuals</a:t>
            </a:r>
            <a:endParaRPr lang="en-IN" sz="1100" dirty="0">
              <a:effectLst/>
              <a:ea typeface="Calibri" panose="020F0502020204030204" pitchFamily="34" charset="0"/>
              <a:cs typeface="Calibri" panose="020F0502020204030204" pitchFamily="34" charset="0"/>
            </a:endParaRPr>
          </a:p>
          <a:p>
            <a:pPr algn="just">
              <a:lnSpc>
                <a:spcPct val="115000"/>
              </a:lnSpc>
              <a:spcAft>
                <a:spcPts val="1000"/>
              </a:spcAft>
            </a:pPr>
            <a:endParaRPr lang="en-US" sz="11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100" dirty="0">
                <a:effectLst/>
                <a:ea typeface="Calibri" panose="020F0502020204030204" pitchFamily="34" charset="0"/>
                <a:cs typeface="Calibri" panose="020F0502020204030204" pitchFamily="34" charset="0"/>
              </a:rPr>
              <a:t>We usually stick to “Hello” in most of our conversations.</a:t>
            </a:r>
          </a:p>
          <a:p>
            <a:pPr algn="just">
              <a:lnSpc>
                <a:spcPct val="115000"/>
              </a:lnSpc>
              <a:spcAft>
                <a:spcPts val="1000"/>
              </a:spcAft>
            </a:pPr>
            <a:r>
              <a:rPr lang="en-US" sz="1100" dirty="0">
                <a:effectLst/>
                <a:ea typeface="Calibri" panose="020F0502020204030204" pitchFamily="34" charset="0"/>
                <a:cs typeface="Calibri" panose="020F0502020204030204" pitchFamily="34" charset="0"/>
              </a:rPr>
              <a:t>Avoid using Hey! Or What’s up?</a:t>
            </a:r>
            <a:endParaRPr lang="en-IN" sz="1100" dirty="0">
              <a:effectLst/>
              <a:ea typeface="Calibri" panose="020F0502020204030204" pitchFamily="34" charset="0"/>
              <a:cs typeface="Calibri" panose="020F0502020204030204" pitchFamily="34" charset="0"/>
            </a:endParaRPr>
          </a:p>
          <a:p>
            <a:endParaRPr lang="en-IN" dirty="0"/>
          </a:p>
          <a:p>
            <a:r>
              <a:rPr lang="en-IN" dirty="0"/>
              <a:t>In India, the salutation ‘Respected’ is also often used. </a:t>
            </a:r>
          </a:p>
          <a:p>
            <a:r>
              <a:rPr lang="en-IN" dirty="0"/>
              <a:t>But new-age communication doesn’t use this anymore.</a:t>
            </a:r>
          </a:p>
          <a:p>
            <a:endParaRPr lang="en-IN" dirty="0"/>
          </a:p>
          <a:p>
            <a:r>
              <a:rPr lang="en-IN" dirty="0"/>
              <a:t>However, you could use it while writing to someone that you truly respect or government officials. (respected more for their authority over matters)</a:t>
            </a:r>
          </a:p>
          <a:p>
            <a:endParaRPr lang="en-IN" dirty="0"/>
          </a:p>
          <a:p>
            <a:r>
              <a:rPr lang="en-IN" b="1" dirty="0"/>
              <a:t>Trainer to ask:</a:t>
            </a:r>
          </a:p>
          <a:p>
            <a:endParaRPr lang="en-IN" b="1" dirty="0"/>
          </a:p>
          <a:p>
            <a:r>
              <a:rPr lang="en-IN" b="0" dirty="0"/>
              <a:t>What greeting will you use while communicating with a new person?</a:t>
            </a:r>
          </a:p>
          <a:p>
            <a:endParaRPr lang="en-IN" b="0" dirty="0"/>
          </a:p>
          <a:p>
            <a:r>
              <a:rPr lang="en-IN" b="0" i="1" dirty="0"/>
              <a:t>Elicit responses.</a:t>
            </a:r>
          </a:p>
          <a:p>
            <a:endParaRPr lang="en-IN" b="0" i="1" dirty="0"/>
          </a:p>
          <a:p>
            <a:r>
              <a:rPr lang="en-IN" b="0" i="0" dirty="0"/>
              <a:t>You could use the salutation Dear and depending on the tone of their response, you could move to Hello in your next emails.</a:t>
            </a:r>
          </a:p>
          <a:p>
            <a:endParaRPr lang="en-IN" b="0" i="0" dirty="0"/>
          </a:p>
          <a:p>
            <a:r>
              <a:rPr lang="en-IN" b="1" i="0" dirty="0"/>
              <a:t>Trainer:</a:t>
            </a:r>
          </a:p>
          <a:p>
            <a:r>
              <a:rPr lang="en-IN" b="0" i="0" dirty="0"/>
              <a:t>How do you use people’s names/titles after the salutation?</a:t>
            </a:r>
          </a:p>
          <a:p>
            <a:endParaRPr lang="en-IN" b="0" i="0" dirty="0"/>
          </a:p>
          <a:p>
            <a:r>
              <a:rPr lang="en-IN" b="0" i="1" dirty="0"/>
              <a:t>Elicit responses.</a:t>
            </a:r>
          </a:p>
          <a:p>
            <a:endParaRPr lang="en-IN" b="0" i="1" dirty="0"/>
          </a:p>
          <a:p>
            <a:r>
              <a:rPr lang="en-IN" b="1" i="0" dirty="0"/>
              <a:t>Debrief:</a:t>
            </a:r>
          </a:p>
          <a:p>
            <a:endParaRPr lang="en-IN" b="0" i="0" dirty="0"/>
          </a:p>
          <a:p>
            <a:r>
              <a:rPr lang="en-IN" b="0" i="0" dirty="0"/>
              <a:t>When you use a title – Mr, Ms, Mrs, Dr, you attach a person’s last name after it.</a:t>
            </a:r>
          </a:p>
          <a:p>
            <a:endParaRPr lang="en-IN" b="0" i="0" dirty="0"/>
          </a:p>
          <a:p>
            <a:r>
              <a:rPr lang="en-IN" b="1" i="0" u="sng" dirty="0"/>
              <a:t>Usage of titles</a:t>
            </a:r>
          </a:p>
          <a:p>
            <a:r>
              <a:rPr lang="en-IN" b="0" i="0" dirty="0"/>
              <a:t>Mr – for a man</a:t>
            </a:r>
          </a:p>
          <a:p>
            <a:r>
              <a:rPr lang="en-IN" b="0" i="0" dirty="0"/>
              <a:t>Mrs – for a married woman</a:t>
            </a:r>
          </a:p>
          <a:p>
            <a:r>
              <a:rPr lang="en-IN" b="0" i="0" dirty="0"/>
              <a:t>Ms – for any woman (especially if you don’t know if they are married or not)</a:t>
            </a:r>
          </a:p>
          <a:p>
            <a:r>
              <a:rPr lang="en-IN" b="0" i="0" dirty="0"/>
              <a:t>Dr – for a medical doctor or a person with a doctorate</a:t>
            </a:r>
          </a:p>
          <a:p>
            <a:endParaRPr lang="en-IN" b="0" i="0" dirty="0"/>
          </a:p>
          <a:p>
            <a:r>
              <a:rPr lang="en-IN" b="0" i="0" dirty="0"/>
              <a:t>For example,</a:t>
            </a:r>
          </a:p>
          <a:p>
            <a:endParaRPr lang="en-IN" b="0" i="0" dirty="0"/>
          </a:p>
          <a:p>
            <a:r>
              <a:rPr lang="en-IN" b="0" i="0" dirty="0"/>
              <a:t>Mr. Khan</a:t>
            </a:r>
          </a:p>
          <a:p>
            <a:r>
              <a:rPr lang="en-IN" b="0" i="0" dirty="0"/>
              <a:t>Ms. Cooper</a:t>
            </a:r>
          </a:p>
          <a:p>
            <a:r>
              <a:rPr lang="en-IN" b="0" i="0" dirty="0"/>
              <a:t>Mrs. Nair</a:t>
            </a:r>
          </a:p>
          <a:p>
            <a:r>
              <a:rPr lang="en-IN" b="0" i="0" dirty="0"/>
              <a:t>Dr. Einstein</a:t>
            </a:r>
          </a:p>
          <a:p>
            <a:endParaRPr lang="en-IN" b="0" i="0" dirty="0"/>
          </a:p>
          <a:p>
            <a:r>
              <a:rPr lang="en-IN" b="0" i="0" dirty="0"/>
              <a:t>If you are not using a title, you can use a salutation with a person’s first name.</a:t>
            </a:r>
          </a:p>
          <a:p>
            <a:endParaRPr lang="en-IN" b="0" i="0" dirty="0"/>
          </a:p>
          <a:p>
            <a:r>
              <a:rPr lang="en-IN" b="0" i="0" dirty="0"/>
              <a:t>For example,</a:t>
            </a:r>
          </a:p>
          <a:p>
            <a:endParaRPr lang="en-IN" b="0" i="0" dirty="0"/>
          </a:p>
          <a:p>
            <a:r>
              <a:rPr lang="en-IN" b="0" i="0" dirty="0"/>
              <a:t>Hello Shahrukh</a:t>
            </a:r>
          </a:p>
          <a:p>
            <a:r>
              <a:rPr lang="en-IN" b="0" i="0" dirty="0"/>
              <a:t>Dear Amy</a:t>
            </a:r>
          </a:p>
          <a:p>
            <a:r>
              <a:rPr lang="en-IN" b="0" i="0" dirty="0"/>
              <a:t>Hi Deepa</a:t>
            </a:r>
          </a:p>
          <a:p>
            <a:r>
              <a:rPr lang="en-IN" b="0" i="0" dirty="0"/>
              <a:t>Dear Albert</a:t>
            </a:r>
          </a:p>
          <a:p>
            <a:endParaRPr lang="en-IN" b="0" i="0" dirty="0"/>
          </a:p>
          <a:p>
            <a:r>
              <a:rPr lang="en-IN" b="0" i="0" dirty="0"/>
              <a:t>The salutation and the name is followed by a comma but new-age email writing does need you to add one.</a:t>
            </a:r>
          </a:p>
          <a:p>
            <a:r>
              <a:rPr lang="en-IN" b="0" i="0" dirty="0"/>
              <a:t>Some people also add a colon “</a:t>
            </a:r>
            <a:r>
              <a:rPr lang="en-IN" sz="1600" b="1" i="0" dirty="0"/>
              <a:t>:</a:t>
            </a:r>
            <a:r>
              <a:rPr lang="en-IN" sz="1600" b="0" i="0" dirty="0"/>
              <a:t>”.</a:t>
            </a:r>
          </a:p>
          <a:p>
            <a:endParaRPr lang="en-IN" sz="1600" b="0" i="0" dirty="0"/>
          </a:p>
          <a:p>
            <a:r>
              <a:rPr lang="en-IN" sz="1600" b="0" i="0" dirty="0"/>
              <a:t>The opening statement of an email starts after a line’s space.</a:t>
            </a:r>
          </a:p>
          <a:p>
            <a:endParaRPr lang="en-IN" sz="1600" b="0" i="0" dirty="0"/>
          </a:p>
          <a:p>
            <a:r>
              <a:rPr lang="en-IN" sz="1600" b="0" i="0" dirty="0"/>
              <a:t>Time-based greetings such as good morning/afternoon/evening is ok if you know the time zone of the reader.</a:t>
            </a:r>
          </a:p>
          <a:p>
            <a:endParaRPr lang="en-IN" sz="1600" b="0" i="0" dirty="0"/>
          </a:p>
          <a:p>
            <a:r>
              <a:rPr lang="en-IN" sz="1600" b="0" i="0" dirty="0"/>
              <a:t>Let us look at how to start an email.</a:t>
            </a:r>
          </a:p>
          <a:p>
            <a:endParaRPr lang="en-IN" sz="1600" b="0" i="0" dirty="0"/>
          </a:p>
          <a:p>
            <a:r>
              <a:rPr lang="en-IN" sz="1600" b="0" i="1" dirty="0"/>
              <a:t>Transition to the next slide.</a:t>
            </a:r>
            <a:endParaRPr lang="en-IN" b="0" i="1" dirty="0"/>
          </a:p>
          <a:p>
            <a:r>
              <a:rPr lang="en-IN" b="0" i="0" dirty="0"/>
              <a:t>  </a:t>
            </a:r>
          </a:p>
        </p:txBody>
      </p:sp>
      <p:sp>
        <p:nvSpPr>
          <p:cNvPr id="4" name="Slide Number Placeholder 3"/>
          <p:cNvSpPr>
            <a:spLocks noGrp="1"/>
          </p:cNvSpPr>
          <p:nvPr>
            <p:ph type="sldNum" sz="quarter" idx="5"/>
          </p:nvPr>
        </p:nvSpPr>
        <p:spPr/>
        <p:txBody>
          <a:bodyPr/>
          <a:lstStyle/>
          <a:p>
            <a:fld id="{F5453FCA-CD46-459E-A84D-61334D0A920D}" type="slidenum">
              <a:rPr lang="en-US" smtClean="0"/>
              <a:pPr/>
              <a:t>26</a:t>
            </a:fld>
            <a:endParaRPr lang="en-US" dirty="0"/>
          </a:p>
        </p:txBody>
      </p:sp>
    </p:spTree>
    <p:extLst>
      <p:ext uri="{BB962C8B-B14F-4D97-AF65-F5344CB8AC3E}">
        <p14:creationId xmlns:p14="http://schemas.microsoft.com/office/powerpoint/2010/main" val="20946021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mj-lt"/>
              </a:rPr>
              <a:t>You can either address a person with their first name or with their </a:t>
            </a:r>
            <a:r>
              <a:rPr lang="en-US" sz="1200" dirty="0" err="1">
                <a:latin typeface="+mj-lt"/>
              </a:rPr>
              <a:t>surname.Using</a:t>
            </a:r>
            <a:r>
              <a:rPr lang="en-US" sz="1200" dirty="0">
                <a:latin typeface="+mj-lt"/>
              </a:rPr>
              <a:t> the first name is a bit more casual and youthful while the second name is used for senior professionals in age or  designation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mj-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mj-lt"/>
              </a:rPr>
              <a:t>Working professionals includes doctors, CA’s , CS, Architects, etc.</a:t>
            </a:r>
          </a:p>
          <a:p>
            <a:endParaRPr lang="en-IN" dirty="0"/>
          </a:p>
        </p:txBody>
      </p:sp>
      <p:sp>
        <p:nvSpPr>
          <p:cNvPr id="4" name="Slide Number Placeholder 3"/>
          <p:cNvSpPr>
            <a:spLocks noGrp="1"/>
          </p:cNvSpPr>
          <p:nvPr>
            <p:ph type="sldNum" sz="quarter" idx="5"/>
          </p:nvPr>
        </p:nvSpPr>
        <p:spPr/>
        <p:txBody>
          <a:bodyPr/>
          <a:lstStyle/>
          <a:p>
            <a:fld id="{8CEE670E-4A6B-4F29-893C-A77A5F261C91}" type="slidenum">
              <a:rPr lang="en-IN" smtClean="0"/>
              <a:pPr/>
              <a:t>27</a:t>
            </a:fld>
            <a:endParaRPr lang="en-IN" dirty="0"/>
          </a:p>
        </p:txBody>
      </p:sp>
    </p:spTree>
    <p:extLst>
      <p:ext uri="{BB962C8B-B14F-4D97-AF65-F5344CB8AC3E}">
        <p14:creationId xmlns:p14="http://schemas.microsoft.com/office/powerpoint/2010/main" val="10435483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Trainer.</a:t>
            </a:r>
          </a:p>
          <a:p>
            <a:endParaRPr lang="en-IN" dirty="0"/>
          </a:p>
          <a:p>
            <a:r>
              <a:rPr lang="en-IN" dirty="0"/>
              <a:t>An email without Greetings is going to be very a very abrupt start and may not build good relations with the other person. For day to day communication with your team members you can skip Greetings since you already have a great rapport with your team</a:t>
            </a:r>
          </a:p>
          <a:p>
            <a:endParaRPr lang="en-IN" dirty="0"/>
          </a:p>
          <a:p>
            <a:r>
              <a:rPr lang="en-IN" dirty="0"/>
              <a:t>Quote the examples of Greetings</a:t>
            </a:r>
          </a:p>
          <a:p>
            <a:pPr>
              <a:lnSpc>
                <a:spcPct val="100000"/>
              </a:lnSpc>
            </a:pPr>
            <a:r>
              <a:rPr lang="en-US" sz="1200" dirty="0">
                <a:latin typeface="+mj-lt"/>
              </a:rPr>
              <a:t>Greetings of the day</a:t>
            </a:r>
          </a:p>
          <a:p>
            <a:pPr>
              <a:lnSpc>
                <a:spcPct val="100000"/>
              </a:lnSpc>
            </a:pPr>
            <a:r>
              <a:rPr lang="en-US" sz="100" dirty="0">
                <a:latin typeface="+mj-lt"/>
              </a:rPr>
              <a:t>\</a:t>
            </a:r>
          </a:p>
          <a:p>
            <a:pPr>
              <a:lnSpc>
                <a:spcPct val="100000"/>
              </a:lnSpc>
            </a:pPr>
            <a:r>
              <a:rPr lang="en-US" sz="1200" dirty="0">
                <a:latin typeface="+mj-lt"/>
              </a:rPr>
              <a:t> Greetings from ……………….Company</a:t>
            </a:r>
          </a:p>
          <a:p>
            <a:pPr>
              <a:lnSpc>
                <a:spcPct val="100000"/>
              </a:lnSpc>
            </a:pPr>
            <a:endParaRPr lang="en-US" sz="100" dirty="0">
              <a:latin typeface="+mj-lt"/>
            </a:endParaRPr>
          </a:p>
          <a:p>
            <a:pPr>
              <a:lnSpc>
                <a:spcPct val="100000"/>
              </a:lnSpc>
            </a:pPr>
            <a:r>
              <a:rPr lang="en-US" sz="1200" dirty="0">
                <a:latin typeface="+mj-lt"/>
              </a:rPr>
              <a:t>Hope you are having a great day. </a:t>
            </a:r>
          </a:p>
          <a:p>
            <a:pPr>
              <a:lnSpc>
                <a:spcPct val="100000"/>
              </a:lnSpc>
            </a:pPr>
            <a:endParaRPr lang="en-US" sz="100" dirty="0">
              <a:latin typeface="+mj-lt"/>
            </a:endParaRPr>
          </a:p>
          <a:p>
            <a:pPr>
              <a:lnSpc>
                <a:spcPct val="100000"/>
              </a:lnSpc>
            </a:pPr>
            <a:r>
              <a:rPr lang="en-US" sz="1200" dirty="0">
                <a:latin typeface="+mj-lt"/>
              </a:rPr>
              <a:t>Hope this email finds you in the best of health.</a:t>
            </a:r>
          </a:p>
          <a:p>
            <a:pPr>
              <a:lnSpc>
                <a:spcPct val="100000"/>
              </a:lnSpc>
            </a:pPr>
            <a:endParaRPr lang="en-US" sz="100" dirty="0">
              <a:latin typeface="+mj-lt"/>
            </a:endParaRPr>
          </a:p>
          <a:p>
            <a:pPr>
              <a:lnSpc>
                <a:spcPct val="100000"/>
              </a:lnSpc>
            </a:pPr>
            <a:r>
              <a:rPr lang="en-US" sz="1200" dirty="0">
                <a:latin typeface="+mj-lt"/>
              </a:rPr>
              <a:t>On the onset I would like to thank you for the valuable time and patient reading</a:t>
            </a:r>
          </a:p>
          <a:p>
            <a:endParaRPr lang="en-IN" dirty="0"/>
          </a:p>
        </p:txBody>
      </p:sp>
      <p:sp>
        <p:nvSpPr>
          <p:cNvPr id="4" name="Slide Number Placeholder 3"/>
          <p:cNvSpPr>
            <a:spLocks noGrp="1"/>
          </p:cNvSpPr>
          <p:nvPr>
            <p:ph type="sldNum" sz="quarter" idx="5"/>
          </p:nvPr>
        </p:nvSpPr>
        <p:spPr/>
        <p:txBody>
          <a:bodyPr/>
          <a:lstStyle/>
          <a:p>
            <a:fld id="{8CEE670E-4A6B-4F29-893C-A77A5F261C91}" type="slidenum">
              <a:rPr lang="en-IN" smtClean="0"/>
              <a:pPr/>
              <a:t>28</a:t>
            </a:fld>
            <a:endParaRPr lang="en-IN" dirty="0"/>
          </a:p>
        </p:txBody>
      </p:sp>
    </p:spTree>
    <p:extLst>
      <p:ext uri="{BB962C8B-B14F-4D97-AF65-F5344CB8AC3E}">
        <p14:creationId xmlns:p14="http://schemas.microsoft.com/office/powerpoint/2010/main" val="29099560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Aft>
                <a:spcPts val="1000"/>
              </a:spcAft>
            </a:pPr>
            <a:r>
              <a:rPr lang="en-US" sz="1800" b="1" dirty="0">
                <a:effectLst/>
                <a:ea typeface="Calibri" panose="020F0502020204030204" pitchFamily="34" charset="0"/>
                <a:cs typeface="Calibri" panose="020F0502020204030204" pitchFamily="34" charset="0"/>
              </a:rPr>
              <a:t>Trainer:</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How do you close an email?</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i="1" dirty="0">
                <a:effectLst/>
                <a:ea typeface="Calibri" panose="020F0502020204030204" pitchFamily="34" charset="0"/>
                <a:cs typeface="Calibri" panose="020F0502020204030204" pitchFamily="34" charset="0"/>
              </a:rPr>
              <a:t>Elicit responses.</a:t>
            </a:r>
          </a:p>
          <a:p>
            <a:pPr algn="just">
              <a:lnSpc>
                <a:spcPct val="115000"/>
              </a:lnSpc>
              <a:spcAft>
                <a:spcPts val="1000"/>
              </a:spcAft>
            </a:pPr>
            <a:endParaRPr lang="en-US" sz="1800" i="1"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b="1" i="0" dirty="0">
                <a:effectLst/>
                <a:ea typeface="Calibri" panose="020F0502020204030204" pitchFamily="34" charset="0"/>
                <a:cs typeface="Calibri" panose="020F0502020204030204" pitchFamily="34" charset="0"/>
              </a:rPr>
              <a:t>Possible responses:</a:t>
            </a:r>
          </a:p>
          <a:p>
            <a:pPr marL="285750" indent="-285750" algn="just">
              <a:lnSpc>
                <a:spcPct val="115000"/>
              </a:lnSpc>
              <a:spcAft>
                <a:spcPts val="1000"/>
              </a:spcAft>
              <a:buFontTx/>
              <a:buChar char="-"/>
            </a:pPr>
            <a:r>
              <a:rPr lang="en-US" sz="1800" dirty="0">
                <a:effectLst/>
                <a:ea typeface="Calibri" panose="020F0502020204030204" pitchFamily="34" charset="0"/>
                <a:cs typeface="Calibri" panose="020F0502020204030204" pitchFamily="34" charset="0"/>
              </a:rPr>
              <a:t>Thanks</a:t>
            </a:r>
          </a:p>
          <a:p>
            <a:pPr marL="285750" indent="-285750" algn="just">
              <a:lnSpc>
                <a:spcPct val="115000"/>
              </a:lnSpc>
              <a:spcAft>
                <a:spcPts val="1000"/>
              </a:spcAft>
              <a:buFontTx/>
              <a:buChar char="-"/>
            </a:pPr>
            <a:r>
              <a:rPr lang="en-US" sz="1800" dirty="0">
                <a:effectLst/>
                <a:ea typeface="Calibri" panose="020F0502020204030204" pitchFamily="34" charset="0"/>
                <a:cs typeface="Calibri" panose="020F0502020204030204" pitchFamily="34" charset="0"/>
              </a:rPr>
              <a:t>Thanks &amp; Regards</a:t>
            </a:r>
          </a:p>
          <a:p>
            <a:pPr marL="285750" indent="-285750" algn="just">
              <a:lnSpc>
                <a:spcPct val="115000"/>
              </a:lnSpc>
              <a:spcAft>
                <a:spcPts val="1000"/>
              </a:spcAft>
              <a:buFontTx/>
              <a:buChar char="-"/>
            </a:pPr>
            <a:r>
              <a:rPr lang="en-US" sz="1800" dirty="0">
                <a:effectLst/>
                <a:ea typeface="Calibri" panose="020F0502020204030204" pitchFamily="34" charset="0"/>
                <a:cs typeface="Calibri" panose="020F0502020204030204" pitchFamily="34" charset="0"/>
              </a:rPr>
              <a:t>Warm regards</a:t>
            </a:r>
          </a:p>
          <a:p>
            <a:pPr marL="285750" indent="-285750" algn="just">
              <a:lnSpc>
                <a:spcPct val="115000"/>
              </a:lnSpc>
              <a:spcAft>
                <a:spcPts val="1000"/>
              </a:spcAft>
              <a:buFontTx/>
              <a:buChar char="-"/>
            </a:pPr>
            <a:r>
              <a:rPr lang="en-US" sz="1800" dirty="0">
                <a:effectLst/>
                <a:ea typeface="Calibri" panose="020F0502020204030204" pitchFamily="34" charset="0"/>
                <a:cs typeface="Calibri" panose="020F0502020204030204" pitchFamily="34" charset="0"/>
              </a:rPr>
              <a:t>Best regards</a:t>
            </a:r>
          </a:p>
          <a:p>
            <a:pPr marL="285750" indent="-285750" algn="just">
              <a:lnSpc>
                <a:spcPct val="115000"/>
              </a:lnSpc>
              <a:spcAft>
                <a:spcPts val="1000"/>
              </a:spcAft>
              <a:buFontTx/>
              <a:buChar char="-"/>
            </a:pPr>
            <a:endParaRPr lang="en-US" sz="1800" dirty="0">
              <a:effectLst/>
              <a:ea typeface="Calibri" panose="020F0502020204030204" pitchFamily="34" charset="0"/>
              <a:cs typeface="Calibri" panose="020F0502020204030204" pitchFamily="34" charset="0"/>
            </a:endParaRPr>
          </a:p>
          <a:p>
            <a:pPr marL="0" indent="0" algn="just">
              <a:lnSpc>
                <a:spcPct val="115000"/>
              </a:lnSpc>
              <a:spcAft>
                <a:spcPts val="1000"/>
              </a:spcAft>
              <a:buFontTx/>
              <a:buNone/>
            </a:pPr>
            <a:r>
              <a:rPr lang="en-US" sz="1800" b="1" dirty="0">
                <a:effectLst/>
                <a:ea typeface="Calibri" panose="020F0502020204030204" pitchFamily="34" charset="0"/>
                <a:cs typeface="Calibri" panose="020F0502020204030204" pitchFamily="34" charset="0"/>
              </a:rPr>
              <a:t>Trainer:</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Let us explore each one of these sign-offs</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Thanks and Thanks &amp; regards can be used in case there is something to thank the reader for.</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This cannot be a standard sign-off, especially if the email has delivered an irate or disappointing message.</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Likewise, warm regards and best regards can’t be used if the tone of the email has a negative undertone.</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You can add any of these specifically, depending on the tone of the email and the person you are writing to.</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The safest sign-off to an email is with “Regards” followed by a standard signature of the organization.</a:t>
            </a:r>
            <a:endParaRPr lang="en-IN"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The signature of your organization is your identity. </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It is what you will be known by and known for. </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Ensure that a standard signature with appropriate font size and content is applied to every email.</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Apart from the colour of the company logo, try not to use any colour (or more than one colour).</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It can be distracting for the reader.</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Finally, you can fill in the recipient fields.</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i="1" dirty="0">
                <a:effectLst/>
                <a:ea typeface="Calibri" panose="020F0502020204030204" pitchFamily="34" charset="0"/>
                <a:cs typeface="Calibri" panose="020F0502020204030204" pitchFamily="34" charset="0"/>
              </a:rPr>
              <a:t>Transition to the next slide.</a:t>
            </a:r>
          </a:p>
          <a:p>
            <a:pPr algn="just">
              <a:lnSpc>
                <a:spcPct val="115000"/>
              </a:lnSpc>
              <a:spcAft>
                <a:spcPts val="1000"/>
              </a:spcAft>
            </a:pPr>
            <a:endParaRPr lang="en-IN" sz="1800" dirty="0">
              <a:effectLst/>
              <a:ea typeface="Calibri" panose="020F0502020204030204" pitchFamily="34" charset="0"/>
              <a:cs typeface="Calibri" panose="020F0502020204030204" pitchFamily="34" charset="0"/>
            </a:endParaRPr>
          </a:p>
          <a:p>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29</a:t>
            </a:fld>
            <a:endParaRPr lang="en-US" dirty="0"/>
          </a:p>
        </p:txBody>
      </p:sp>
    </p:spTree>
    <p:extLst>
      <p:ext uri="{BB962C8B-B14F-4D97-AF65-F5344CB8AC3E}">
        <p14:creationId xmlns:p14="http://schemas.microsoft.com/office/powerpoint/2010/main" val="16801977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b="1" dirty="0">
                <a:solidFill>
                  <a:schemeClr val="tx1"/>
                </a:solidFill>
              </a:rPr>
              <a:t>Trainer: </a:t>
            </a:r>
          </a:p>
          <a:p>
            <a:endParaRPr lang="en-IN" b="0" dirty="0">
              <a:solidFill>
                <a:schemeClr val="tx1"/>
              </a:solidFill>
            </a:endParaRPr>
          </a:p>
          <a:p>
            <a:r>
              <a:rPr lang="en-IN" b="0" dirty="0">
                <a:solidFill>
                  <a:schemeClr val="tx1"/>
                </a:solidFill>
              </a:rPr>
              <a:t>Here are some common points to remember about the attached documents:</a:t>
            </a:r>
          </a:p>
          <a:p>
            <a:endParaRPr lang="en-IN" b="0" dirty="0">
              <a:solidFill>
                <a:schemeClr val="tx1"/>
              </a:solidFill>
            </a:endParaRPr>
          </a:p>
          <a:p>
            <a:pPr marL="171450" indent="-171450">
              <a:lnSpc>
                <a:spcPct val="150000"/>
              </a:lnSpc>
              <a:buFont typeface="Arial" panose="020B0604020202020204" pitchFamily="34" charset="0"/>
              <a:buChar char="•"/>
            </a:pPr>
            <a:r>
              <a:rPr lang="en-GB" dirty="0"/>
              <a:t>Ensure that you attach the correct and latest file – often we have multiple files that are versions or updated documents saved as Doc (1) etc. To avoid confusion, you can consider placing the date ahead of the file name. </a:t>
            </a:r>
          </a:p>
          <a:p>
            <a:pPr marL="0" indent="0">
              <a:lnSpc>
                <a:spcPct val="150000"/>
              </a:lnSpc>
              <a:buFont typeface="Arial" panose="020B0604020202020204" pitchFamily="34" charset="0"/>
              <a:buNone/>
            </a:pPr>
            <a:r>
              <a:rPr lang="en-GB" dirty="0"/>
              <a:t> </a:t>
            </a:r>
          </a:p>
          <a:p>
            <a:pPr marL="171450" indent="-171450">
              <a:lnSpc>
                <a:spcPct val="150000"/>
              </a:lnSpc>
              <a:buFont typeface="Arial" panose="020B0604020202020204" pitchFamily="34" charset="0"/>
              <a:buChar char="•"/>
            </a:pPr>
            <a:r>
              <a:rPr lang="en-GB" dirty="0"/>
              <a:t>Name the file appropriately – It is necessary to name the file correctly instead of just saying report or manual. Be specific and name it a Quarterly Business Report or Training Manual.</a:t>
            </a:r>
          </a:p>
          <a:p>
            <a:pPr marL="171450" indent="-171450">
              <a:lnSpc>
                <a:spcPct val="150000"/>
              </a:lnSpc>
              <a:buFont typeface="Arial" panose="020B0604020202020204" pitchFamily="34" charset="0"/>
              <a:buChar char="•"/>
            </a:pPr>
            <a:endParaRPr lang="en-GB" dirty="0"/>
          </a:p>
          <a:p>
            <a:pPr marL="171450" indent="-171450">
              <a:lnSpc>
                <a:spcPct val="150000"/>
              </a:lnSpc>
              <a:buFont typeface="Arial" panose="020B0604020202020204" pitchFamily="34" charset="0"/>
              <a:buChar char="•"/>
            </a:pPr>
            <a:r>
              <a:rPr lang="en-GB" dirty="0"/>
              <a:t>If there are multiple sheets in a spreadsheet (like Excel), you could mention them in the body of the email – If a certain spreadsheet contains performance scores, appraisal percentages, attrition data etc. </a:t>
            </a:r>
          </a:p>
          <a:p>
            <a:pPr marL="171450" indent="-171450">
              <a:lnSpc>
                <a:spcPct val="150000"/>
              </a:lnSpc>
              <a:buFont typeface="Arial" panose="020B0604020202020204" pitchFamily="34" charset="0"/>
              <a:buChar char="•"/>
            </a:pPr>
            <a:endParaRPr lang="en-GB" dirty="0"/>
          </a:p>
          <a:p>
            <a:pPr marL="171450" indent="-171450">
              <a:lnSpc>
                <a:spcPct val="150000"/>
              </a:lnSpc>
              <a:buFont typeface="Arial" panose="020B0604020202020204" pitchFamily="34" charset="0"/>
              <a:buChar char="•"/>
            </a:pPr>
            <a:r>
              <a:rPr lang="en-GB" dirty="0"/>
              <a:t>If attachments are password protected, remember to drop a line in the email – sometimes, this is also added as a part of the signature if most files are sent securely.</a:t>
            </a:r>
          </a:p>
          <a:p>
            <a:pPr marL="171450" indent="-171450">
              <a:lnSpc>
                <a:spcPct val="150000"/>
              </a:lnSpc>
              <a:buFont typeface="Arial" panose="020B0604020202020204" pitchFamily="34" charset="0"/>
              <a:buChar char="•"/>
            </a:pPr>
            <a:endParaRPr lang="en-GB" dirty="0"/>
          </a:p>
          <a:p>
            <a:pPr marL="0" indent="0">
              <a:lnSpc>
                <a:spcPct val="150000"/>
              </a:lnSpc>
              <a:buFont typeface="Arial" panose="020B0604020202020204" pitchFamily="34" charset="0"/>
              <a:buNone/>
            </a:pPr>
            <a:r>
              <a:rPr lang="en-GB" dirty="0"/>
              <a:t>Let us look at some examples.</a:t>
            </a:r>
          </a:p>
          <a:p>
            <a:pPr marL="171450" indent="-171450">
              <a:lnSpc>
                <a:spcPct val="150000"/>
              </a:lnSpc>
              <a:buFont typeface="Arial" panose="020B0604020202020204" pitchFamily="34" charset="0"/>
              <a:buChar char="•"/>
            </a:pPr>
            <a:endParaRPr lang="en-GB" dirty="0"/>
          </a:p>
          <a:p>
            <a:r>
              <a:rPr lang="en-IN" i="1" dirty="0"/>
              <a:t>Transition to the next slide.</a:t>
            </a:r>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30</a:t>
            </a:fld>
            <a:endParaRPr lang="en-US" dirty="0"/>
          </a:p>
        </p:txBody>
      </p:sp>
    </p:spTree>
    <p:extLst>
      <p:ext uri="{BB962C8B-B14F-4D97-AF65-F5344CB8AC3E}">
        <p14:creationId xmlns:p14="http://schemas.microsoft.com/office/powerpoint/2010/main" val="20979983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Trainer:</a:t>
            </a: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Most editing tools have the functionality of auto-naming a document.</a:t>
            </a:r>
          </a:p>
          <a:p>
            <a:r>
              <a:rPr lang="en-GB" b="0" dirty="0"/>
              <a:t>But remember that documents that are not named (or named vaguely) may get lost in the ocean of your inbox.</a:t>
            </a:r>
          </a:p>
          <a:p>
            <a:endParaRPr lang="en-GB" b="0" dirty="0"/>
          </a:p>
          <a:p>
            <a:r>
              <a:rPr lang="en-GB" b="0" dirty="0"/>
              <a:t>Naming the attachment makes it easier for you to search and access the email when needed.</a:t>
            </a:r>
          </a:p>
          <a:p>
            <a:endParaRPr lang="en-GB" b="0" dirty="0"/>
          </a:p>
          <a:p>
            <a:r>
              <a:rPr lang="en-GB" b="0" dirty="0"/>
              <a:t>Let us see how much you have understood through an activity.</a:t>
            </a:r>
          </a:p>
          <a:p>
            <a:endParaRPr lang="en-GB" b="0" dirty="0"/>
          </a:p>
          <a:p>
            <a:r>
              <a:rPr lang="en-GB" b="0" i="1" dirty="0"/>
              <a:t>Transition to the next slide.</a:t>
            </a:r>
            <a:r>
              <a:rPr lang="en-GB" b="0" dirty="0"/>
              <a:t> </a:t>
            </a:r>
          </a:p>
          <a:p>
            <a:endParaRPr lang="en-GB" b="0" dirty="0"/>
          </a:p>
          <a:p>
            <a:endParaRPr lang="en-IN" b="0" dirty="0"/>
          </a:p>
          <a:p>
            <a:endParaRPr lang="en-IN" dirty="0"/>
          </a:p>
        </p:txBody>
      </p:sp>
      <p:sp>
        <p:nvSpPr>
          <p:cNvPr id="4" name="Slide Number Placeholder 3"/>
          <p:cNvSpPr>
            <a:spLocks noGrp="1"/>
          </p:cNvSpPr>
          <p:nvPr>
            <p:ph type="sldNum" sz="quarter" idx="5"/>
          </p:nvPr>
        </p:nvSpPr>
        <p:spPr/>
        <p:txBody>
          <a:bodyPr/>
          <a:lstStyle/>
          <a:p>
            <a:fld id="{8CEE670E-4A6B-4F29-893C-A77A5F261C91}" type="slidenum">
              <a:rPr lang="en-IN" smtClean="0"/>
              <a:pPr/>
              <a:t>31</a:t>
            </a:fld>
            <a:endParaRPr lang="en-IN" dirty="0"/>
          </a:p>
        </p:txBody>
      </p:sp>
    </p:spTree>
    <p:extLst>
      <p:ext uri="{BB962C8B-B14F-4D97-AF65-F5344CB8AC3E}">
        <p14:creationId xmlns:p14="http://schemas.microsoft.com/office/powerpoint/2010/main" val="41118624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Activity:</a:t>
            </a:r>
          </a:p>
          <a:p>
            <a:endParaRPr lang="en-GB" b="1" dirty="0"/>
          </a:p>
          <a:p>
            <a:r>
              <a:rPr lang="en-IN" b="0" dirty="0"/>
              <a:t>Point out wrong attachment names.</a:t>
            </a:r>
          </a:p>
          <a:p>
            <a:endParaRPr lang="en-IN" b="0" dirty="0"/>
          </a:p>
          <a:p>
            <a:pPr marL="228600" indent="-228600">
              <a:buFont typeface="+mj-lt"/>
              <a:buAutoNum type="arabicPeriod"/>
            </a:pPr>
            <a:r>
              <a:rPr lang="en-IN" b="0" dirty="0" err="1">
                <a:solidFill>
                  <a:schemeClr val="accent2">
                    <a:lumMod val="75000"/>
                  </a:schemeClr>
                </a:solidFill>
              </a:rPr>
              <a:t>CamScanner</a:t>
            </a:r>
            <a:r>
              <a:rPr lang="en-IN" b="0" dirty="0">
                <a:solidFill>
                  <a:schemeClr val="accent2">
                    <a:lumMod val="75000"/>
                  </a:schemeClr>
                </a:solidFill>
              </a:rPr>
              <a:t> 02-06-2023</a:t>
            </a:r>
          </a:p>
          <a:p>
            <a:pPr marL="228600" indent="-228600" algn="l">
              <a:buFont typeface="+mj-lt"/>
              <a:buAutoNum type="arabicPeriod"/>
            </a:pPr>
            <a:r>
              <a:rPr lang="en-US" b="0" i="0" dirty="0">
                <a:solidFill>
                  <a:schemeClr val="accent2">
                    <a:lumMod val="75000"/>
                  </a:schemeClr>
                </a:solidFill>
                <a:effectLst/>
              </a:rPr>
              <a:t>031689700661986_signed.pdf</a:t>
            </a:r>
          </a:p>
          <a:p>
            <a:pPr marL="228600" indent="-228600" algn="l">
              <a:buFont typeface="+mj-lt"/>
              <a:buAutoNum type="arabicPeriod"/>
            </a:pPr>
            <a:r>
              <a:rPr lang="en-US" b="0" i="0" dirty="0">
                <a:solidFill>
                  <a:schemeClr val="accent2">
                    <a:lumMod val="75000"/>
                  </a:schemeClr>
                </a:solidFill>
                <a:effectLst/>
              </a:rPr>
              <a:t>1.jpeg</a:t>
            </a:r>
          </a:p>
          <a:p>
            <a:pPr marL="228600" indent="-228600">
              <a:buFont typeface="+mj-lt"/>
              <a:buAutoNum type="arabicPeriod"/>
            </a:pPr>
            <a:r>
              <a:rPr lang="en-US" dirty="0"/>
              <a:t>TRX2023-16252_payment-receipt.pdf</a:t>
            </a:r>
          </a:p>
          <a:p>
            <a:pPr marL="228600" indent="-228600">
              <a:buFont typeface="+mj-lt"/>
              <a:buAutoNum type="arabicPeriod"/>
            </a:pPr>
            <a:r>
              <a:rPr lang="en-US" dirty="0"/>
              <a:t>Gender Sensitization (ABC) (1).pptx</a:t>
            </a:r>
          </a:p>
          <a:p>
            <a:pPr marL="228600" indent="-228600">
              <a:buFont typeface="+mj-lt"/>
              <a:buAutoNum type="arabicPeriod"/>
            </a:pPr>
            <a:r>
              <a:rPr lang="en-US" dirty="0"/>
              <a:t>Investment declaration.docx</a:t>
            </a:r>
          </a:p>
          <a:p>
            <a:pPr marL="228600" indent="-228600">
              <a:buFont typeface="+mj-lt"/>
              <a:buAutoNum type="arabicPeriod"/>
            </a:pPr>
            <a:r>
              <a:rPr lang="en-US" dirty="0"/>
              <a:t>The Wealth Builder.pdf</a:t>
            </a:r>
          </a:p>
          <a:p>
            <a:pPr marL="228600" indent="-228600">
              <a:buFont typeface="+mj-lt"/>
              <a:buAutoNum type="arabicPeriod"/>
            </a:pPr>
            <a:r>
              <a:rPr lang="en-US" dirty="0"/>
              <a:t>Onsite Deputation Agreement.pdf</a:t>
            </a:r>
          </a:p>
          <a:p>
            <a:pPr marL="228600" indent="-228600">
              <a:buFont typeface="+mj-lt"/>
              <a:buAutoNum type="arabicPeriod"/>
            </a:pPr>
            <a:r>
              <a:rPr lang="en-US" dirty="0"/>
              <a:t>Temp.docx</a:t>
            </a:r>
          </a:p>
          <a:p>
            <a:pPr marL="228600" indent="-228600">
              <a:buFont typeface="+mj-lt"/>
              <a:buAutoNum type="arabicPeriod"/>
            </a:pPr>
            <a:r>
              <a:rPr lang="en-US" dirty="0"/>
              <a:t>Training proposal – Email etiquette </a:t>
            </a:r>
          </a:p>
          <a:p>
            <a:pPr marL="0" indent="0">
              <a:buFont typeface="+mj-lt"/>
              <a:buNone/>
            </a:pPr>
            <a:endParaRPr lang="en-US" dirty="0"/>
          </a:p>
          <a:p>
            <a:pPr marL="0" indent="0">
              <a:buFont typeface="+mj-lt"/>
              <a:buNone/>
            </a:pPr>
            <a:endParaRPr lang="en-US" dirty="0"/>
          </a:p>
          <a:p>
            <a:pPr marL="0" indent="0">
              <a:buFont typeface="+mj-lt"/>
              <a:buNone/>
            </a:pPr>
            <a:r>
              <a:rPr lang="en-US" b="1" dirty="0"/>
              <a:t>Answers: </a:t>
            </a:r>
          </a:p>
          <a:p>
            <a:pPr marL="0" indent="0">
              <a:buFont typeface="+mj-lt"/>
              <a:buNone/>
            </a:pPr>
            <a:r>
              <a:rPr lang="en-US" b="0" dirty="0"/>
              <a:t>1,2,3,9 are clearly wrong</a:t>
            </a:r>
          </a:p>
          <a:p>
            <a:pPr marL="0" indent="0">
              <a:buFont typeface="+mj-lt"/>
              <a:buNone/>
            </a:pPr>
            <a:r>
              <a:rPr lang="en-US" b="0" dirty="0"/>
              <a:t>4,5 could be refined</a:t>
            </a:r>
          </a:p>
          <a:p>
            <a:pPr marL="0" indent="0">
              <a:buFont typeface="+mj-lt"/>
              <a:buNone/>
            </a:pPr>
            <a:r>
              <a:rPr lang="en-US" b="0" dirty="0"/>
              <a:t>6,7,8,10 are right</a:t>
            </a:r>
            <a:r>
              <a:rPr lang="en-US" b="1" dirty="0"/>
              <a:t> </a:t>
            </a:r>
            <a:br>
              <a:rPr lang="en-US" dirty="0"/>
            </a:br>
            <a:endParaRPr lang="en-US" dirty="0"/>
          </a:p>
          <a:p>
            <a:r>
              <a:rPr lang="en-GB" b="0" dirty="0"/>
              <a:t>Let us now look at writing the subject line.</a:t>
            </a:r>
          </a:p>
          <a:p>
            <a:endParaRPr lang="en-GB" b="0" dirty="0"/>
          </a:p>
          <a:p>
            <a:r>
              <a:rPr lang="en-GB" b="0" i="1" dirty="0"/>
              <a:t>Transition to the next slide.</a:t>
            </a:r>
            <a:r>
              <a:rPr lang="en-GB" b="0" dirty="0"/>
              <a:t> </a:t>
            </a:r>
          </a:p>
          <a:p>
            <a:pPr marL="0" indent="0">
              <a:buFont typeface="+mj-lt"/>
              <a:buNone/>
            </a:pPr>
            <a:br>
              <a:rPr lang="en-US" dirty="0"/>
            </a:br>
            <a:endParaRPr lang="en-IN" b="0"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32</a:t>
            </a:fld>
            <a:endParaRPr lang="en-US" dirty="0"/>
          </a:p>
        </p:txBody>
      </p:sp>
    </p:spTree>
    <p:extLst>
      <p:ext uri="{BB962C8B-B14F-4D97-AF65-F5344CB8AC3E}">
        <p14:creationId xmlns:p14="http://schemas.microsoft.com/office/powerpoint/2010/main" val="35223998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dirty="0"/>
              <a:t>Welcome to the next module on Business Writing Email Structure</a:t>
            </a:r>
          </a:p>
          <a:p>
            <a:endParaRPr lang="en-IN" dirty="0"/>
          </a:p>
        </p:txBody>
      </p:sp>
      <p:sp>
        <p:nvSpPr>
          <p:cNvPr id="4" name="Slide Number Placeholder 3"/>
          <p:cNvSpPr>
            <a:spLocks noGrp="1"/>
          </p:cNvSpPr>
          <p:nvPr>
            <p:ph type="sldNum" sz="quarter" idx="5"/>
          </p:nvPr>
        </p:nvSpPr>
        <p:spPr/>
        <p:txBody>
          <a:bodyPr/>
          <a:lstStyle/>
          <a:p>
            <a:fld id="{8CEE670E-4A6B-4F29-893C-A77A5F261C91}" type="slidenum">
              <a:rPr lang="en-IN" smtClean="0"/>
              <a:pPr/>
              <a:t>33</a:t>
            </a:fld>
            <a:endParaRPr lang="en-IN" dirty="0"/>
          </a:p>
        </p:txBody>
      </p:sp>
    </p:spTree>
    <p:extLst>
      <p:ext uri="{BB962C8B-B14F-4D97-AF65-F5344CB8AC3E}">
        <p14:creationId xmlns:p14="http://schemas.microsoft.com/office/powerpoint/2010/main" val="29806508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effectLst/>
                <a:ea typeface="Calibri" panose="020F0502020204030204" pitchFamily="34" charset="0"/>
                <a:cs typeface="Calibri" panose="020F0502020204030204" pitchFamily="34" charset="0"/>
              </a:rPr>
              <a:t>Trainer: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ea typeface="Calibri" panose="020F0502020204030204" pitchFamily="34" charset="0"/>
                <a:cs typeface="Calibri" panose="020F0502020204030204" pitchFamily="34" charset="0"/>
              </a:rPr>
              <a:t>How many of you read books?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effectLst/>
                <a:ea typeface="Calibri" panose="020F0502020204030204" pitchFamily="34" charset="0"/>
                <a:cs typeface="Calibri" panose="020F0502020204030204" pitchFamily="34" charset="0"/>
              </a:rPr>
              <a:t>Elicit responses.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0" dirty="0">
                <a:effectLst/>
                <a:ea typeface="Calibri" panose="020F0502020204030204" pitchFamily="34" charset="0"/>
                <a:cs typeface="Calibri" panose="020F0502020204030204" pitchFamily="34" charset="0"/>
              </a:rPr>
              <a:t>Have you noticed that all the text is placed inside a rectangular box and there are spaces/margins on all four sides?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0" dirty="0">
                <a:effectLst/>
                <a:ea typeface="Calibri" panose="020F0502020204030204" pitchFamily="34" charset="0"/>
                <a:cs typeface="Calibri" panose="020F0502020204030204" pitchFamily="34" charset="0"/>
              </a:rPr>
              <a:t>Why do you think that 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effectLst/>
                <a:ea typeface="Calibri" panose="020F0502020204030204" pitchFamily="34" charset="0"/>
                <a:cs typeface="Calibri" panose="020F0502020204030204" pitchFamily="34" charset="0"/>
              </a:rPr>
              <a:t>Elicit responses.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1" i="1"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dirty="0">
                <a:effectLst/>
                <a:ea typeface="Calibri" panose="020F0502020204030204" pitchFamily="34" charset="0"/>
                <a:cs typeface="Calibri" panose="020F0502020204030204" pitchFamily="34" charset="0"/>
              </a:rPr>
              <a:t>Debrief:</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dirty="0">
                <a:effectLst/>
                <a:ea typeface="Calibri" panose="020F0502020204030204" pitchFamily="34" charset="0"/>
                <a:cs typeface="Calibri" panose="020F0502020204030204" pitchFamily="34" charset="0"/>
              </a:rPr>
              <a:t>One of the reasons is definitely to write in the margin.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0" i="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dirty="0">
                <a:effectLst/>
                <a:ea typeface="Calibri" panose="020F0502020204030204" pitchFamily="34" charset="0"/>
                <a:cs typeface="Calibri" panose="020F0502020204030204" pitchFamily="34" charset="0"/>
              </a:rPr>
              <a:t>Another one is to provide a vertical read.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dirty="0">
                <a:effectLst/>
                <a:ea typeface="Calibri" panose="020F0502020204030204" pitchFamily="34" charset="0"/>
                <a:cs typeface="Calibri" panose="020F0502020204030204" pitchFamily="34" charset="0"/>
              </a:rPr>
              <a:t>Remember, how we used to draw margins in our answer papers in the exams?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0" i="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dirty="0">
                <a:effectLst/>
                <a:ea typeface="Calibri" panose="020F0502020204030204" pitchFamily="34" charset="0"/>
                <a:cs typeface="Calibri" panose="020F0502020204030204" pitchFamily="34" charset="0"/>
              </a:rPr>
              <a:t>Of course, we would draw those lines to reduce the writing space so that the page looks fuller and we can take more supplements.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dirty="0">
                <a:effectLst/>
                <a:ea typeface="Calibri" panose="020F0502020204030204" pitchFamily="34" charset="0"/>
                <a:cs typeface="Calibri" panose="020F0502020204030204" pitchFamily="34" charset="0"/>
              </a:rPr>
              <a:t>But ideally, that makes the readability better. You can ensure a vertical read by making shorter sentences.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0" i="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dirty="0">
                <a:effectLst/>
                <a:ea typeface="Calibri" panose="020F0502020204030204" pitchFamily="34" charset="0"/>
                <a:cs typeface="Calibri" panose="020F0502020204030204" pitchFamily="34" charset="0"/>
              </a:rPr>
              <a:t>Therefore, t</a:t>
            </a:r>
            <a:r>
              <a:rPr lang="en-US" sz="1800" dirty="0">
                <a:effectLst/>
                <a:ea typeface="Calibri" panose="020F0502020204030204" pitchFamily="34" charset="0"/>
                <a:cs typeface="Calibri" panose="020F0502020204030204" pitchFamily="34" charset="0"/>
              </a:rPr>
              <a:t>he content of the mail should be divided into chunks or paragraphs.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ea typeface="Calibri" panose="020F0502020204030204" pitchFamily="34" charset="0"/>
                <a:cs typeface="Calibri" panose="020F0502020204030204" pitchFamily="34" charset="0"/>
              </a:rPr>
              <a:t>This, again, increases the readability and clarity of the email.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ea typeface="Calibri" panose="020F0502020204030204" pitchFamily="34" charset="0"/>
                <a:cs typeface="Calibri" panose="020F0502020204030204" pitchFamily="34" charset="0"/>
              </a:rPr>
              <a:t>Remember, in our school textbooks topics would be split into paragraphs.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ea typeface="Calibri" panose="020F0502020204030204" pitchFamily="34" charset="0"/>
                <a:cs typeface="Calibri" panose="020F0502020204030204" pitchFamily="34" charset="0"/>
              </a:rPr>
              <a:t>Similar topics would be grouped into one paragraph.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ea typeface="Calibri" panose="020F0502020204030204" pitchFamily="34" charset="0"/>
                <a:cs typeface="Calibri" panose="020F0502020204030204" pitchFamily="34" charset="0"/>
              </a:rPr>
              <a:t>For example, the problem can be mentioned in one para, the cause in the other and the solution in the third.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ea typeface="Calibri" panose="020F0502020204030204" pitchFamily="34" charset="0"/>
                <a:cs typeface="Calibri" panose="020F050202020403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800" dirty="0">
              <a:effectLst/>
              <a:ea typeface="Calibri" panose="020F0502020204030204" pitchFamily="34" charset="0"/>
              <a:cs typeface="Calibri" panose="020F0502020204030204" pitchFamily="34" charset="0"/>
            </a:endParaRPr>
          </a:p>
          <a:p>
            <a:endParaRPr lang="en-IN" dirty="0"/>
          </a:p>
          <a:p>
            <a:endParaRPr lang="en-IN" dirty="0"/>
          </a:p>
          <a:p>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34</a:t>
            </a:fld>
            <a:endParaRPr lang="en-US" dirty="0"/>
          </a:p>
        </p:txBody>
      </p:sp>
    </p:spTree>
    <p:extLst>
      <p:ext uri="{BB962C8B-B14F-4D97-AF65-F5344CB8AC3E}">
        <p14:creationId xmlns:p14="http://schemas.microsoft.com/office/powerpoint/2010/main" val="7261445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Say:</a:t>
            </a:r>
          </a:p>
          <a:p>
            <a:endParaRPr lang="en-US" b="1" dirty="0"/>
          </a:p>
          <a:p>
            <a:r>
              <a:rPr lang="en-US" b="1" dirty="0"/>
              <a:t>Above</a:t>
            </a:r>
          </a:p>
          <a:p>
            <a:endParaRPr lang="en-US" b="1" dirty="0"/>
          </a:p>
          <a:p>
            <a:pPr marL="0" indent="0">
              <a:buNone/>
            </a:pPr>
            <a:r>
              <a:rPr lang="en-US" sz="1200" b="1" i="0" kern="1200" dirty="0">
                <a:solidFill>
                  <a:schemeClr val="tx1"/>
                </a:solidFill>
                <a:effectLst/>
                <a:latin typeface="+mn-lt"/>
                <a:ea typeface="+mn-ea"/>
                <a:cs typeface="+mn-cs"/>
              </a:rPr>
              <a:t>1. Salutation: </a:t>
            </a:r>
            <a:r>
              <a:rPr lang="en-US" sz="1200" b="0" i="0" kern="1200" dirty="0">
                <a:solidFill>
                  <a:schemeClr val="tx1"/>
                </a:solidFill>
                <a:effectLst/>
                <a:latin typeface="+mn-lt"/>
                <a:ea typeface="+mn-ea"/>
                <a:cs typeface="+mn-cs"/>
              </a:rPr>
              <a:t>This is the first line of the email. –We have already covered the same in our Previous module. Use of Dear</a:t>
            </a:r>
          </a:p>
          <a:p>
            <a:pPr marL="0" indent="0">
              <a:buNone/>
            </a:pPr>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2. Greetings:</a:t>
            </a:r>
            <a:r>
              <a:rPr lang="en-US" sz="1200" b="1" i="0" kern="1200" baseline="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 These are the opening line </a:t>
            </a:r>
            <a:r>
              <a:rPr lang="en-US" sz="1200" b="0" i="0" kern="1200" dirty="0" err="1">
                <a:solidFill>
                  <a:schemeClr val="tx1"/>
                </a:solidFill>
                <a:effectLst/>
                <a:latin typeface="+mn-lt"/>
                <a:ea typeface="+mn-ea"/>
                <a:cs typeface="+mn-cs"/>
              </a:rPr>
              <a:t>e.g</a:t>
            </a:r>
            <a:r>
              <a:rPr lang="en-US" sz="1200" b="0" i="0" kern="1200" dirty="0">
                <a:solidFill>
                  <a:schemeClr val="tx1"/>
                </a:solidFill>
                <a:effectLst/>
                <a:latin typeface="+mn-lt"/>
                <a:ea typeface="+mn-ea"/>
                <a:cs typeface="+mn-cs"/>
              </a:rPr>
              <a:t> Greetings from ……………Company, Hope this email finds you in great health: It was nice talking to you and knowing more about your requirement</a:t>
            </a:r>
          </a:p>
          <a:p>
            <a:endParaRPr lang="en-US" sz="1200" b="0" i="0" kern="1200" dirty="0">
              <a:solidFill>
                <a:schemeClr val="tx1"/>
              </a:solidFill>
              <a:effectLst/>
              <a:latin typeface="+mn-lt"/>
              <a:ea typeface="+mn-ea"/>
              <a:cs typeface="+mn-cs"/>
            </a:endParaRPr>
          </a:p>
          <a:p>
            <a:endParaRPr lang="en-US" dirty="0">
              <a:effectLst/>
            </a:endParaRPr>
          </a:p>
          <a:p>
            <a:r>
              <a:rPr lang="en-US" sz="1200" b="1" i="0" kern="1200" dirty="0">
                <a:solidFill>
                  <a:schemeClr val="tx1"/>
                </a:solidFill>
                <a:effectLst/>
                <a:latin typeface="+mn-lt"/>
                <a:ea typeface="+mn-ea"/>
                <a:cs typeface="+mn-cs"/>
              </a:rPr>
              <a:t>3. The reason for your email:</a:t>
            </a:r>
            <a:r>
              <a:rPr lang="en-US" sz="1200" b="0" i="0" kern="1200" dirty="0">
                <a:solidFill>
                  <a:schemeClr val="tx1"/>
                </a:solidFill>
                <a:effectLst/>
                <a:latin typeface="+mn-lt"/>
                <a:ea typeface="+mn-ea"/>
                <a:cs typeface="+mn-cs"/>
              </a:rPr>
              <a:t> In this section you say, "I'm emailing to ask about..." or "I wondered if you could help with..." You'll sometimes need two sentences to explain your reasons for writing.</a:t>
            </a:r>
          </a:p>
          <a:p>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4. A call to action:</a:t>
            </a:r>
            <a:r>
              <a:rPr lang="en-US" sz="1200" b="0" i="0" kern="1200" dirty="0">
                <a:solidFill>
                  <a:schemeClr val="tx1"/>
                </a:solidFill>
                <a:effectLst/>
                <a:latin typeface="+mn-lt"/>
                <a:ea typeface="+mn-ea"/>
                <a:cs typeface="+mn-cs"/>
              </a:rPr>
              <a:t> After you've explained your reason for emailing, don't assume the recipient will know what to do. Provide specific instructions. We will discuss the same in our upcoming slides.</a:t>
            </a:r>
          </a:p>
          <a:p>
            <a:endParaRPr lang="en-US" sz="1200" b="1"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5. Closing:</a:t>
            </a:r>
            <a:r>
              <a:rPr lang="en-US" sz="1200" b="0" i="0" kern="1200" dirty="0">
                <a:solidFill>
                  <a:schemeClr val="tx1"/>
                </a:solidFill>
                <a:effectLst/>
                <a:latin typeface="+mn-lt"/>
                <a:ea typeface="+mn-ea"/>
                <a:cs typeface="+mn-cs"/>
              </a:rPr>
              <a:t> Closing sentence of the email. Looking forward for your reply. Looking forward to hearing from you again., Wishing you a great week ahead.</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6 Signature is already covered in the previous module</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After Explaining the email body parts-Show participants an example of an email and tell them to find the different Email body parts.</a:t>
            </a:r>
          </a:p>
        </p:txBody>
      </p:sp>
      <p:sp>
        <p:nvSpPr>
          <p:cNvPr id="4" name="Slide Number Placeholder 3"/>
          <p:cNvSpPr>
            <a:spLocks noGrp="1"/>
          </p:cNvSpPr>
          <p:nvPr>
            <p:ph type="sldNum" sz="quarter" idx="10"/>
          </p:nvPr>
        </p:nvSpPr>
        <p:spPr/>
        <p:txBody>
          <a:bodyPr/>
          <a:lstStyle/>
          <a:p>
            <a:fld id="{D1EEEA42-9A2C-4BCA-B765-F98B11FDED07}" type="slidenum">
              <a:rPr lang="en-US" smtClean="0"/>
              <a:t>35</a:t>
            </a:fld>
            <a:endParaRPr lang="en-US"/>
          </a:p>
        </p:txBody>
      </p:sp>
    </p:spTree>
    <p:extLst>
      <p:ext uri="{BB962C8B-B14F-4D97-AF65-F5344CB8AC3E}">
        <p14:creationId xmlns:p14="http://schemas.microsoft.com/office/powerpoint/2010/main" val="21072204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Aft>
                <a:spcPts val="1000"/>
              </a:spcAft>
            </a:pPr>
            <a:r>
              <a:rPr lang="en-US" sz="1200" dirty="0">
                <a:effectLst/>
                <a:ea typeface="Calibri" panose="020F0502020204030204" pitchFamily="34" charset="0"/>
                <a:cs typeface="Calibri" panose="020F0502020204030204" pitchFamily="34" charset="0"/>
              </a:rPr>
              <a:t>The purpose line has the following phrases: </a:t>
            </a:r>
            <a:endParaRPr lang="en-IN" sz="1200" dirty="0">
              <a:effectLst/>
              <a:ea typeface="Calibri" panose="020F0502020204030204" pitchFamily="34" charset="0"/>
              <a:cs typeface="Calibri" panose="020F0502020204030204" pitchFamily="34" charset="0"/>
            </a:endParaRPr>
          </a:p>
          <a:p>
            <a:pPr marL="342900" lvl="0" indent="-342900" algn="just">
              <a:lnSpc>
                <a:spcPct val="115000"/>
              </a:lnSpc>
              <a:buFont typeface="Symbol" panose="05050102010706020507" pitchFamily="18" charset="2"/>
              <a:buChar char=""/>
            </a:pPr>
            <a:r>
              <a:rPr lang="en-US" sz="1200" dirty="0">
                <a:effectLst/>
                <a:ea typeface="Calibri" panose="020F0502020204030204" pitchFamily="34" charset="0"/>
                <a:cs typeface="Symbol" panose="05050102010706020507" pitchFamily="18" charset="2"/>
              </a:rPr>
              <a:t>With reference to </a:t>
            </a:r>
            <a:endParaRPr lang="en-IN" sz="1200" dirty="0">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r>
              <a:rPr lang="en-US" sz="1200" dirty="0">
                <a:effectLst/>
                <a:ea typeface="Calibri" panose="020F0502020204030204" pitchFamily="34" charset="0"/>
                <a:cs typeface="Symbol" panose="05050102010706020507" pitchFamily="18" charset="2"/>
              </a:rPr>
              <a:t>With regard to </a:t>
            </a:r>
            <a:endParaRPr lang="en-IN" sz="1200" dirty="0">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r>
              <a:rPr lang="en-US" sz="1200" dirty="0">
                <a:effectLst/>
                <a:ea typeface="Calibri" panose="020F0502020204030204" pitchFamily="34" charset="0"/>
                <a:cs typeface="Symbol" panose="05050102010706020507" pitchFamily="18" charset="2"/>
              </a:rPr>
              <a:t>This is regarding/about</a:t>
            </a:r>
            <a:endParaRPr lang="en-IN" sz="1200" dirty="0">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r>
              <a:rPr lang="en-US" sz="1200" dirty="0">
                <a:effectLst/>
                <a:ea typeface="Calibri" panose="020F0502020204030204" pitchFamily="34" charset="0"/>
                <a:cs typeface="Symbol" panose="05050102010706020507" pitchFamily="18" charset="2"/>
              </a:rPr>
              <a:t>About case no./ invoice no. etc.</a:t>
            </a:r>
            <a:endParaRPr lang="en-IN" sz="1200" dirty="0">
              <a:effectLst/>
              <a:ea typeface="Calibri" panose="020F0502020204030204" pitchFamily="34" charset="0"/>
              <a:cs typeface="Symbol" panose="05050102010706020507" pitchFamily="18" charset="2"/>
            </a:endParaRPr>
          </a:p>
          <a:p>
            <a:pPr marL="342900" lvl="0" indent="-342900" algn="just">
              <a:lnSpc>
                <a:spcPct val="115000"/>
              </a:lnSpc>
              <a:spcAft>
                <a:spcPts val="1000"/>
              </a:spcAft>
              <a:buFont typeface="Symbol" panose="05050102010706020507" pitchFamily="18" charset="2"/>
              <a:buChar char=""/>
            </a:pPr>
            <a:r>
              <a:rPr lang="en-US" sz="1200" dirty="0">
                <a:effectLst/>
                <a:ea typeface="Calibri" panose="020F0502020204030204" pitchFamily="34" charset="0"/>
                <a:cs typeface="Symbol" panose="05050102010706020507" pitchFamily="18" charset="2"/>
              </a:rPr>
              <a:t>Apology, if any  - apologize specifically for what has happened. E.g.: delays, misses, miscommunication or misunderstanding etc.</a:t>
            </a:r>
          </a:p>
          <a:p>
            <a:pPr marL="342900" lvl="0" indent="-342900" algn="just">
              <a:lnSpc>
                <a:spcPct val="115000"/>
              </a:lnSpc>
              <a:spcAft>
                <a:spcPts val="1000"/>
              </a:spcAft>
              <a:buFont typeface="Symbol" panose="05050102010706020507" pitchFamily="18" charset="2"/>
              <a:buChar char=""/>
            </a:pPr>
            <a:endParaRPr lang="en-US" sz="1200" dirty="0">
              <a:effectLst/>
              <a:ea typeface="Calibri" panose="020F0502020204030204" pitchFamily="34" charset="0"/>
              <a:cs typeface="Symbol" panose="05050102010706020507" pitchFamily="18" charset="2"/>
            </a:endParaRPr>
          </a:p>
          <a:p>
            <a:pPr marL="0" lvl="0" indent="0" algn="just">
              <a:lnSpc>
                <a:spcPct val="115000"/>
              </a:lnSpc>
              <a:spcAft>
                <a:spcPts val="1000"/>
              </a:spcAft>
              <a:buFont typeface="Symbol" panose="05050102010706020507" pitchFamily="18" charset="2"/>
              <a:buNone/>
            </a:pPr>
            <a:r>
              <a:rPr lang="en-US" sz="1200" dirty="0">
                <a:effectLst/>
                <a:ea typeface="Calibri" panose="020F0502020204030204" pitchFamily="34" charset="0"/>
                <a:cs typeface="Symbol" panose="05050102010706020507" pitchFamily="18" charset="2"/>
              </a:rPr>
              <a:t>Sometimes if there is just information that is being shared, the opening statement can be:</a:t>
            </a:r>
          </a:p>
          <a:p>
            <a:pPr marL="0" lvl="0" indent="0" algn="just">
              <a:lnSpc>
                <a:spcPct val="115000"/>
              </a:lnSpc>
              <a:spcAft>
                <a:spcPts val="1000"/>
              </a:spcAft>
              <a:buFont typeface="Symbol" panose="05050102010706020507" pitchFamily="18" charset="2"/>
              <a:buNone/>
            </a:pPr>
            <a:endParaRPr lang="en-US" sz="1200" dirty="0">
              <a:effectLst/>
              <a:ea typeface="Calibri" panose="020F0502020204030204" pitchFamily="34" charset="0"/>
              <a:cs typeface="Symbol" panose="05050102010706020507" pitchFamily="18" charset="2"/>
            </a:endParaRPr>
          </a:p>
          <a:p>
            <a:pPr marL="285750" lvl="0" indent="-285750" algn="just">
              <a:lnSpc>
                <a:spcPct val="115000"/>
              </a:lnSpc>
              <a:spcAft>
                <a:spcPts val="1000"/>
              </a:spcAft>
              <a:buFont typeface="Arial" panose="020B0604020202020204" pitchFamily="34" charset="0"/>
              <a:buChar char="•"/>
            </a:pPr>
            <a:r>
              <a:rPr lang="en-US" sz="1200" dirty="0">
                <a:effectLst/>
                <a:ea typeface="Calibri" panose="020F0502020204030204" pitchFamily="34" charset="0"/>
                <a:cs typeface="Symbol" panose="05050102010706020507" pitchFamily="18" charset="2"/>
              </a:rPr>
              <a:t>I am sending the ---</a:t>
            </a:r>
          </a:p>
          <a:p>
            <a:pPr marL="285750" lvl="0" indent="-285750" algn="just">
              <a:lnSpc>
                <a:spcPct val="115000"/>
              </a:lnSpc>
              <a:spcAft>
                <a:spcPts val="1000"/>
              </a:spcAft>
              <a:buFont typeface="Arial" panose="020B0604020202020204" pitchFamily="34" charset="0"/>
              <a:buChar char="•"/>
            </a:pPr>
            <a:r>
              <a:rPr lang="en-US" sz="1200" dirty="0">
                <a:effectLst/>
                <a:ea typeface="Calibri" panose="020F0502020204030204" pitchFamily="34" charset="0"/>
                <a:cs typeface="Symbol" panose="05050102010706020507" pitchFamily="18" charset="2"/>
              </a:rPr>
              <a:t>As discussed, I am sending ---</a:t>
            </a:r>
          </a:p>
          <a:p>
            <a:pPr marL="285750" lvl="0" indent="-285750" algn="just">
              <a:lnSpc>
                <a:spcPct val="115000"/>
              </a:lnSpc>
              <a:spcAft>
                <a:spcPts val="1000"/>
              </a:spcAft>
              <a:buFont typeface="Arial" panose="020B0604020202020204" pitchFamily="34" charset="0"/>
              <a:buChar char="•"/>
            </a:pPr>
            <a:r>
              <a:rPr lang="en-US" sz="1200" dirty="0">
                <a:effectLst/>
                <a:ea typeface="Calibri" panose="020F0502020204030204" pitchFamily="34" charset="0"/>
                <a:cs typeface="Symbol" panose="05050102010706020507" pitchFamily="18" charset="2"/>
              </a:rPr>
              <a:t>I am writing to --- </a:t>
            </a:r>
            <a:endParaRPr lang="en-IN" sz="1200" dirty="0">
              <a:effectLst/>
              <a:ea typeface="Calibri" panose="020F0502020204030204" pitchFamily="34" charset="0"/>
              <a:cs typeface="Symbol" panose="05050102010706020507" pitchFamily="18" charset="2"/>
            </a:endParaRPr>
          </a:p>
          <a:p>
            <a:endParaRPr lang="en-IN" dirty="0"/>
          </a:p>
          <a:p>
            <a:r>
              <a:rPr lang="en-IN" dirty="0"/>
              <a:t>Some people continue a pleasantry as the opening statement like:</a:t>
            </a:r>
          </a:p>
          <a:p>
            <a:r>
              <a:rPr lang="en-IN" dirty="0"/>
              <a:t>- I hope you are doing well.</a:t>
            </a:r>
          </a:p>
          <a:p>
            <a:pPr marL="171450" indent="-171450">
              <a:buFontTx/>
              <a:buChar char="-"/>
            </a:pPr>
            <a:r>
              <a:rPr lang="en-IN" dirty="0"/>
              <a:t>I hope you are in the best of spirits.</a:t>
            </a:r>
          </a:p>
          <a:p>
            <a:pPr marL="171450" indent="-171450">
              <a:buFontTx/>
              <a:buChar char="-"/>
            </a:pPr>
            <a:endParaRPr lang="en-IN" dirty="0"/>
          </a:p>
          <a:p>
            <a:pPr marL="0" indent="0">
              <a:buFontTx/>
              <a:buNone/>
            </a:pPr>
            <a:r>
              <a:rPr lang="en-IN" dirty="0"/>
              <a:t>You could use these but just make sure that they are used knowing the receiver’s plight.</a:t>
            </a:r>
          </a:p>
          <a:p>
            <a:pPr marL="0" indent="0">
              <a:buFontTx/>
              <a:buNone/>
            </a:pPr>
            <a:r>
              <a:rPr lang="en-IN" dirty="0"/>
              <a:t>For example, if you know that the reader is battling tremendous work pressure, writing ‘hope your day has been wonderful’ may be quite an insensitive thing to say. </a:t>
            </a:r>
          </a:p>
          <a:p>
            <a:pPr marL="0" indent="0">
              <a:buFontTx/>
              <a:buNone/>
            </a:pPr>
            <a:endParaRPr lang="en-IN" dirty="0"/>
          </a:p>
          <a:p>
            <a:pPr marL="0" indent="0">
              <a:buFontTx/>
              <a:buNone/>
            </a:pPr>
            <a:r>
              <a:rPr lang="en-IN" dirty="0"/>
              <a:t>Also, ensure that they are not overused or used as a template for every email.</a:t>
            </a:r>
          </a:p>
          <a:p>
            <a:pPr marL="0" indent="0">
              <a:buFontTx/>
              <a:buNone/>
            </a:pPr>
            <a:r>
              <a:rPr lang="en-IN" dirty="0"/>
              <a:t>Both your email and you may lose credibility.</a:t>
            </a:r>
          </a:p>
          <a:p>
            <a:pPr marL="0" indent="0">
              <a:buFontTx/>
              <a:buNone/>
            </a:pPr>
            <a:endParaRPr lang="en-IN" dirty="0"/>
          </a:p>
          <a:p>
            <a:pPr marL="0" indent="0">
              <a:buFontTx/>
              <a:buNone/>
            </a:pPr>
            <a:r>
              <a:rPr lang="en-IN" dirty="0"/>
              <a:t>We will practise using these statements by the end of our session.</a:t>
            </a:r>
          </a:p>
          <a:p>
            <a:pPr marL="0" indent="0">
              <a:buFontTx/>
              <a:buNone/>
            </a:pPr>
            <a:endParaRPr lang="en-IN" dirty="0"/>
          </a:p>
          <a:p>
            <a:pPr marL="0" indent="0">
              <a:buFontTx/>
              <a:buNone/>
            </a:pPr>
            <a:r>
              <a:rPr lang="en-IN" b="0" i="1" dirty="0"/>
              <a:t>Transition to the next slide.</a:t>
            </a:r>
            <a:r>
              <a:rPr lang="en-IN" dirty="0"/>
              <a:t> </a:t>
            </a:r>
          </a:p>
          <a:p>
            <a:pPr marL="0" indent="0">
              <a:buFontTx/>
              <a:buNone/>
            </a:pPr>
            <a:endParaRPr lang="en-IN" dirty="0"/>
          </a:p>
          <a:p>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36</a:t>
            </a:fld>
            <a:endParaRPr lang="en-US" dirty="0"/>
          </a:p>
        </p:txBody>
      </p:sp>
    </p:spTree>
    <p:extLst>
      <p:ext uri="{BB962C8B-B14F-4D97-AF65-F5344CB8AC3E}">
        <p14:creationId xmlns:p14="http://schemas.microsoft.com/office/powerpoint/2010/main" val="61835062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Trainer:</a:t>
            </a:r>
          </a:p>
          <a:p>
            <a:endParaRPr lang="en-GB" b="1" dirty="0"/>
          </a:p>
          <a:p>
            <a:r>
              <a:rPr lang="en-GB" b="0" dirty="0"/>
              <a:t>Often, emails are meant to request action.</a:t>
            </a:r>
          </a:p>
          <a:p>
            <a:endParaRPr lang="en-GB" b="0" dirty="0"/>
          </a:p>
          <a:p>
            <a:r>
              <a:rPr lang="en-GB" b="0" dirty="0"/>
              <a:t>Call-to-action means requesting the reader to take any necessary steps to help the matter at hand.</a:t>
            </a:r>
          </a:p>
          <a:p>
            <a:r>
              <a:rPr lang="en-GB" b="0" dirty="0"/>
              <a:t>It is a great way of giving clear, specific, elaborate instructions for the reader to follow.</a:t>
            </a:r>
          </a:p>
          <a:p>
            <a:endParaRPr lang="en-GB" b="0" dirty="0"/>
          </a:p>
          <a:p>
            <a:r>
              <a:rPr lang="en-GB" b="0" dirty="0"/>
              <a:t>This can help to create more clarity in resolving a challenge.</a:t>
            </a:r>
          </a:p>
          <a:p>
            <a:endParaRPr lang="en-GB" b="0" dirty="0"/>
          </a:p>
          <a:p>
            <a:r>
              <a:rPr lang="en-GB" b="0" dirty="0"/>
              <a:t>The main aspects of a call-to-action statement are:</a:t>
            </a:r>
          </a:p>
          <a:p>
            <a:endParaRPr lang="en-GB" b="0" dirty="0"/>
          </a:p>
          <a:p>
            <a:pPr marL="171450" indent="-171450">
              <a:buFont typeface="Arial" panose="020B0604020202020204" pitchFamily="34" charset="0"/>
              <a:buChar char="•"/>
            </a:pPr>
            <a:r>
              <a:rPr lang="en-GB" b="0" dirty="0"/>
              <a:t>Clarity and Specificity – the statement must be very clear and specific regarding what is expected out of the recipient. </a:t>
            </a:r>
          </a:p>
          <a:p>
            <a:pPr marL="0" indent="0">
              <a:buFont typeface="Arial" panose="020B0604020202020204" pitchFamily="34" charset="0"/>
              <a:buNone/>
            </a:pPr>
            <a:r>
              <a:rPr lang="en-GB" b="0" dirty="0"/>
              <a:t>The right usage of words will help the reader understand what is to be done.</a:t>
            </a:r>
          </a:p>
          <a:p>
            <a:pPr marL="0" indent="0">
              <a:buFont typeface="Arial" panose="020B0604020202020204" pitchFamily="34" charset="0"/>
              <a:buNone/>
            </a:pPr>
            <a:r>
              <a:rPr lang="en-GB" b="0" dirty="0"/>
              <a:t>Clarity is also achieved by being organized in your call-to-action statements.</a:t>
            </a:r>
          </a:p>
          <a:p>
            <a:pPr marL="0" indent="0">
              <a:buFont typeface="Arial" panose="020B0604020202020204" pitchFamily="34" charset="0"/>
              <a:buNone/>
            </a:pPr>
            <a:endParaRPr lang="en-GB" b="0" dirty="0"/>
          </a:p>
          <a:p>
            <a:pPr marL="0" indent="0">
              <a:buFont typeface="Arial" panose="020B0604020202020204" pitchFamily="34" charset="0"/>
              <a:buNone/>
            </a:pPr>
            <a:r>
              <a:rPr lang="en-GB" b="0" dirty="0"/>
              <a:t>For example, instead of saying “please do the needful”</a:t>
            </a:r>
          </a:p>
          <a:p>
            <a:pPr marL="0" indent="0">
              <a:buFont typeface="Arial" panose="020B0604020202020204" pitchFamily="34" charset="0"/>
              <a:buNone/>
            </a:pPr>
            <a:r>
              <a:rPr lang="en-GB" b="0" dirty="0"/>
              <a:t>Use “please check the scope of the project” or “you could check the previous reports to understand the discrepancy.”</a:t>
            </a:r>
          </a:p>
          <a:p>
            <a:pPr marL="0" indent="0">
              <a:buFont typeface="Arial" panose="020B0604020202020204" pitchFamily="34" charset="0"/>
              <a:buNone/>
            </a:pPr>
            <a:endParaRPr lang="en-GB" b="0" dirty="0"/>
          </a:p>
          <a:p>
            <a:pPr marL="171450" indent="-171450">
              <a:buFont typeface="Arial" panose="020B0604020202020204" pitchFamily="34" charset="0"/>
              <a:buChar char="•"/>
            </a:pPr>
            <a:r>
              <a:rPr lang="en-GB" b="0" dirty="0"/>
              <a:t>Time-bound</a:t>
            </a:r>
          </a:p>
          <a:p>
            <a:pPr marL="0" indent="0">
              <a:buFont typeface="Arial" panose="020B0604020202020204" pitchFamily="34" charset="0"/>
              <a:buNone/>
            </a:pPr>
            <a:r>
              <a:rPr lang="en-GB" b="0" dirty="0"/>
              <a:t>Do not hesitate in mentioning a realistic timeline for the action to be carried out.</a:t>
            </a:r>
          </a:p>
          <a:p>
            <a:pPr marL="0" indent="0">
              <a:buFont typeface="Arial" panose="020B0604020202020204" pitchFamily="34" charset="0"/>
              <a:buNone/>
            </a:pPr>
            <a:r>
              <a:rPr lang="en-GB" b="0" dirty="0"/>
              <a:t>If you are mentioning an urgent deadline, also mention why you are insisting on immediate action.</a:t>
            </a:r>
          </a:p>
          <a:p>
            <a:pPr marL="0" indent="0">
              <a:buFont typeface="Arial" panose="020B0604020202020204" pitchFamily="34" charset="0"/>
              <a:buNone/>
            </a:pPr>
            <a:endParaRPr lang="en-GB" b="0" dirty="0"/>
          </a:p>
          <a:p>
            <a:pPr marL="0" indent="0">
              <a:buFont typeface="Arial" panose="020B0604020202020204" pitchFamily="34" charset="0"/>
              <a:buNone/>
            </a:pPr>
            <a:r>
              <a:rPr lang="en-GB" b="0" dirty="0"/>
              <a:t>For example,</a:t>
            </a:r>
          </a:p>
          <a:p>
            <a:pPr marL="0" indent="0">
              <a:buFont typeface="Arial" panose="020B0604020202020204" pitchFamily="34" charset="0"/>
              <a:buNone/>
            </a:pPr>
            <a:r>
              <a:rPr lang="en-GB" b="0" dirty="0"/>
              <a:t>Instead of writing “Please get this done asap”</a:t>
            </a:r>
          </a:p>
          <a:p>
            <a:pPr marL="0" indent="0">
              <a:buFont typeface="Arial" panose="020B0604020202020204" pitchFamily="34" charset="0"/>
              <a:buNone/>
            </a:pPr>
            <a:r>
              <a:rPr lang="en-GB" b="0" dirty="0"/>
              <a:t>Use “please update the data before 6 pm today so that the correct data can be included in the presentation”</a:t>
            </a:r>
          </a:p>
          <a:p>
            <a:pPr marL="0" indent="0">
              <a:buFont typeface="Arial" panose="020B0604020202020204" pitchFamily="34" charset="0"/>
              <a:buNone/>
            </a:pPr>
            <a:endParaRPr lang="en-GB" b="0" dirty="0"/>
          </a:p>
          <a:p>
            <a:pPr marL="0" indent="0">
              <a:buFont typeface="Arial" panose="020B0604020202020204" pitchFamily="34" charset="0"/>
              <a:buNone/>
            </a:pPr>
            <a:r>
              <a:rPr lang="en-GB" b="0" dirty="0"/>
              <a:t>Let us look at more examples to understand call-to-action statements.</a:t>
            </a:r>
          </a:p>
          <a:p>
            <a:pPr marL="0" indent="0">
              <a:buFont typeface="Arial" panose="020B0604020202020204" pitchFamily="34" charset="0"/>
              <a:buNone/>
            </a:pPr>
            <a:endParaRPr lang="en-GB" b="0" dirty="0"/>
          </a:p>
          <a:p>
            <a:pPr marL="0" indent="0">
              <a:buFont typeface="Arial" panose="020B0604020202020204" pitchFamily="34" charset="0"/>
              <a:buNone/>
            </a:pPr>
            <a:r>
              <a:rPr lang="en-GB" b="0" i="1" dirty="0"/>
              <a:t>Transition to the next slide.</a:t>
            </a:r>
            <a:r>
              <a:rPr lang="en-GB" b="0" dirty="0"/>
              <a:t> </a:t>
            </a:r>
          </a:p>
          <a:p>
            <a:pPr marL="0" indent="0">
              <a:buFont typeface="Arial" panose="020B0604020202020204" pitchFamily="34" charset="0"/>
              <a:buNone/>
            </a:pPr>
            <a:r>
              <a:rPr lang="en-GB" b="0" dirty="0"/>
              <a:t> </a:t>
            </a:r>
          </a:p>
          <a:p>
            <a:endParaRPr lang="en-GB" b="0" dirty="0"/>
          </a:p>
          <a:p>
            <a:r>
              <a:rPr lang="en-GB" b="0" dirty="0"/>
              <a:t> </a:t>
            </a:r>
          </a:p>
          <a:p>
            <a:endParaRPr lang="en-GB" b="0" dirty="0"/>
          </a:p>
          <a:p>
            <a:endParaRPr lang="en-GB" b="0" dirty="0"/>
          </a:p>
          <a:p>
            <a:endParaRPr lang="en-IN" b="0" dirty="0"/>
          </a:p>
        </p:txBody>
      </p:sp>
      <p:sp>
        <p:nvSpPr>
          <p:cNvPr id="4" name="Slide Number Placeholder 3"/>
          <p:cNvSpPr>
            <a:spLocks noGrp="1"/>
          </p:cNvSpPr>
          <p:nvPr>
            <p:ph type="sldNum" sz="quarter" idx="5"/>
          </p:nvPr>
        </p:nvSpPr>
        <p:spPr/>
        <p:txBody>
          <a:bodyPr/>
          <a:lstStyle/>
          <a:p>
            <a:fld id="{26DD700B-0EF7-49A8-BAF4-663CDCCFE960}" type="slidenum">
              <a:rPr lang="en-IN" smtClean="0"/>
              <a:t>37</a:t>
            </a:fld>
            <a:endParaRPr lang="en-IN"/>
          </a:p>
        </p:txBody>
      </p:sp>
    </p:spTree>
    <p:extLst>
      <p:ext uri="{BB962C8B-B14F-4D97-AF65-F5344CB8AC3E}">
        <p14:creationId xmlns:p14="http://schemas.microsoft.com/office/powerpoint/2010/main" val="37102146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Trainer:</a:t>
            </a:r>
          </a:p>
          <a:p>
            <a:r>
              <a:rPr lang="en-GB" dirty="0"/>
              <a:t>Call-to-action statements often are assertive.</a:t>
            </a:r>
          </a:p>
          <a:p>
            <a:endParaRPr lang="en-GB" dirty="0"/>
          </a:p>
          <a:p>
            <a:r>
              <a:rPr lang="en-GB" dirty="0"/>
              <a:t>If you feel they are too direct, you could soften the tone by adding courtesy words and mentioning why you need them to do something.</a:t>
            </a:r>
          </a:p>
          <a:p>
            <a:endParaRPr lang="en-GB" dirty="0"/>
          </a:p>
          <a:p>
            <a:r>
              <a:rPr lang="en-GB" dirty="0"/>
              <a:t>Call-to-action is often used in email marketing as well.</a:t>
            </a:r>
          </a:p>
          <a:p>
            <a:endParaRPr lang="en-GB" dirty="0"/>
          </a:p>
          <a:p>
            <a:r>
              <a:rPr lang="en-GB" b="0" i="1" dirty="0"/>
              <a:t>Transition to the next slide.</a:t>
            </a:r>
          </a:p>
          <a:p>
            <a:endParaRPr lang="en-IN" dirty="0"/>
          </a:p>
        </p:txBody>
      </p:sp>
      <p:sp>
        <p:nvSpPr>
          <p:cNvPr id="4" name="Slide Number Placeholder 3"/>
          <p:cNvSpPr>
            <a:spLocks noGrp="1"/>
          </p:cNvSpPr>
          <p:nvPr>
            <p:ph type="sldNum" sz="quarter" idx="5"/>
          </p:nvPr>
        </p:nvSpPr>
        <p:spPr/>
        <p:txBody>
          <a:bodyPr/>
          <a:lstStyle/>
          <a:p>
            <a:fld id="{26DD700B-0EF7-49A8-BAF4-663CDCCFE960}" type="slidenum">
              <a:rPr lang="en-IN" smtClean="0"/>
              <a:t>38</a:t>
            </a:fld>
            <a:endParaRPr lang="en-IN"/>
          </a:p>
        </p:txBody>
      </p:sp>
    </p:spTree>
    <p:extLst>
      <p:ext uri="{BB962C8B-B14F-4D97-AF65-F5344CB8AC3E}">
        <p14:creationId xmlns:p14="http://schemas.microsoft.com/office/powerpoint/2010/main" val="220845110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0" dirty="0"/>
              <a:t>Trainer:</a:t>
            </a:r>
          </a:p>
          <a:p>
            <a:endParaRPr lang="en-GB" b="1" i="0" dirty="0"/>
          </a:p>
          <a:p>
            <a:r>
              <a:rPr lang="en-GB" b="0" i="0" dirty="0"/>
              <a:t>As customers, we receive many newsletters, offers on a product or service, a new product launch or a sale through emails.</a:t>
            </a:r>
          </a:p>
          <a:p>
            <a:endParaRPr lang="en-GB" b="0" i="0" dirty="0"/>
          </a:p>
          <a:p>
            <a:r>
              <a:rPr lang="en-GB" b="0" i="0" dirty="0"/>
              <a:t>These emails usually have strong, influential call-to-action statements.</a:t>
            </a:r>
          </a:p>
          <a:p>
            <a:r>
              <a:rPr lang="en-GB" b="0" i="0" dirty="0"/>
              <a:t>Apart from showcasing their product or services, the email also subtly (or sometimes even directly) pushes us towards a purchase.</a:t>
            </a:r>
          </a:p>
          <a:p>
            <a:endParaRPr lang="en-GB" b="0" i="0" dirty="0"/>
          </a:p>
          <a:p>
            <a:r>
              <a:rPr lang="en-GB" b="0" i="0" dirty="0"/>
              <a:t>You will notice that such emails:</a:t>
            </a:r>
          </a:p>
          <a:p>
            <a:pPr>
              <a:lnSpc>
                <a:spcPct val="150000"/>
              </a:lnSpc>
            </a:pPr>
            <a:endParaRPr lang="en-US" dirty="0"/>
          </a:p>
          <a:p>
            <a:pPr marL="171450" indent="-171450">
              <a:lnSpc>
                <a:spcPct val="150000"/>
              </a:lnSpc>
              <a:buFont typeface="Arial" panose="020B0604020202020204" pitchFamily="34" charset="0"/>
              <a:buChar char="•"/>
            </a:pPr>
            <a:r>
              <a:rPr lang="en-US" dirty="0"/>
              <a:t>explain the benefits to the customer – save 50%, revamp your wardrobe, protect your system from attacks! etc.</a:t>
            </a:r>
          </a:p>
          <a:p>
            <a:pPr marL="171450" indent="-171450">
              <a:lnSpc>
                <a:spcPct val="150000"/>
              </a:lnSpc>
              <a:buFont typeface="Arial" panose="020B0604020202020204" pitchFamily="34" charset="0"/>
              <a:buChar char="•"/>
            </a:pPr>
            <a:endParaRPr lang="en-US" dirty="0"/>
          </a:p>
          <a:p>
            <a:pPr marL="171450" indent="-171450">
              <a:lnSpc>
                <a:spcPct val="150000"/>
              </a:lnSpc>
              <a:buFont typeface="Arial" panose="020B0604020202020204" pitchFamily="34" charset="0"/>
              <a:buChar char="•"/>
            </a:pPr>
            <a:r>
              <a:rPr lang="en-US" dirty="0"/>
              <a:t>have a tone, suggesting immediacy and/or urgency – early bird offer, limited seats only, offer lasts till (specific date), buy now! Don’t wait! etc. </a:t>
            </a:r>
          </a:p>
          <a:p>
            <a:pPr marL="171450" indent="-171450">
              <a:lnSpc>
                <a:spcPct val="150000"/>
              </a:lnSpc>
              <a:buFont typeface="Arial" panose="020B0604020202020204" pitchFamily="34" charset="0"/>
              <a:buChar char="•"/>
            </a:pPr>
            <a:endParaRPr lang="en-US" dirty="0"/>
          </a:p>
          <a:p>
            <a:pPr marL="171450" indent="-171450">
              <a:lnSpc>
                <a:spcPct val="150000"/>
              </a:lnSpc>
              <a:buFont typeface="Arial" panose="020B0604020202020204" pitchFamily="34" charset="0"/>
              <a:buChar char="•"/>
            </a:pPr>
            <a:r>
              <a:rPr lang="en-US" dirty="0"/>
              <a:t>be positioned well – usually at the start of the email or at the end when the customer has scrolled through the offerings.</a:t>
            </a:r>
          </a:p>
          <a:p>
            <a:pPr marL="171450" indent="-171450">
              <a:lnSpc>
                <a:spcPct val="150000"/>
              </a:lnSpc>
              <a:buFont typeface="Arial" panose="020B0604020202020204" pitchFamily="34" charset="0"/>
              <a:buChar char="•"/>
            </a:pPr>
            <a:endParaRPr lang="en-US" dirty="0"/>
          </a:p>
          <a:p>
            <a:r>
              <a:rPr lang="en-GB" b="0" i="1" dirty="0"/>
              <a:t>Transition to the next slide.</a:t>
            </a:r>
            <a:endParaRPr lang="en-IN" dirty="0"/>
          </a:p>
        </p:txBody>
      </p:sp>
      <p:sp>
        <p:nvSpPr>
          <p:cNvPr id="4" name="Slide Number Placeholder 3"/>
          <p:cNvSpPr>
            <a:spLocks noGrp="1"/>
          </p:cNvSpPr>
          <p:nvPr>
            <p:ph type="sldNum" sz="quarter" idx="5"/>
          </p:nvPr>
        </p:nvSpPr>
        <p:spPr/>
        <p:txBody>
          <a:bodyPr/>
          <a:lstStyle/>
          <a:p>
            <a:fld id="{26DD700B-0EF7-49A8-BAF4-663CDCCFE960}" type="slidenum">
              <a:rPr lang="en-IN" smtClean="0"/>
              <a:t>39</a:t>
            </a:fld>
            <a:endParaRPr lang="en-IN"/>
          </a:p>
        </p:txBody>
      </p:sp>
    </p:spTree>
    <p:extLst>
      <p:ext uri="{BB962C8B-B14F-4D97-AF65-F5344CB8AC3E}">
        <p14:creationId xmlns:p14="http://schemas.microsoft.com/office/powerpoint/2010/main" val="337216945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t>After we have requested action, it is time for us to close the email. </a:t>
            </a:r>
          </a:p>
          <a:p>
            <a:endParaRPr lang="en-GB" b="0" i="1" dirty="0"/>
          </a:p>
          <a:p>
            <a:r>
              <a:rPr lang="en-GB" b="0" i="1" dirty="0"/>
              <a:t>Transition to the next slide.</a:t>
            </a:r>
            <a:endParaRPr lang="en-IN" dirty="0"/>
          </a:p>
        </p:txBody>
      </p:sp>
      <p:sp>
        <p:nvSpPr>
          <p:cNvPr id="4" name="Slide Number Placeholder 3"/>
          <p:cNvSpPr>
            <a:spLocks noGrp="1"/>
          </p:cNvSpPr>
          <p:nvPr>
            <p:ph type="sldNum" sz="quarter" idx="5"/>
          </p:nvPr>
        </p:nvSpPr>
        <p:spPr/>
        <p:txBody>
          <a:bodyPr/>
          <a:lstStyle/>
          <a:p>
            <a:fld id="{26DD700B-0EF7-49A8-BAF4-663CDCCFE960}" type="slidenum">
              <a:rPr lang="en-IN" smtClean="0"/>
              <a:t>40</a:t>
            </a:fld>
            <a:endParaRPr lang="en-IN"/>
          </a:p>
        </p:txBody>
      </p:sp>
    </p:spTree>
    <p:extLst>
      <p:ext uri="{BB962C8B-B14F-4D97-AF65-F5344CB8AC3E}">
        <p14:creationId xmlns:p14="http://schemas.microsoft.com/office/powerpoint/2010/main" val="13203460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0" dirty="0"/>
              <a:t>Trainer:</a:t>
            </a:r>
          </a:p>
          <a:p>
            <a:endParaRPr lang="en-GB" b="1" i="0" dirty="0"/>
          </a:p>
          <a:p>
            <a:r>
              <a:rPr lang="en-US" b="0" i="0" dirty="0">
                <a:solidFill>
                  <a:srgbClr val="282E38"/>
                </a:solidFill>
                <a:effectLst/>
                <a:latin typeface="Euclid"/>
              </a:rPr>
              <a:t>Closing lines of emails signify the end of the email.</a:t>
            </a:r>
          </a:p>
          <a:p>
            <a:endParaRPr lang="en-US" b="0" i="0" dirty="0">
              <a:solidFill>
                <a:srgbClr val="282E38"/>
              </a:solidFill>
              <a:effectLst/>
              <a:latin typeface="Euclid"/>
            </a:endParaRPr>
          </a:p>
          <a:p>
            <a:pPr marL="171450" indent="-171450">
              <a:lnSpc>
                <a:spcPct val="150000"/>
              </a:lnSpc>
              <a:buFont typeface="Arial" panose="020B0604020202020204" pitchFamily="34" charset="0"/>
              <a:buChar char="•"/>
            </a:pPr>
            <a:r>
              <a:rPr lang="en-IN" dirty="0"/>
              <a:t>Thanking</a:t>
            </a:r>
          </a:p>
          <a:p>
            <a:pPr marL="0" indent="0">
              <a:lnSpc>
                <a:spcPct val="150000"/>
              </a:lnSpc>
              <a:buFont typeface="Arial" panose="020B0604020202020204" pitchFamily="34" charset="0"/>
              <a:buNone/>
            </a:pPr>
            <a:r>
              <a:rPr lang="en-IN" dirty="0"/>
              <a:t>Often people use thanking as the standard closing statement for every email, which is not always appropriate or even necessary.</a:t>
            </a:r>
          </a:p>
          <a:p>
            <a:pPr marL="0" indent="0">
              <a:lnSpc>
                <a:spcPct val="150000"/>
              </a:lnSpc>
              <a:buFont typeface="Arial" panose="020B0604020202020204" pitchFamily="34" charset="0"/>
              <a:buNone/>
            </a:pPr>
            <a:r>
              <a:rPr lang="en-IN" dirty="0"/>
              <a:t>For example, if you have sent some information to someone, you don’t need to thank the receiver.</a:t>
            </a:r>
          </a:p>
          <a:p>
            <a:pPr marL="0" indent="0">
              <a:lnSpc>
                <a:spcPct val="150000"/>
              </a:lnSpc>
              <a:buFont typeface="Arial" panose="020B0604020202020204" pitchFamily="34" charset="0"/>
              <a:buNone/>
            </a:pPr>
            <a:r>
              <a:rPr lang="en-IN" dirty="0"/>
              <a:t>Also, in case of a curt email that expresses upset, frustration or disappointment, you can’t use thanking as a closing.</a:t>
            </a:r>
          </a:p>
          <a:p>
            <a:pPr marL="0" indent="0">
              <a:lnSpc>
                <a:spcPct val="150000"/>
              </a:lnSpc>
              <a:buFont typeface="Arial" panose="020B0604020202020204" pitchFamily="34" charset="0"/>
              <a:buNone/>
            </a:pPr>
            <a:endParaRPr lang="en-IN" dirty="0"/>
          </a:p>
          <a:p>
            <a:pPr marL="0" indent="0">
              <a:lnSpc>
                <a:spcPct val="150000"/>
              </a:lnSpc>
              <a:buFont typeface="Arial" panose="020B0604020202020204" pitchFamily="34" charset="0"/>
              <a:buNone/>
            </a:pPr>
            <a:r>
              <a:rPr lang="en-IN" dirty="0"/>
              <a:t>So, when is thanking used as a closing statement?</a:t>
            </a:r>
          </a:p>
          <a:p>
            <a:pPr marL="0" indent="0">
              <a:lnSpc>
                <a:spcPct val="150000"/>
              </a:lnSpc>
              <a:buFont typeface="Arial" panose="020B0604020202020204" pitchFamily="34" charset="0"/>
              <a:buNone/>
            </a:pPr>
            <a:r>
              <a:rPr lang="en-IN" dirty="0"/>
              <a:t>Thank you is used as a heartfelt statement when the reader has </a:t>
            </a:r>
          </a:p>
          <a:p>
            <a:pPr marL="171450" indent="-171450">
              <a:lnSpc>
                <a:spcPct val="150000"/>
              </a:lnSpc>
              <a:buFontTx/>
              <a:buChar char="-"/>
            </a:pPr>
            <a:r>
              <a:rPr lang="en-IN" dirty="0"/>
              <a:t>assisted you by sharing information, </a:t>
            </a:r>
          </a:p>
          <a:p>
            <a:pPr marL="171450" indent="-171450">
              <a:lnSpc>
                <a:spcPct val="150000"/>
              </a:lnSpc>
              <a:buFontTx/>
              <a:buChar char="-"/>
            </a:pPr>
            <a:r>
              <a:rPr lang="en-IN" dirty="0"/>
              <a:t>cooperated with prompt responses,</a:t>
            </a:r>
          </a:p>
          <a:p>
            <a:pPr marL="171450" indent="-171450">
              <a:lnSpc>
                <a:spcPct val="150000"/>
              </a:lnSpc>
              <a:buFontTx/>
              <a:buChar char="-"/>
            </a:pPr>
            <a:r>
              <a:rPr lang="en-IN" dirty="0"/>
              <a:t>replied on time, or</a:t>
            </a:r>
          </a:p>
          <a:p>
            <a:pPr marL="171450" indent="-171450">
              <a:lnSpc>
                <a:spcPct val="150000"/>
              </a:lnSpc>
              <a:buFontTx/>
              <a:buChar char="-"/>
            </a:pPr>
            <a:r>
              <a:rPr lang="en-IN" dirty="0"/>
              <a:t>shown patience while you resolved the problem.  </a:t>
            </a:r>
          </a:p>
          <a:p>
            <a:pPr marL="0" indent="0">
              <a:lnSpc>
                <a:spcPct val="150000"/>
              </a:lnSpc>
              <a:buFont typeface="Arial" panose="020B0604020202020204" pitchFamily="34" charset="0"/>
              <a:buNone/>
            </a:pPr>
            <a:endParaRPr lang="en-IN" dirty="0"/>
          </a:p>
          <a:p>
            <a:pPr marL="0" indent="0">
              <a:lnSpc>
                <a:spcPct val="150000"/>
              </a:lnSpc>
              <a:buFont typeface="Arial" panose="020B0604020202020204" pitchFamily="34" charset="0"/>
              <a:buNone/>
            </a:pPr>
            <a:r>
              <a:rPr lang="en-IN" dirty="0"/>
              <a:t>Therefore, when you thank someone, be specific about your gratitude.</a:t>
            </a:r>
          </a:p>
          <a:p>
            <a:pPr marL="0" indent="0">
              <a:lnSpc>
                <a:spcPct val="150000"/>
              </a:lnSpc>
              <a:buFont typeface="Arial" panose="020B0604020202020204" pitchFamily="34" charset="0"/>
              <a:buNone/>
            </a:pPr>
            <a:r>
              <a:rPr lang="en-IN" dirty="0"/>
              <a:t>You can use phrases like ‘Thank you for your help’ or ‘I appreciate your help’.     </a:t>
            </a:r>
          </a:p>
          <a:p>
            <a:pPr marL="0" indent="0">
              <a:lnSpc>
                <a:spcPct val="150000"/>
              </a:lnSpc>
              <a:buFont typeface="Arial" panose="020B0604020202020204" pitchFamily="34" charset="0"/>
              <a:buNone/>
            </a:pPr>
            <a:endParaRPr lang="en-IN" dirty="0"/>
          </a:p>
          <a:p>
            <a:pPr marL="171450" indent="-171450">
              <a:lnSpc>
                <a:spcPct val="150000"/>
              </a:lnSpc>
              <a:buFont typeface="Arial" panose="020B0604020202020204" pitchFamily="34" charset="0"/>
              <a:buChar char="•"/>
            </a:pPr>
            <a:r>
              <a:rPr lang="en-IN" dirty="0"/>
              <a:t>Apologizing</a:t>
            </a:r>
          </a:p>
          <a:p>
            <a:pPr marL="0" indent="0">
              <a:lnSpc>
                <a:spcPct val="150000"/>
              </a:lnSpc>
              <a:buFont typeface="Arial" panose="020B0604020202020204" pitchFamily="34" charset="0"/>
              <a:buNone/>
            </a:pPr>
            <a:r>
              <a:rPr lang="en-IN" dirty="0"/>
              <a:t>If a situation demands an apology, you would have already apologized at the opening of the email.</a:t>
            </a:r>
          </a:p>
          <a:p>
            <a:pPr marL="0" indent="0">
              <a:lnSpc>
                <a:spcPct val="150000"/>
              </a:lnSpc>
              <a:buFont typeface="Arial" panose="020B0604020202020204" pitchFamily="34" charset="0"/>
              <a:buNone/>
            </a:pPr>
            <a:r>
              <a:rPr lang="en-IN" dirty="0"/>
              <a:t>However, if the situation has caused a lot of inconvenience, an apology can also be used as a closing line.</a:t>
            </a:r>
          </a:p>
          <a:p>
            <a:pPr marL="0" indent="0">
              <a:lnSpc>
                <a:spcPct val="150000"/>
              </a:lnSpc>
              <a:buFont typeface="Arial" panose="020B0604020202020204" pitchFamily="34" charset="0"/>
              <a:buNone/>
            </a:pPr>
            <a:r>
              <a:rPr lang="en-IN" dirty="0"/>
              <a:t>E.g.: Once again, sorry for the inconvenience caused.</a:t>
            </a:r>
          </a:p>
          <a:p>
            <a:pPr marL="0" indent="0">
              <a:lnSpc>
                <a:spcPct val="150000"/>
              </a:lnSpc>
              <a:buFont typeface="Arial" panose="020B0604020202020204" pitchFamily="34" charset="0"/>
              <a:buNone/>
            </a:pPr>
            <a:r>
              <a:rPr lang="en-IN" dirty="0"/>
              <a:t>Apologies for the inconvenience caused.</a:t>
            </a:r>
          </a:p>
          <a:p>
            <a:pPr marL="0" indent="0">
              <a:lnSpc>
                <a:spcPct val="150000"/>
              </a:lnSpc>
              <a:buFont typeface="Arial" panose="020B0604020202020204" pitchFamily="34" charset="0"/>
              <a:buNone/>
            </a:pPr>
            <a:r>
              <a:rPr lang="en-IN" dirty="0"/>
              <a:t>Sorry for all the trouble.  </a:t>
            </a:r>
          </a:p>
          <a:p>
            <a:pPr marL="0" indent="0">
              <a:lnSpc>
                <a:spcPct val="150000"/>
              </a:lnSpc>
              <a:buFont typeface="Arial" panose="020B0604020202020204" pitchFamily="34" charset="0"/>
              <a:buNone/>
            </a:pPr>
            <a:endParaRPr lang="en-IN" dirty="0"/>
          </a:p>
          <a:p>
            <a:pPr marL="171450" indent="-171450">
              <a:lnSpc>
                <a:spcPct val="150000"/>
              </a:lnSpc>
              <a:buFont typeface="Arial" panose="020B0604020202020204" pitchFamily="34" charset="0"/>
              <a:buChar char="•"/>
            </a:pPr>
            <a:r>
              <a:rPr lang="en-IN" dirty="0"/>
              <a:t>Reassuring </a:t>
            </a:r>
          </a:p>
          <a:p>
            <a:pPr marL="0" indent="0">
              <a:lnSpc>
                <a:spcPct val="150000"/>
              </a:lnSpc>
              <a:buFont typeface="Arial" panose="020B0604020202020204" pitchFamily="34" charset="0"/>
              <a:buNone/>
            </a:pPr>
            <a:r>
              <a:rPr lang="en-IN" dirty="0"/>
              <a:t>If the email is about the resolution of a challenge or a long-standing problem, you could reassure the reader.</a:t>
            </a:r>
          </a:p>
          <a:p>
            <a:pPr marL="0" indent="0">
              <a:lnSpc>
                <a:spcPct val="150000"/>
              </a:lnSpc>
              <a:buFont typeface="Arial" panose="020B0604020202020204" pitchFamily="34" charset="0"/>
              <a:buNone/>
            </a:pPr>
            <a:r>
              <a:rPr lang="en-IN" dirty="0"/>
              <a:t>E.g.: Our team is working on the problem, and we should arrive at a solution in a couple of days.</a:t>
            </a:r>
          </a:p>
          <a:p>
            <a:pPr marL="0" indent="0">
              <a:lnSpc>
                <a:spcPct val="150000"/>
              </a:lnSpc>
              <a:buFont typeface="Arial" panose="020B0604020202020204" pitchFamily="34" charset="0"/>
              <a:buNone/>
            </a:pPr>
            <a:r>
              <a:rPr lang="en-IN" dirty="0"/>
              <a:t>Be rest assured, your problem will be resolved within the week.</a:t>
            </a:r>
          </a:p>
          <a:p>
            <a:pPr marL="0" indent="0">
              <a:lnSpc>
                <a:spcPct val="150000"/>
              </a:lnSpc>
              <a:buFont typeface="Arial" panose="020B0604020202020204" pitchFamily="34" charset="0"/>
              <a:buNone/>
            </a:pPr>
            <a:r>
              <a:rPr lang="en-IN" dirty="0"/>
              <a:t>Assuring you of a quick resolution.</a:t>
            </a:r>
          </a:p>
          <a:p>
            <a:pPr marL="0" indent="0">
              <a:lnSpc>
                <a:spcPct val="150000"/>
              </a:lnSpc>
              <a:buFont typeface="Arial" panose="020B0604020202020204" pitchFamily="34" charset="0"/>
              <a:buNone/>
            </a:pPr>
            <a:r>
              <a:rPr lang="en-IN" dirty="0"/>
              <a:t>Our engineer will contact you to help you with the problem.</a:t>
            </a:r>
          </a:p>
          <a:p>
            <a:pPr marL="171450" indent="-171450">
              <a:lnSpc>
                <a:spcPct val="150000"/>
              </a:lnSpc>
              <a:buFont typeface="Arial" panose="020B0604020202020204" pitchFamily="34" charset="0"/>
              <a:buChar char="•"/>
            </a:pPr>
            <a:endParaRPr lang="en-IN" dirty="0"/>
          </a:p>
          <a:p>
            <a:pPr marL="171450" indent="-171450">
              <a:lnSpc>
                <a:spcPct val="150000"/>
              </a:lnSpc>
              <a:buFont typeface="Arial" panose="020B0604020202020204" pitchFamily="34" charset="0"/>
              <a:buChar char="•"/>
            </a:pPr>
            <a:r>
              <a:rPr lang="en-IN" dirty="0"/>
              <a:t>Reminding </a:t>
            </a:r>
          </a:p>
          <a:p>
            <a:pPr marL="0" indent="0">
              <a:lnSpc>
                <a:spcPct val="150000"/>
              </a:lnSpc>
              <a:buFont typeface="Arial" panose="020B0604020202020204" pitchFamily="34" charset="0"/>
              <a:buNone/>
            </a:pPr>
            <a:r>
              <a:rPr lang="en-IN" dirty="0"/>
              <a:t>Often, closing lines can be good reminders for the reader to act or the next interaction.</a:t>
            </a:r>
          </a:p>
          <a:p>
            <a:pPr marL="0" indent="0">
              <a:lnSpc>
                <a:spcPct val="150000"/>
              </a:lnSpc>
              <a:buFont typeface="Arial" panose="020B0604020202020204" pitchFamily="34" charset="0"/>
              <a:buNone/>
            </a:pPr>
            <a:r>
              <a:rPr lang="en-IN" dirty="0"/>
              <a:t>E.g.: Looking forward to hearing from you soon.</a:t>
            </a:r>
          </a:p>
          <a:p>
            <a:pPr marL="0" indent="0">
              <a:lnSpc>
                <a:spcPct val="150000"/>
              </a:lnSpc>
              <a:buFont typeface="Arial" panose="020B0604020202020204" pitchFamily="34" charset="0"/>
              <a:buNone/>
            </a:pPr>
            <a:r>
              <a:rPr lang="en-IN" dirty="0"/>
              <a:t>Hope to meet you soon in our weekly reviews </a:t>
            </a:r>
          </a:p>
          <a:p>
            <a:pPr marL="0" indent="0">
              <a:lnSpc>
                <a:spcPct val="150000"/>
              </a:lnSpc>
              <a:buFont typeface="Arial" panose="020B0604020202020204" pitchFamily="34" charset="0"/>
              <a:buNone/>
            </a:pPr>
            <a:endParaRPr lang="en-IN" dirty="0"/>
          </a:p>
          <a:p>
            <a:pPr marL="171450" indent="-171450">
              <a:lnSpc>
                <a:spcPct val="150000"/>
              </a:lnSpc>
              <a:buFont typeface="Arial" panose="020B0604020202020204" pitchFamily="34" charset="0"/>
              <a:buChar char="•"/>
            </a:pPr>
            <a:r>
              <a:rPr lang="en-IN" dirty="0"/>
              <a:t>Inviting</a:t>
            </a:r>
          </a:p>
          <a:p>
            <a:pPr marL="0" indent="0">
              <a:lnSpc>
                <a:spcPct val="150000"/>
              </a:lnSpc>
              <a:buFont typeface="Arial" panose="020B0604020202020204" pitchFamily="34" charset="0"/>
              <a:buNone/>
            </a:pPr>
            <a:r>
              <a:rPr lang="en-IN" dirty="0"/>
              <a:t>You can ask for help and assistance or invite the reader to reach out to you for help.</a:t>
            </a:r>
          </a:p>
          <a:p>
            <a:pPr marL="0" indent="0">
              <a:lnSpc>
                <a:spcPct val="150000"/>
              </a:lnSpc>
              <a:buFont typeface="Arial" panose="020B0604020202020204" pitchFamily="34" charset="0"/>
              <a:buNone/>
            </a:pPr>
            <a:r>
              <a:rPr lang="en-IN" dirty="0"/>
              <a:t>A commonly used statement is “Please reach out in case you have any questions”</a:t>
            </a:r>
          </a:p>
          <a:p>
            <a:pPr marL="0" indent="0">
              <a:lnSpc>
                <a:spcPct val="150000"/>
              </a:lnSpc>
              <a:buFont typeface="Arial" panose="020B0604020202020204" pitchFamily="34" charset="0"/>
              <a:buNone/>
            </a:pPr>
            <a:r>
              <a:rPr lang="en-IN" dirty="0"/>
              <a:t>Make sure that you use this statement when you know there will be questions.</a:t>
            </a:r>
          </a:p>
          <a:p>
            <a:pPr marL="0" indent="0">
              <a:lnSpc>
                <a:spcPct val="150000"/>
              </a:lnSpc>
              <a:buFont typeface="Arial" panose="020B0604020202020204" pitchFamily="34" charset="0"/>
              <a:buNone/>
            </a:pPr>
            <a:r>
              <a:rPr lang="en-IN" dirty="0"/>
              <a:t>If you think there may be many questions, it is better to request a call or meeting.</a:t>
            </a:r>
          </a:p>
          <a:p>
            <a:pPr marL="0" indent="0">
              <a:lnSpc>
                <a:spcPct val="150000"/>
              </a:lnSpc>
              <a:buFont typeface="Arial" panose="020B0604020202020204" pitchFamily="34" charset="0"/>
              <a:buNone/>
            </a:pPr>
            <a:endParaRPr lang="en-IN" dirty="0"/>
          </a:p>
          <a:p>
            <a:r>
              <a:rPr lang="en-GB" b="0" i="0" dirty="0"/>
              <a:t>Let us look at some examples.</a:t>
            </a:r>
          </a:p>
          <a:p>
            <a:endParaRPr lang="en-GB" b="0" i="1" dirty="0"/>
          </a:p>
          <a:p>
            <a:r>
              <a:rPr lang="en-GB" b="0" i="1" dirty="0"/>
              <a:t>Transition to the next slide.</a:t>
            </a:r>
            <a:endParaRPr lang="en-IN" dirty="0"/>
          </a:p>
        </p:txBody>
      </p:sp>
      <p:sp>
        <p:nvSpPr>
          <p:cNvPr id="4" name="Slide Number Placeholder 3"/>
          <p:cNvSpPr>
            <a:spLocks noGrp="1"/>
          </p:cNvSpPr>
          <p:nvPr>
            <p:ph type="sldNum" sz="quarter" idx="5"/>
          </p:nvPr>
        </p:nvSpPr>
        <p:spPr/>
        <p:txBody>
          <a:bodyPr/>
          <a:lstStyle/>
          <a:p>
            <a:fld id="{26DD700B-0EF7-49A8-BAF4-663CDCCFE960}" type="slidenum">
              <a:rPr lang="en-IN" smtClean="0"/>
              <a:t>41</a:t>
            </a:fld>
            <a:endParaRPr lang="en-IN"/>
          </a:p>
        </p:txBody>
      </p:sp>
    </p:spTree>
    <p:extLst>
      <p:ext uri="{BB962C8B-B14F-4D97-AF65-F5344CB8AC3E}">
        <p14:creationId xmlns:p14="http://schemas.microsoft.com/office/powerpoint/2010/main" val="202694293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dirty="0"/>
              <a:t>Welcome to the next module on Business Writing –Writing Impactful Emails</a:t>
            </a:r>
          </a:p>
          <a:p>
            <a:endParaRPr lang="en-IN" dirty="0"/>
          </a:p>
        </p:txBody>
      </p:sp>
      <p:sp>
        <p:nvSpPr>
          <p:cNvPr id="4" name="Slide Number Placeholder 3"/>
          <p:cNvSpPr>
            <a:spLocks noGrp="1"/>
          </p:cNvSpPr>
          <p:nvPr>
            <p:ph type="sldNum" sz="quarter" idx="5"/>
          </p:nvPr>
        </p:nvSpPr>
        <p:spPr/>
        <p:txBody>
          <a:bodyPr/>
          <a:lstStyle/>
          <a:p>
            <a:fld id="{8CEE670E-4A6B-4F29-893C-A77A5F261C91}" type="slidenum">
              <a:rPr lang="en-IN" smtClean="0"/>
              <a:pPr/>
              <a:t>42</a:t>
            </a:fld>
            <a:endParaRPr lang="en-IN" dirty="0"/>
          </a:p>
        </p:txBody>
      </p:sp>
    </p:spTree>
    <p:extLst>
      <p:ext uri="{BB962C8B-B14F-4D97-AF65-F5344CB8AC3E}">
        <p14:creationId xmlns:p14="http://schemas.microsoft.com/office/powerpoint/2010/main" val="219180093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Trainer:</a:t>
            </a:r>
          </a:p>
          <a:p>
            <a:endParaRPr lang="en-GB" b="1" dirty="0"/>
          </a:p>
          <a:p>
            <a:pPr marL="171450" indent="-171450">
              <a:lnSpc>
                <a:spcPct val="150000"/>
              </a:lnSpc>
              <a:buFont typeface="Arial" panose="020B0604020202020204" pitchFamily="34" charset="0"/>
              <a:buChar char="•"/>
            </a:pPr>
            <a:r>
              <a:rPr lang="en-GB" dirty="0"/>
              <a:t>Be clear about the issue at hand – In case you receive a lot of information, narrow it down to what is the issue. </a:t>
            </a:r>
          </a:p>
          <a:p>
            <a:pPr marL="0" indent="0">
              <a:lnSpc>
                <a:spcPct val="150000"/>
              </a:lnSpc>
              <a:buFont typeface="Arial" panose="020B0604020202020204" pitchFamily="34" charset="0"/>
              <a:buNone/>
            </a:pPr>
            <a:r>
              <a:rPr lang="en-GB" dirty="0"/>
              <a:t>For example, a customer may be angry about a delay in the project but the problem may be a lack of communication.</a:t>
            </a:r>
          </a:p>
          <a:p>
            <a:pPr marL="0" indent="0">
              <a:lnSpc>
                <a:spcPct val="150000"/>
              </a:lnSpc>
              <a:buFont typeface="Arial" panose="020B0604020202020204" pitchFamily="34" charset="0"/>
              <a:buNone/>
            </a:pPr>
            <a:r>
              <a:rPr lang="en-GB" dirty="0"/>
              <a:t>Also, be mindful of the sender’s emotions. What a customer may expect is an apology, reassurance or just commitment.  </a:t>
            </a:r>
          </a:p>
          <a:p>
            <a:pPr marL="171450" indent="-171450">
              <a:lnSpc>
                <a:spcPct val="150000"/>
              </a:lnSpc>
              <a:buFont typeface="Arial" panose="020B0604020202020204" pitchFamily="34" charset="0"/>
              <a:buChar char="•"/>
            </a:pPr>
            <a:endParaRPr lang="en-GB" dirty="0"/>
          </a:p>
          <a:p>
            <a:pPr marL="171450" indent="-171450">
              <a:lnSpc>
                <a:spcPct val="150000"/>
              </a:lnSpc>
              <a:buFont typeface="Arial" panose="020B0604020202020204" pitchFamily="34" charset="0"/>
              <a:buChar char="•"/>
            </a:pPr>
            <a:r>
              <a:rPr lang="en-GB" dirty="0"/>
              <a:t>Determine the root cause of the issue – If the problem has a root cause, analyze that to see how it can be fixed.</a:t>
            </a:r>
          </a:p>
          <a:p>
            <a:pPr marL="0" indent="0">
              <a:lnSpc>
                <a:spcPct val="150000"/>
              </a:lnSpc>
              <a:buFont typeface="Arial" panose="020B0604020202020204" pitchFamily="34" charset="0"/>
              <a:buNone/>
            </a:pPr>
            <a:r>
              <a:rPr lang="en-GB" dirty="0"/>
              <a:t> </a:t>
            </a:r>
          </a:p>
          <a:p>
            <a:pPr marL="171450" indent="-171450">
              <a:lnSpc>
                <a:spcPct val="150000"/>
              </a:lnSpc>
              <a:buFont typeface="Arial" panose="020B0604020202020204" pitchFamily="34" charset="0"/>
              <a:buChar char="•"/>
            </a:pPr>
            <a:r>
              <a:rPr lang="en-GB" dirty="0"/>
              <a:t>State probable solutions, options or workarounds – if you have already tried some solutions or workarounds, mention the significant ones. You could also suggest to the recipient what steps they should take.  This will also indicate that you have been involved in resolving the issue at hand.</a:t>
            </a:r>
          </a:p>
          <a:p>
            <a:pPr marL="171450" indent="-171450">
              <a:lnSpc>
                <a:spcPct val="150000"/>
              </a:lnSpc>
              <a:buFont typeface="Arial" panose="020B0604020202020204" pitchFamily="34" charset="0"/>
              <a:buChar char="•"/>
            </a:pPr>
            <a:endParaRPr lang="en-GB" dirty="0"/>
          </a:p>
          <a:p>
            <a:pPr marL="171450" indent="-171450">
              <a:lnSpc>
                <a:spcPct val="150000"/>
              </a:lnSpc>
              <a:buFont typeface="Arial" panose="020B0604020202020204" pitchFamily="34" charset="0"/>
              <a:buChar char="•"/>
            </a:pPr>
            <a:r>
              <a:rPr lang="en-GB" dirty="0"/>
              <a:t>Chart the action plan – If you have an action plan, stating that will help the recipient understand that their issue is being resolved.</a:t>
            </a:r>
          </a:p>
          <a:p>
            <a:pPr marL="171450" indent="-171450">
              <a:lnSpc>
                <a:spcPct val="150000"/>
              </a:lnSpc>
              <a:buFont typeface="Arial" panose="020B0604020202020204" pitchFamily="34" charset="0"/>
              <a:buChar char="•"/>
            </a:pPr>
            <a:endParaRPr lang="en-GB" dirty="0"/>
          </a:p>
          <a:p>
            <a:pPr marL="171450" indent="-171450">
              <a:lnSpc>
                <a:spcPct val="150000"/>
              </a:lnSpc>
              <a:buFont typeface="Arial" panose="020B0604020202020204" pitchFamily="34" charset="0"/>
              <a:buChar char="•"/>
            </a:pPr>
            <a:r>
              <a:rPr lang="en-GB" dirty="0"/>
              <a:t>Mention the timeline if possible – If you know how long will take, you could mention it. </a:t>
            </a:r>
          </a:p>
          <a:p>
            <a:pPr marL="0" indent="0">
              <a:lnSpc>
                <a:spcPct val="150000"/>
              </a:lnSpc>
              <a:buFont typeface="Arial" panose="020B0604020202020204" pitchFamily="34" charset="0"/>
              <a:buNone/>
            </a:pPr>
            <a:r>
              <a:rPr lang="en-GB" dirty="0"/>
              <a:t>With regard to timelines, one golden rule that you must remember is to under-commit and overdeliver. </a:t>
            </a:r>
          </a:p>
          <a:p>
            <a:pPr marL="0" indent="0">
              <a:lnSpc>
                <a:spcPct val="150000"/>
              </a:lnSpc>
              <a:buFont typeface="Arial" panose="020B0604020202020204" pitchFamily="34" charset="0"/>
              <a:buNone/>
            </a:pPr>
            <a:r>
              <a:rPr lang="en-GB" dirty="0"/>
              <a:t>For example, if you know it is going to take 2 days to fix the problem, always leave some buffer time and quote more.</a:t>
            </a:r>
          </a:p>
          <a:p>
            <a:pPr marL="0" indent="0">
              <a:lnSpc>
                <a:spcPct val="150000"/>
              </a:lnSpc>
              <a:buFont typeface="Arial" panose="020B0604020202020204" pitchFamily="34" charset="0"/>
              <a:buNone/>
            </a:pPr>
            <a:endParaRPr lang="en-GB" dirty="0"/>
          </a:p>
          <a:p>
            <a:pPr marL="0" indent="0">
              <a:lnSpc>
                <a:spcPct val="150000"/>
              </a:lnSpc>
              <a:buFont typeface="Arial" panose="020B0604020202020204" pitchFamily="34" charset="0"/>
              <a:buNone/>
            </a:pPr>
            <a:r>
              <a:rPr lang="en-GB" dirty="0"/>
              <a:t>If you are not sure about the timeline, you could commit to sharing updates regularly.</a:t>
            </a:r>
          </a:p>
          <a:p>
            <a:pPr marL="0" indent="0">
              <a:lnSpc>
                <a:spcPct val="150000"/>
              </a:lnSpc>
              <a:buFont typeface="Arial" panose="020B0604020202020204" pitchFamily="34" charset="0"/>
              <a:buNone/>
            </a:pPr>
            <a:endParaRPr lang="en-GB" dirty="0"/>
          </a:p>
          <a:p>
            <a:pPr marL="0" indent="0">
              <a:lnSpc>
                <a:spcPct val="150000"/>
              </a:lnSpc>
              <a:buFont typeface="Arial" panose="020B0604020202020204" pitchFamily="34" charset="0"/>
              <a:buNone/>
            </a:pPr>
            <a:r>
              <a:rPr lang="en-GB" dirty="0"/>
              <a:t>Remember, if you know what to write, you will know how to phrase it well to make the email concise and clear.</a:t>
            </a:r>
          </a:p>
          <a:p>
            <a:pPr marL="0" indent="0">
              <a:lnSpc>
                <a:spcPct val="150000"/>
              </a:lnSpc>
              <a:buFont typeface="Arial" panose="020B0604020202020204" pitchFamily="34" charset="0"/>
              <a:buNone/>
            </a:pPr>
            <a:r>
              <a:rPr lang="en-GB" dirty="0"/>
              <a:t>You could also keep a list of keywords from your analysis ready to include in the email.</a:t>
            </a:r>
          </a:p>
          <a:p>
            <a:pPr marL="0" indent="0">
              <a:lnSpc>
                <a:spcPct val="150000"/>
              </a:lnSpc>
              <a:buFont typeface="Arial" panose="020B0604020202020204" pitchFamily="34" charset="0"/>
              <a:buNone/>
            </a:pPr>
            <a:endParaRPr lang="en-GB" dirty="0"/>
          </a:p>
          <a:p>
            <a:pPr marL="0" indent="0">
              <a:lnSpc>
                <a:spcPct val="150000"/>
              </a:lnSpc>
              <a:buFont typeface="Arial" panose="020B0604020202020204" pitchFamily="34" charset="0"/>
              <a:buNone/>
            </a:pPr>
            <a:r>
              <a:rPr lang="en-GB" dirty="0"/>
              <a:t>Now that we have looked at the basic framework for any email, let us move on to writing the body (content) of the email.</a:t>
            </a:r>
          </a:p>
          <a:p>
            <a:pPr marL="0" indent="0">
              <a:lnSpc>
                <a:spcPct val="150000"/>
              </a:lnSpc>
              <a:buFont typeface="Arial" panose="020B0604020202020204" pitchFamily="34" charset="0"/>
              <a:buNone/>
            </a:pPr>
            <a:endParaRPr lang="en-GB" dirty="0"/>
          </a:p>
          <a:p>
            <a:pPr marL="0" indent="0">
              <a:lnSpc>
                <a:spcPct val="150000"/>
              </a:lnSpc>
              <a:buFont typeface="Arial" panose="020B0604020202020204" pitchFamily="34" charset="0"/>
              <a:buNone/>
            </a:pPr>
            <a:r>
              <a:rPr lang="en-GB" i="1" dirty="0"/>
              <a:t>Transition to the next slide.</a:t>
            </a:r>
          </a:p>
          <a:p>
            <a:pPr marL="0" indent="0">
              <a:lnSpc>
                <a:spcPct val="150000"/>
              </a:lnSpc>
              <a:buFont typeface="Arial" panose="020B0604020202020204" pitchFamily="34" charset="0"/>
              <a:buNone/>
            </a:pPr>
            <a:endParaRPr lang="en-GB" dirty="0"/>
          </a:p>
          <a:p>
            <a:pPr marL="0" indent="0">
              <a:lnSpc>
                <a:spcPct val="150000"/>
              </a:lnSpc>
              <a:buFont typeface="Arial" panose="020B0604020202020204" pitchFamily="34" charset="0"/>
              <a:buNone/>
            </a:pPr>
            <a:endParaRPr lang="en-IN" dirty="0"/>
          </a:p>
          <a:p>
            <a:endParaRPr lang="en-IN" b="0"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43</a:t>
            </a:fld>
            <a:endParaRPr lang="en-US" dirty="0"/>
          </a:p>
        </p:txBody>
      </p:sp>
    </p:spTree>
    <p:extLst>
      <p:ext uri="{BB962C8B-B14F-4D97-AF65-F5344CB8AC3E}">
        <p14:creationId xmlns:p14="http://schemas.microsoft.com/office/powerpoint/2010/main" val="29790758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just">
              <a:lnSpc>
                <a:spcPct val="115000"/>
              </a:lnSpc>
              <a:buFont typeface="Symbol" panose="05050102010706020507" pitchFamily="18" charset="2"/>
              <a:buNone/>
            </a:pPr>
            <a:r>
              <a:rPr lang="en-US" sz="1800" b="1" dirty="0">
                <a:effectLst/>
                <a:ea typeface="Calibri" panose="020F0502020204030204" pitchFamily="34" charset="0"/>
                <a:cs typeface="Symbol" panose="05050102010706020507" pitchFamily="18" charset="2"/>
              </a:rPr>
              <a:t>Trainer:</a:t>
            </a:r>
          </a:p>
          <a:p>
            <a:pPr marL="342900" lvl="0" indent="-342900" algn="just">
              <a:lnSpc>
                <a:spcPct val="115000"/>
              </a:lnSpc>
              <a:buFont typeface="Symbol" panose="05050102010706020507" pitchFamily="18" charset="2"/>
              <a:buChar char=""/>
            </a:pPr>
            <a:endParaRPr lang="en-US" sz="1800" dirty="0">
              <a:effectLst/>
              <a:ea typeface="Calibri" panose="020F0502020204030204" pitchFamily="34" charset="0"/>
              <a:cs typeface="Symbol" panose="05050102010706020507" pitchFamily="18" charset="2"/>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lang="en-US" sz="1800" dirty="0">
                <a:effectLst/>
                <a:ea typeface="Calibri" panose="020F0502020204030204" pitchFamily="34" charset="0"/>
                <a:cs typeface="Symbol" panose="05050102010706020507" pitchFamily="18" charset="2"/>
              </a:rPr>
              <a:t>The fonts that can be used for formal emails are </a:t>
            </a:r>
            <a:r>
              <a:rPr lang="en-US" sz="1800" kern="100" dirty="0">
                <a:solidFill>
                  <a:srgbClr val="000000"/>
                </a:solidFill>
                <a:effectLst/>
                <a:ea typeface="+mn-ea"/>
                <a:cs typeface="Symbol" panose="05050102010706020507" pitchFamily="18" charset="2"/>
              </a:rPr>
              <a:t>Times New Roman,</a:t>
            </a:r>
            <a:r>
              <a:rPr lang="en-US" sz="1800" kern="100" dirty="0">
                <a:solidFill>
                  <a:srgbClr val="000000"/>
                </a:solidFill>
                <a:effectLst/>
                <a:ea typeface="+mn-ea"/>
                <a:cs typeface="+mn-cs"/>
              </a:rPr>
              <a:t> </a:t>
            </a:r>
            <a:r>
              <a:rPr lang="en-US" sz="1800" kern="100" dirty="0">
                <a:solidFill>
                  <a:srgbClr val="000000"/>
                </a:solidFill>
                <a:effectLst/>
                <a:ea typeface="+mn-ea"/>
                <a:cs typeface="Symbol" panose="05050102010706020507" pitchFamily="18" charset="2"/>
              </a:rPr>
              <a:t>Arial and </a:t>
            </a:r>
            <a:r>
              <a:rPr lang="en-US" sz="1800" kern="100" dirty="0">
                <a:solidFill>
                  <a:srgbClr val="000000"/>
                </a:solidFill>
                <a:effectLst/>
                <a:ea typeface="+mn-ea"/>
                <a:cs typeface="+mn-cs"/>
              </a:rPr>
              <a:t>Calibri etc.</a:t>
            </a:r>
            <a:endParaRPr lang="en-IN" sz="1800" dirty="0">
              <a:effectLst/>
              <a:ea typeface="Calibri" panose="020F0502020204030204" pitchFamily="34" charset="0"/>
              <a:cs typeface="Symbol" panose="05050102010706020507" pitchFamily="18" charset="2"/>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endParaRPr lang="en-US" sz="1800" dirty="0">
              <a:effectLst/>
              <a:ea typeface="Calibri" panose="020F0502020204030204" pitchFamily="34" charset="0"/>
              <a:cs typeface="Symbol" panose="05050102010706020507" pitchFamily="18" charset="2"/>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lang="en-US" sz="1800" dirty="0">
                <a:effectLst/>
                <a:ea typeface="Calibri" panose="020F0502020204030204" pitchFamily="34" charset="0"/>
                <a:cs typeface="Symbol" panose="05050102010706020507" pitchFamily="18" charset="2"/>
              </a:rPr>
              <a:t>The font size can be 11 or 12.</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endParaRPr lang="en-US" sz="1800" dirty="0">
              <a:effectLst/>
              <a:ea typeface="Calibri" panose="020F0502020204030204" pitchFamily="34" charset="0"/>
              <a:cs typeface="Symbol" panose="05050102010706020507" pitchFamily="18" charset="2"/>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lang="en-US" sz="1800" dirty="0">
                <a:effectLst/>
                <a:ea typeface="Calibri" panose="020F0502020204030204" pitchFamily="34" charset="0"/>
                <a:cs typeface="Symbol" panose="05050102010706020507" pitchFamily="18" charset="2"/>
              </a:rPr>
              <a:t>Use enough space between paragraphs.</a:t>
            </a:r>
            <a:endParaRPr lang="en-IN" sz="1800" dirty="0">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endParaRPr lang="en-US" sz="1800" dirty="0">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The font colour must be black. </a:t>
            </a:r>
          </a:p>
          <a:p>
            <a:pPr marL="0" lvl="0" indent="0" algn="just">
              <a:lnSpc>
                <a:spcPct val="115000"/>
              </a:lnSpc>
              <a:buFont typeface="Symbol" panose="05050102010706020507" pitchFamily="18" charset="2"/>
              <a:buNone/>
            </a:pPr>
            <a:r>
              <a:rPr lang="en-US" sz="1800" dirty="0">
                <a:effectLst/>
                <a:ea typeface="Calibri" panose="020F0502020204030204" pitchFamily="34" charset="0"/>
                <a:cs typeface="Symbol" panose="05050102010706020507" pitchFamily="18" charset="2"/>
              </a:rPr>
              <a:t>         Avoid using other colours unless for a security disclaimer or warning (which is usually mentioned in red)</a:t>
            </a:r>
          </a:p>
          <a:p>
            <a:pPr marL="0" lvl="0" indent="0" algn="just">
              <a:lnSpc>
                <a:spcPct val="115000"/>
              </a:lnSpc>
              <a:buFont typeface="Symbol" panose="05050102010706020507" pitchFamily="18" charset="2"/>
              <a:buNone/>
            </a:pPr>
            <a:r>
              <a:rPr lang="en-US" sz="1800" dirty="0">
                <a:effectLst/>
                <a:ea typeface="Calibri" panose="020F0502020204030204" pitchFamily="34" charset="0"/>
                <a:cs typeface="Symbol" panose="05050102010706020507" pitchFamily="18" charset="2"/>
              </a:rPr>
              <a:t>         Also, avoid using highlights since they can be very distracting. </a:t>
            </a:r>
          </a:p>
          <a:p>
            <a:pPr marL="342900" lvl="0" indent="-342900" algn="just">
              <a:lnSpc>
                <a:spcPct val="115000"/>
              </a:lnSpc>
              <a:buFont typeface="Symbol" panose="05050102010706020507" pitchFamily="18" charset="2"/>
              <a:buChar char=""/>
            </a:pPr>
            <a:endParaRPr lang="en-US" sz="1800" dirty="0">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Instead, use </a:t>
            </a:r>
            <a:r>
              <a:rPr lang="en-US" sz="1800" b="1" dirty="0">
                <a:effectLst/>
                <a:ea typeface="Calibri" panose="020F0502020204030204" pitchFamily="34" charset="0"/>
                <a:cs typeface="Symbol" panose="05050102010706020507" pitchFamily="18" charset="2"/>
              </a:rPr>
              <a:t>Bold, </a:t>
            </a:r>
            <a:r>
              <a:rPr lang="en-US" sz="1800" i="1" dirty="0">
                <a:effectLst/>
                <a:ea typeface="Calibri" panose="020F0502020204030204" pitchFamily="34" charset="0"/>
                <a:cs typeface="Symbol" panose="05050102010706020507" pitchFamily="18" charset="2"/>
              </a:rPr>
              <a:t>Italics </a:t>
            </a:r>
            <a:r>
              <a:rPr lang="en-US" sz="1800" dirty="0">
                <a:effectLst/>
                <a:ea typeface="Calibri" panose="020F0502020204030204" pitchFamily="34" charset="0"/>
                <a:cs typeface="Symbol" panose="05050102010706020507" pitchFamily="18" charset="2"/>
              </a:rPr>
              <a:t>and </a:t>
            </a:r>
            <a:r>
              <a:rPr lang="en-US" sz="1800" u="sng" dirty="0">
                <a:effectLst/>
                <a:ea typeface="Calibri" panose="020F0502020204030204" pitchFamily="34" charset="0"/>
                <a:cs typeface="Symbol" panose="05050102010706020507" pitchFamily="18" charset="2"/>
              </a:rPr>
              <a:t>Underline</a:t>
            </a:r>
            <a:r>
              <a:rPr lang="en-US" sz="1800" dirty="0">
                <a:effectLst/>
                <a:ea typeface="Calibri" panose="020F0502020204030204" pitchFamily="34" charset="0"/>
                <a:cs typeface="Symbol" panose="05050102010706020507" pitchFamily="18" charset="2"/>
              </a:rPr>
              <a:t> to highlight keywords in a mail. </a:t>
            </a:r>
          </a:p>
          <a:p>
            <a:pPr marL="0" lvl="0" indent="0" algn="just">
              <a:lnSpc>
                <a:spcPct val="115000"/>
              </a:lnSpc>
              <a:buFont typeface="Symbol" panose="05050102010706020507" pitchFamily="18" charset="2"/>
              <a:buNone/>
            </a:pPr>
            <a:r>
              <a:rPr lang="en-US" sz="1800" dirty="0">
                <a:effectLst/>
                <a:ea typeface="Calibri" panose="020F0502020204030204" pitchFamily="34" charset="0"/>
                <a:cs typeface="Symbol" panose="05050102010706020507" pitchFamily="18" charset="2"/>
              </a:rPr>
              <a:t>         It is recommended that a maximum of 7 words be highlighted. </a:t>
            </a:r>
            <a:endParaRPr lang="en-IN" sz="1800" dirty="0">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endParaRPr lang="en-US" sz="1800" dirty="0">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Instructions can be indicated by numbered bullets. 1,2,3…</a:t>
            </a:r>
            <a:endParaRPr lang="en-IN" sz="1800" dirty="0">
              <a:effectLst/>
              <a:ea typeface="Calibri" panose="020F0502020204030204" pitchFamily="34" charset="0"/>
              <a:cs typeface="Symbol" panose="05050102010706020507" pitchFamily="18" charset="2"/>
            </a:endParaRPr>
          </a:p>
          <a:p>
            <a:pPr marL="0" lvl="0" indent="0" algn="just">
              <a:lnSpc>
                <a:spcPct val="115000"/>
              </a:lnSpc>
              <a:spcAft>
                <a:spcPts val="1000"/>
              </a:spcAft>
              <a:buFont typeface="Symbol" panose="05050102010706020507" pitchFamily="18" charset="2"/>
              <a:buNone/>
            </a:pPr>
            <a:r>
              <a:rPr lang="en-US" sz="1800" dirty="0">
                <a:effectLst/>
                <a:ea typeface="Calibri" panose="020F0502020204030204" pitchFamily="34" charset="0"/>
                <a:cs typeface="Symbol" panose="05050102010706020507" pitchFamily="18" charset="2"/>
              </a:rPr>
              <a:t>         The steps followed can be indicated by bullets. “● and – “can be used for bullets</a:t>
            </a:r>
            <a:endParaRPr lang="en-IN" sz="1800" dirty="0">
              <a:effectLst/>
              <a:ea typeface="Calibri" panose="020F0502020204030204" pitchFamily="34" charset="0"/>
              <a:cs typeface="Symbol" panose="05050102010706020507" pitchFamily="18" charset="2"/>
            </a:endParaRPr>
          </a:p>
          <a:p>
            <a:endParaRPr lang="en-IN" dirty="0"/>
          </a:p>
          <a:p>
            <a:r>
              <a:rPr lang="en-IN" dirty="0"/>
              <a:t>This will ensure that your email will look standard and readable.</a:t>
            </a:r>
          </a:p>
          <a:p>
            <a:r>
              <a:rPr lang="en-IN" dirty="0"/>
              <a:t>Here, I would like to remind you to maintain a vertical read and keep your text in a vertically rectangular writing space.</a:t>
            </a:r>
          </a:p>
          <a:p>
            <a:endParaRPr lang="en-IN" dirty="0"/>
          </a:p>
          <a:p>
            <a:r>
              <a:rPr lang="en-IN" dirty="0"/>
              <a:t>Let us look at the importance of grammar and punctuation in email writing.</a:t>
            </a:r>
          </a:p>
          <a:p>
            <a:endParaRPr lang="en-IN" dirty="0"/>
          </a:p>
          <a:p>
            <a:r>
              <a:rPr lang="en-IN" i="1" dirty="0"/>
              <a:t>Transition to the next slide.</a:t>
            </a:r>
          </a:p>
        </p:txBody>
      </p:sp>
      <p:sp>
        <p:nvSpPr>
          <p:cNvPr id="4" name="Slide Number Placeholder 3"/>
          <p:cNvSpPr>
            <a:spLocks noGrp="1"/>
          </p:cNvSpPr>
          <p:nvPr>
            <p:ph type="sldNum" sz="quarter" idx="5"/>
          </p:nvPr>
        </p:nvSpPr>
        <p:spPr/>
        <p:txBody>
          <a:bodyPr/>
          <a:lstStyle/>
          <a:p>
            <a:fld id="{F5453FCA-CD46-459E-A84D-61334D0A920D}" type="slidenum">
              <a:rPr lang="en-US" smtClean="0"/>
              <a:pPr/>
              <a:t>44</a:t>
            </a:fld>
            <a:endParaRPr lang="en-US" dirty="0"/>
          </a:p>
        </p:txBody>
      </p:sp>
    </p:spTree>
    <p:extLst>
      <p:ext uri="{BB962C8B-B14F-4D97-AF65-F5344CB8AC3E}">
        <p14:creationId xmlns:p14="http://schemas.microsoft.com/office/powerpoint/2010/main" val="211444699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Trainer:</a:t>
            </a:r>
          </a:p>
          <a:p>
            <a:endParaRPr lang="en-GB" b="1" dirty="0"/>
          </a:p>
          <a:p>
            <a:r>
              <a:rPr lang="en-GB" b="0" dirty="0"/>
              <a:t>Often, emails are sent to provide information or updates regarding a variety of topics.</a:t>
            </a:r>
          </a:p>
          <a:p>
            <a:endParaRPr lang="en-GB" b="0" dirty="0"/>
          </a:p>
          <a:p>
            <a:r>
              <a:rPr lang="en-GB" b="0" dirty="0"/>
              <a:t>Bullets are a great way of organizing data and improving readability.</a:t>
            </a:r>
          </a:p>
          <a:p>
            <a:endParaRPr lang="en-GB" b="0" dirty="0"/>
          </a:p>
          <a:p>
            <a:r>
              <a:rPr lang="en-GB" b="0" dirty="0"/>
              <a:t>Normal bullets are used when there is no chronology or specificity of pointers.</a:t>
            </a:r>
          </a:p>
          <a:p>
            <a:r>
              <a:rPr lang="en-GB" b="0" dirty="0"/>
              <a:t>Numbered bullets are used when there is a set system or for giving instructions.</a:t>
            </a:r>
          </a:p>
          <a:p>
            <a:endParaRPr lang="en-GB" b="0" dirty="0"/>
          </a:p>
          <a:p>
            <a:r>
              <a:rPr lang="en-GB" b="0" dirty="0"/>
              <a:t>Tables can also be used to depict numerical data.</a:t>
            </a:r>
          </a:p>
          <a:p>
            <a:endParaRPr lang="en-GB" b="0" dirty="0"/>
          </a:p>
          <a:p>
            <a:r>
              <a:rPr lang="en-GB" b="0" dirty="0"/>
              <a:t>Let us look at an example.</a:t>
            </a:r>
          </a:p>
          <a:p>
            <a:endParaRPr lang="en-GB" b="0" dirty="0"/>
          </a:p>
          <a:p>
            <a:r>
              <a:rPr lang="en-GB" b="0" i="1" dirty="0"/>
              <a:t>Transition to the next slide.</a:t>
            </a:r>
          </a:p>
          <a:p>
            <a:endParaRPr lang="en-GB" b="0" dirty="0"/>
          </a:p>
          <a:p>
            <a:endParaRPr lang="en-IN" b="1"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45</a:t>
            </a:fld>
            <a:endParaRPr lang="en-US" dirty="0"/>
          </a:p>
        </p:txBody>
      </p:sp>
    </p:spTree>
    <p:extLst>
      <p:ext uri="{BB962C8B-B14F-4D97-AF65-F5344CB8AC3E}">
        <p14:creationId xmlns:p14="http://schemas.microsoft.com/office/powerpoint/2010/main" val="17124488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clustering of information depends on the nature of the data you are sharing.</a:t>
            </a:r>
          </a:p>
          <a:p>
            <a:r>
              <a:rPr lang="en-GB" dirty="0"/>
              <a:t>Let us look at sign-offs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i="1" dirty="0">
                <a:effectLst/>
                <a:ea typeface="Calibri" panose="020F0502020204030204" pitchFamily="34" charset="0"/>
                <a:cs typeface="Calibri" panose="020F0502020204030204" pitchFamily="34" charset="0"/>
              </a:rPr>
              <a:t>Transition to the next slide.</a:t>
            </a:r>
          </a:p>
          <a:p>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46</a:t>
            </a:fld>
            <a:endParaRPr lang="en-US" dirty="0"/>
          </a:p>
        </p:txBody>
      </p:sp>
    </p:spTree>
    <p:extLst>
      <p:ext uri="{BB962C8B-B14F-4D97-AF65-F5344CB8AC3E}">
        <p14:creationId xmlns:p14="http://schemas.microsoft.com/office/powerpoint/2010/main" val="193914934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Aft>
                <a:spcPts val="1000"/>
              </a:spcAft>
            </a:pPr>
            <a:r>
              <a:rPr lang="en-US" sz="1200" b="1" dirty="0">
                <a:effectLst/>
                <a:ea typeface="Calibri" panose="020F0502020204030204" pitchFamily="34" charset="0"/>
                <a:cs typeface="Calibri" panose="020F0502020204030204" pitchFamily="34" charset="0"/>
              </a:rPr>
              <a:t>Trainer:</a:t>
            </a:r>
          </a:p>
          <a:p>
            <a:pPr algn="just">
              <a:lnSpc>
                <a:spcPct val="115000"/>
              </a:lnSpc>
              <a:spcAft>
                <a:spcPts val="1000"/>
              </a:spcAft>
            </a:pPr>
            <a:endParaRPr lang="en-US" sz="12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The tone of your email is set by your intent and state of mind.</a:t>
            </a: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Avoid writing emails when you are upset or confused. </a:t>
            </a: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This may unconsciously reflect in your email through your choice of words.</a:t>
            </a:r>
          </a:p>
          <a:p>
            <a:pPr algn="just">
              <a:lnSpc>
                <a:spcPct val="115000"/>
              </a:lnSpc>
              <a:spcAft>
                <a:spcPts val="1000"/>
              </a:spcAft>
            </a:pPr>
            <a:endParaRPr lang="en-US" sz="12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I knew of this gentleman who would add extra question marks when the issue at hand bothered him.</a:t>
            </a: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“Why wasn’t this thought of earlier?????”</a:t>
            </a:r>
          </a:p>
          <a:p>
            <a:pPr algn="just">
              <a:lnSpc>
                <a:spcPct val="115000"/>
              </a:lnSpc>
              <a:spcAft>
                <a:spcPts val="1000"/>
              </a:spcAft>
            </a:pPr>
            <a:endParaRPr lang="en-US" sz="12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The simplest way to be mindful of your email’s tone is to CARE for your reader.</a:t>
            </a: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An acronym for being Courteous, Assertive, Respectful and Empathetic.</a:t>
            </a:r>
          </a:p>
          <a:p>
            <a:pPr algn="just">
              <a:lnSpc>
                <a:spcPct val="115000"/>
              </a:lnSpc>
              <a:spcAft>
                <a:spcPts val="1000"/>
              </a:spcAft>
            </a:pPr>
            <a:endParaRPr lang="en-US" sz="12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1. Courtesy or politeness in an email creates an impression about you. </a:t>
            </a: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Use words like please, could, would etc. to ask politely. </a:t>
            </a: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These words also soften the tone while asking a question.</a:t>
            </a:r>
          </a:p>
          <a:p>
            <a:pPr algn="just">
              <a:lnSpc>
                <a:spcPct val="115000"/>
              </a:lnSpc>
              <a:spcAft>
                <a:spcPts val="1000"/>
              </a:spcAft>
            </a:pPr>
            <a:endParaRPr lang="en-US" sz="12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Let us also look at the usage of the words please and request.</a:t>
            </a:r>
          </a:p>
          <a:p>
            <a:pPr algn="just">
              <a:lnSpc>
                <a:spcPct val="115000"/>
              </a:lnSpc>
              <a:spcAft>
                <a:spcPts val="1000"/>
              </a:spcAft>
            </a:pPr>
            <a:endParaRPr lang="en-US" sz="12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The word “please” is used as a courtesy in asking someone to do something (usually what is expected of them).</a:t>
            </a: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Just that you are asking them nicely.</a:t>
            </a: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E.g. please let me know when you fill the data in the sheet.</a:t>
            </a:r>
          </a:p>
          <a:p>
            <a:pPr algn="just">
              <a:lnSpc>
                <a:spcPct val="115000"/>
              </a:lnSpc>
              <a:spcAft>
                <a:spcPts val="1000"/>
              </a:spcAft>
            </a:pPr>
            <a:endParaRPr lang="en-IN" sz="12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The word “request” is used when the reader or the other person is expected to take more effort or do something for you. </a:t>
            </a: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E.g. I request you to fill in the data by 4 pm today.</a:t>
            </a:r>
          </a:p>
          <a:p>
            <a:pPr algn="just">
              <a:lnSpc>
                <a:spcPct val="115000"/>
              </a:lnSpc>
              <a:spcAft>
                <a:spcPts val="1000"/>
              </a:spcAft>
            </a:pPr>
            <a:endParaRPr lang="en-US" sz="12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Being courteous ensures that the email is not misunderstood.</a:t>
            </a:r>
          </a:p>
          <a:p>
            <a:pPr algn="just">
              <a:lnSpc>
                <a:spcPct val="115000"/>
              </a:lnSpc>
              <a:spcAft>
                <a:spcPts val="1000"/>
              </a:spcAft>
            </a:pPr>
            <a:endParaRPr lang="en-US" sz="12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Let us understand how to be assertive in an email.</a:t>
            </a:r>
          </a:p>
          <a:p>
            <a:pPr algn="just">
              <a:lnSpc>
                <a:spcPct val="115000"/>
              </a:lnSpc>
              <a:spcAft>
                <a:spcPts val="1000"/>
              </a:spcAft>
            </a:pPr>
            <a:endParaRPr lang="en-US" sz="1200" dirty="0">
              <a:effectLst/>
              <a:ea typeface="Calibri" panose="020F0502020204030204" pitchFamily="34" charset="0"/>
              <a:cs typeface="Calibri" panose="020F0502020204030204" pitchFamily="34" charset="0"/>
            </a:endParaRPr>
          </a:p>
          <a:p>
            <a:pPr algn="just">
              <a:lnSpc>
                <a:spcPct val="115000"/>
              </a:lnSpc>
              <a:spcAft>
                <a:spcPts val="1000"/>
              </a:spcAft>
            </a:pPr>
            <a:r>
              <a:rPr lang="en-IN" sz="1200" i="1" dirty="0">
                <a:effectLst/>
                <a:ea typeface="Calibri" panose="020F0502020204030204" pitchFamily="34" charset="0"/>
                <a:cs typeface="Calibri" panose="020F0502020204030204" pitchFamily="34" charset="0"/>
              </a:rPr>
              <a:t>Transition to the next slide.</a:t>
            </a:r>
          </a:p>
          <a:p>
            <a:pPr algn="just">
              <a:lnSpc>
                <a:spcPct val="115000"/>
              </a:lnSpc>
              <a:spcAft>
                <a:spcPts val="1000"/>
              </a:spcAft>
            </a:pPr>
            <a:r>
              <a:rPr lang="en-US" sz="1200" dirty="0">
                <a:effectLst/>
                <a:ea typeface="Calibri" panose="020F0502020204030204" pitchFamily="34" charset="0"/>
                <a:cs typeface="Calibri" panose="020F0502020204030204" pitchFamily="34" charset="0"/>
              </a:rPr>
              <a:t> </a:t>
            </a:r>
            <a:endParaRPr lang="en-IN" sz="1200" dirty="0">
              <a:effectLst/>
              <a:ea typeface="Calibri" panose="020F0502020204030204" pitchFamily="34" charset="0"/>
              <a:cs typeface="Calibri" panose="020F0502020204030204" pitchFamily="34" charset="0"/>
            </a:endParaRPr>
          </a:p>
          <a:p>
            <a:endParaRPr lang="en-IN" dirty="0"/>
          </a:p>
        </p:txBody>
      </p:sp>
      <p:sp>
        <p:nvSpPr>
          <p:cNvPr id="4" name="Slide Number Placeholder 3"/>
          <p:cNvSpPr>
            <a:spLocks noGrp="1"/>
          </p:cNvSpPr>
          <p:nvPr>
            <p:ph type="sldNum" sz="quarter" idx="5"/>
          </p:nvPr>
        </p:nvSpPr>
        <p:spPr/>
        <p:txBody>
          <a:bodyPr/>
          <a:lstStyle/>
          <a:p>
            <a:fld id="{8CEE670E-4A6B-4F29-893C-A77A5F261C91}" type="slidenum">
              <a:rPr lang="en-IN" smtClean="0"/>
              <a:pPr/>
              <a:t>48</a:t>
            </a:fld>
            <a:endParaRPr lang="en-IN" dirty="0"/>
          </a:p>
        </p:txBody>
      </p:sp>
    </p:spTree>
    <p:extLst>
      <p:ext uri="{BB962C8B-B14F-4D97-AF65-F5344CB8AC3E}">
        <p14:creationId xmlns:p14="http://schemas.microsoft.com/office/powerpoint/2010/main" val="409789940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Aft>
                <a:spcPts val="1000"/>
              </a:spcAft>
            </a:pPr>
            <a:r>
              <a:rPr lang="en-US" sz="1200" dirty="0">
                <a:effectLst/>
                <a:latin typeface="Calibri" panose="020F0502020204030204" pitchFamily="34" charset="0"/>
                <a:ea typeface="Calibri" panose="020F0502020204030204" pitchFamily="34" charset="0"/>
                <a:cs typeface="Calibri" panose="020F0502020204030204" pitchFamily="34" charset="0"/>
              </a:rPr>
              <a:t>. Courtesy or politeness in an email creates an impression about you. </a:t>
            </a:r>
          </a:p>
          <a:p>
            <a:pPr algn="just">
              <a:lnSpc>
                <a:spcPct val="115000"/>
              </a:lnSpc>
              <a:spcAft>
                <a:spcPts val="1000"/>
              </a:spcAft>
            </a:pPr>
            <a:r>
              <a:rPr lang="en-US" sz="1200" dirty="0">
                <a:effectLst/>
                <a:latin typeface="Calibri" panose="020F0502020204030204" pitchFamily="34" charset="0"/>
                <a:ea typeface="Calibri" panose="020F0502020204030204" pitchFamily="34" charset="0"/>
                <a:cs typeface="Calibri" panose="020F0502020204030204" pitchFamily="34" charset="0"/>
              </a:rPr>
              <a:t>Use words like please, could, would etc. to ask politely. </a:t>
            </a:r>
          </a:p>
          <a:p>
            <a:pPr algn="just">
              <a:lnSpc>
                <a:spcPct val="115000"/>
              </a:lnSpc>
              <a:spcAft>
                <a:spcPts val="1000"/>
              </a:spcAft>
            </a:pPr>
            <a:r>
              <a:rPr lang="en-US" sz="1200" dirty="0">
                <a:effectLst/>
                <a:latin typeface="Calibri" panose="020F0502020204030204" pitchFamily="34" charset="0"/>
                <a:ea typeface="Calibri" panose="020F0502020204030204" pitchFamily="34" charset="0"/>
                <a:cs typeface="Calibri" panose="020F0502020204030204" pitchFamily="34" charset="0"/>
              </a:rPr>
              <a:t>These words also soften the tone while asking a question.</a:t>
            </a:r>
          </a:p>
          <a:p>
            <a:pPr algn="just">
              <a:lnSpc>
                <a:spcPct val="115000"/>
              </a:lnSpc>
              <a:spcAft>
                <a:spcPts val="1000"/>
              </a:spcAft>
            </a:pPr>
            <a:endParaRPr lang="en-US" sz="120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15000"/>
              </a:lnSpc>
              <a:spcAft>
                <a:spcPts val="1000"/>
              </a:spcAft>
            </a:pPr>
            <a:r>
              <a:rPr lang="en-US" sz="1200" dirty="0">
                <a:effectLst/>
                <a:latin typeface="Calibri" panose="020F0502020204030204" pitchFamily="34" charset="0"/>
                <a:ea typeface="Calibri" panose="020F0502020204030204" pitchFamily="34" charset="0"/>
                <a:cs typeface="Calibri" panose="020F0502020204030204" pitchFamily="34" charset="0"/>
              </a:rPr>
              <a:t>Let us also look at the usage of the words please and request.</a:t>
            </a:r>
          </a:p>
          <a:p>
            <a:pPr algn="just">
              <a:lnSpc>
                <a:spcPct val="115000"/>
              </a:lnSpc>
              <a:spcAft>
                <a:spcPts val="1000"/>
              </a:spcAft>
            </a:pPr>
            <a:endParaRPr lang="en-US" sz="120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15000"/>
              </a:lnSpc>
              <a:spcAft>
                <a:spcPts val="1000"/>
              </a:spcAft>
            </a:pPr>
            <a:r>
              <a:rPr lang="en-US" sz="1200" dirty="0">
                <a:effectLst/>
                <a:latin typeface="Calibri" panose="020F0502020204030204" pitchFamily="34" charset="0"/>
                <a:ea typeface="Calibri" panose="020F0502020204030204" pitchFamily="34" charset="0"/>
                <a:cs typeface="Calibri" panose="020F0502020204030204" pitchFamily="34" charset="0"/>
              </a:rPr>
              <a:t>The word “please” is used as a courtesy in asking someone to do something (usually what is expected of them).</a:t>
            </a:r>
          </a:p>
          <a:p>
            <a:pPr algn="just">
              <a:lnSpc>
                <a:spcPct val="115000"/>
              </a:lnSpc>
              <a:spcAft>
                <a:spcPts val="1000"/>
              </a:spcAft>
            </a:pPr>
            <a:r>
              <a:rPr lang="en-US" sz="1200" dirty="0">
                <a:effectLst/>
                <a:latin typeface="Calibri" panose="020F0502020204030204" pitchFamily="34" charset="0"/>
                <a:ea typeface="Calibri" panose="020F0502020204030204" pitchFamily="34" charset="0"/>
                <a:cs typeface="Calibri" panose="020F0502020204030204" pitchFamily="34" charset="0"/>
              </a:rPr>
              <a:t>Just that you are asking them nicely.</a:t>
            </a:r>
          </a:p>
          <a:p>
            <a:pPr algn="just">
              <a:lnSpc>
                <a:spcPct val="115000"/>
              </a:lnSpc>
              <a:spcAft>
                <a:spcPts val="1000"/>
              </a:spcAft>
            </a:pPr>
            <a:r>
              <a:rPr lang="en-US" sz="1200" dirty="0">
                <a:effectLst/>
                <a:latin typeface="Calibri" panose="020F0502020204030204" pitchFamily="34" charset="0"/>
                <a:ea typeface="Calibri" panose="020F0502020204030204" pitchFamily="34" charset="0"/>
                <a:cs typeface="Calibri" panose="020F0502020204030204" pitchFamily="34" charset="0"/>
              </a:rPr>
              <a:t>E.g. please let me know when you fill the data in the sheet.</a:t>
            </a:r>
          </a:p>
          <a:p>
            <a:pPr algn="just">
              <a:lnSpc>
                <a:spcPct val="115000"/>
              </a:lnSpc>
              <a:spcAft>
                <a:spcPts val="1000"/>
              </a:spcAft>
            </a:pPr>
            <a:endParaRPr lang="en-IN" sz="120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15000"/>
              </a:lnSpc>
              <a:spcAft>
                <a:spcPts val="1000"/>
              </a:spcAft>
            </a:pPr>
            <a:r>
              <a:rPr lang="en-US" sz="1200" dirty="0">
                <a:effectLst/>
                <a:latin typeface="Calibri" panose="020F0502020204030204" pitchFamily="34" charset="0"/>
                <a:ea typeface="Calibri" panose="020F0502020204030204" pitchFamily="34" charset="0"/>
                <a:cs typeface="Calibri" panose="020F0502020204030204" pitchFamily="34" charset="0"/>
              </a:rPr>
              <a:t>The word “request” is used when the reader or the other person is expected to take more effort or do something for you. </a:t>
            </a:r>
          </a:p>
          <a:p>
            <a:pPr algn="just">
              <a:lnSpc>
                <a:spcPct val="115000"/>
              </a:lnSpc>
              <a:spcAft>
                <a:spcPts val="1000"/>
              </a:spcAft>
            </a:pPr>
            <a:r>
              <a:rPr lang="en-US" sz="1200" dirty="0">
                <a:effectLst/>
                <a:latin typeface="Calibri" panose="020F0502020204030204" pitchFamily="34" charset="0"/>
                <a:ea typeface="Calibri" panose="020F0502020204030204" pitchFamily="34" charset="0"/>
                <a:cs typeface="Calibri" panose="020F0502020204030204" pitchFamily="34" charset="0"/>
              </a:rPr>
              <a:t>E.g. I request you to fill in the data by 4 pm today.</a:t>
            </a:r>
          </a:p>
          <a:p>
            <a:pPr algn="just">
              <a:lnSpc>
                <a:spcPct val="115000"/>
              </a:lnSpc>
              <a:spcAft>
                <a:spcPts val="1000"/>
              </a:spcAft>
            </a:pPr>
            <a:endParaRPr lang="en-US" sz="120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15000"/>
              </a:lnSpc>
              <a:spcAft>
                <a:spcPts val="1000"/>
              </a:spcAft>
            </a:pPr>
            <a:r>
              <a:rPr lang="en-US" sz="1200" dirty="0">
                <a:effectLst/>
                <a:latin typeface="Calibri" panose="020F0502020204030204" pitchFamily="34" charset="0"/>
                <a:ea typeface="Calibri" panose="020F0502020204030204" pitchFamily="34" charset="0"/>
                <a:cs typeface="Calibri" panose="020F0502020204030204" pitchFamily="34" charset="0"/>
              </a:rPr>
              <a:t>Being courteous ensures that the email is not misunderstood.</a:t>
            </a:r>
          </a:p>
          <a:p>
            <a:pPr algn="just">
              <a:lnSpc>
                <a:spcPct val="115000"/>
              </a:lnSpc>
              <a:spcAft>
                <a:spcPts val="1000"/>
              </a:spcAft>
            </a:pPr>
            <a:endParaRPr lang="en-US" sz="120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15000"/>
              </a:lnSpc>
              <a:spcAft>
                <a:spcPts val="1000"/>
              </a:spcAft>
            </a:pPr>
            <a:r>
              <a:rPr lang="en-US" sz="1200" dirty="0">
                <a:effectLst/>
                <a:latin typeface="Calibri" panose="020F0502020204030204" pitchFamily="34" charset="0"/>
                <a:ea typeface="Calibri" panose="020F0502020204030204" pitchFamily="34" charset="0"/>
                <a:cs typeface="Calibri" panose="020F0502020204030204" pitchFamily="34" charset="0"/>
              </a:rPr>
              <a:t>Let us understand how to be assertive in an email.</a:t>
            </a:r>
          </a:p>
          <a:p>
            <a:pPr algn="just">
              <a:lnSpc>
                <a:spcPct val="115000"/>
              </a:lnSpc>
              <a:spcAft>
                <a:spcPts val="1000"/>
              </a:spcAft>
            </a:pPr>
            <a:endParaRPr lang="en-US" sz="120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15000"/>
              </a:lnSpc>
              <a:spcAft>
                <a:spcPts val="1000"/>
              </a:spcAft>
            </a:pPr>
            <a:r>
              <a:rPr lang="en-IN" sz="1200" i="1" dirty="0">
                <a:effectLst/>
                <a:latin typeface="Calibri" panose="020F0502020204030204" pitchFamily="34" charset="0"/>
                <a:ea typeface="Calibri" panose="020F0502020204030204" pitchFamily="34" charset="0"/>
                <a:cs typeface="Calibri" panose="020F0502020204030204" pitchFamily="34" charset="0"/>
              </a:rPr>
              <a:t>Transition to the next slide.</a:t>
            </a:r>
          </a:p>
          <a:p>
            <a:pPr algn="just">
              <a:lnSpc>
                <a:spcPct val="115000"/>
              </a:lnSpc>
              <a:spcAft>
                <a:spcPts val="1000"/>
              </a:spcAft>
            </a:pPr>
            <a:r>
              <a:rPr lang="en-US" sz="1200" dirty="0">
                <a:effectLst/>
                <a:latin typeface="Calibri" panose="020F0502020204030204" pitchFamily="34" charset="0"/>
                <a:ea typeface="Calibri" panose="020F0502020204030204" pitchFamily="34" charset="0"/>
                <a:cs typeface="Calibri" panose="020F0502020204030204" pitchFamily="34" charset="0"/>
              </a:rPr>
              <a:t> </a:t>
            </a:r>
            <a:endParaRPr lang="en-IN" sz="1200" dirty="0">
              <a:effectLst/>
              <a:latin typeface="Calibri" panose="020F0502020204030204" pitchFamily="34" charset="0"/>
              <a:ea typeface="Calibri" panose="020F0502020204030204" pitchFamily="34" charset="0"/>
              <a:cs typeface="Calibri" panose="020F0502020204030204" pitchFamily="34" charset="0"/>
            </a:endParaRPr>
          </a:p>
          <a:p>
            <a:endParaRPr lang="en-IN" dirty="0"/>
          </a:p>
        </p:txBody>
      </p:sp>
      <p:sp>
        <p:nvSpPr>
          <p:cNvPr id="4" name="Slide Number Placeholder 3"/>
          <p:cNvSpPr>
            <a:spLocks noGrp="1"/>
          </p:cNvSpPr>
          <p:nvPr>
            <p:ph type="sldNum" sz="quarter" idx="5"/>
          </p:nvPr>
        </p:nvSpPr>
        <p:spPr/>
        <p:txBody>
          <a:bodyPr/>
          <a:lstStyle/>
          <a:p>
            <a:fld id="{8CEE670E-4A6B-4F29-893C-A77A5F261C91}" type="slidenum">
              <a:rPr lang="en-IN" smtClean="0"/>
              <a:pPr/>
              <a:t>49</a:t>
            </a:fld>
            <a:endParaRPr lang="en-IN" dirty="0"/>
          </a:p>
        </p:txBody>
      </p:sp>
    </p:spTree>
    <p:extLst>
      <p:ext uri="{BB962C8B-B14F-4D97-AF65-F5344CB8AC3E}">
        <p14:creationId xmlns:p14="http://schemas.microsoft.com/office/powerpoint/2010/main" val="417804797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Aft>
                <a:spcPts val="1000"/>
              </a:spcAft>
            </a:pPr>
            <a:r>
              <a:rPr lang="en-US" sz="1800" b="1" dirty="0">
                <a:effectLst/>
                <a:ea typeface="Calibri" panose="020F0502020204030204" pitchFamily="34" charset="0"/>
                <a:cs typeface="Calibri" panose="020F0502020204030204" pitchFamily="34" charset="0"/>
              </a:rPr>
              <a:t>Trainer:</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marL="0" indent="0">
              <a:buNone/>
            </a:pPr>
            <a:r>
              <a:rPr lang="en-GB" sz="4000" dirty="0"/>
              <a:t>To be assertive means looking at a win-win between you and the recipient. </a:t>
            </a:r>
          </a:p>
          <a:p>
            <a:pPr marL="0" indent="0">
              <a:buNone/>
            </a:pPr>
            <a:endParaRPr lang="en-GB" sz="4000" dirty="0"/>
          </a:p>
          <a:p>
            <a:pPr marL="0" indent="0">
              <a:buNone/>
            </a:pPr>
            <a:r>
              <a:rPr lang="en-GB" sz="4000" dirty="0"/>
              <a:t>It also means putting your points across firmly yet politely.</a:t>
            </a:r>
          </a:p>
          <a:p>
            <a:pPr marL="0" indent="0">
              <a:buNone/>
            </a:pPr>
            <a:r>
              <a:rPr lang="en-GB" sz="4000" dirty="0"/>
              <a:t>It is striking a balance between being passive and defensive.</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Passive behaviour is to assume you are wrong and justify your stance excessively or over-apologize.</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Aggressive behaviour is to push back without considering the facts and/or be overly defensive.</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To be assertive is to state the facts by being firm yet respectful of the other person.</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It involves being able to say no to unreasonable requests or timelines. </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It also means looking towards a win-win.</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How can you be assertive: </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marL="342900" indent="-342900" algn="just">
              <a:lnSpc>
                <a:spcPct val="115000"/>
              </a:lnSpc>
              <a:spcAft>
                <a:spcPts val="1000"/>
              </a:spcAft>
              <a:buAutoNum type="arabicPeriod"/>
            </a:pPr>
            <a:r>
              <a:rPr lang="en-US" sz="1800" dirty="0">
                <a:effectLst/>
                <a:ea typeface="Calibri" panose="020F0502020204030204" pitchFamily="34" charset="0"/>
                <a:cs typeface="Calibri" panose="020F0502020204030204" pitchFamily="34" charset="0"/>
              </a:rPr>
              <a:t>Focus on facts</a:t>
            </a:r>
          </a:p>
          <a:p>
            <a:pPr marL="0" indent="0" algn="just">
              <a:lnSpc>
                <a:spcPct val="115000"/>
              </a:lnSpc>
              <a:spcAft>
                <a:spcPts val="1000"/>
              </a:spcAft>
              <a:buNone/>
            </a:pPr>
            <a:r>
              <a:rPr lang="en-US" sz="1800" dirty="0">
                <a:effectLst/>
                <a:ea typeface="Calibri" panose="020F0502020204030204" pitchFamily="34" charset="0"/>
                <a:cs typeface="Calibri" panose="020F0502020204030204" pitchFamily="34" charset="0"/>
              </a:rPr>
              <a:t>This is an important aspect while saying no to unreasonable requests or timelines.</a:t>
            </a:r>
          </a:p>
          <a:p>
            <a:pPr marL="0" indent="0" algn="just">
              <a:lnSpc>
                <a:spcPct val="115000"/>
              </a:lnSpc>
              <a:spcAft>
                <a:spcPts val="1000"/>
              </a:spcAft>
              <a:buNone/>
            </a:pPr>
            <a:r>
              <a:rPr lang="en-US" sz="1800" dirty="0">
                <a:effectLst/>
                <a:ea typeface="Calibri" panose="020F0502020204030204" pitchFamily="34" charset="0"/>
                <a:cs typeface="Calibri" panose="020F0502020204030204" pitchFamily="34" charset="0"/>
              </a:rPr>
              <a:t>If you have no time in your schedule, there is no way or need to accept another meeting (not an urgent one)</a:t>
            </a:r>
          </a:p>
          <a:p>
            <a:pPr marL="0" indent="0" algn="just">
              <a:lnSpc>
                <a:spcPct val="115000"/>
              </a:lnSpc>
              <a:spcAft>
                <a:spcPts val="1000"/>
              </a:spcAft>
              <a:buNone/>
            </a:pPr>
            <a:r>
              <a:rPr lang="en-US" sz="1800" dirty="0">
                <a:effectLst/>
                <a:ea typeface="Calibri" panose="020F0502020204030204" pitchFamily="34" charset="0"/>
                <a:cs typeface="Calibri" panose="020F0502020204030204" pitchFamily="34" charset="0"/>
              </a:rPr>
              <a:t>This will do nothing but add pressure onto you.</a:t>
            </a:r>
          </a:p>
          <a:p>
            <a:pPr marL="0" indent="0" algn="just">
              <a:lnSpc>
                <a:spcPct val="115000"/>
              </a:lnSpc>
              <a:spcAft>
                <a:spcPts val="1000"/>
              </a:spcAft>
              <a:buNone/>
            </a:pPr>
            <a:endParaRPr lang="en-US" sz="1800" dirty="0">
              <a:effectLst/>
              <a:ea typeface="Calibri" panose="020F0502020204030204" pitchFamily="34" charset="0"/>
              <a:cs typeface="Calibri" panose="020F0502020204030204" pitchFamily="34" charset="0"/>
            </a:endParaRPr>
          </a:p>
          <a:p>
            <a:pPr marL="0" indent="0" algn="just">
              <a:lnSpc>
                <a:spcPct val="115000"/>
              </a:lnSpc>
              <a:spcAft>
                <a:spcPts val="1000"/>
              </a:spcAft>
              <a:buFont typeface="+mj-lt"/>
              <a:buNone/>
            </a:pPr>
            <a:r>
              <a:rPr lang="en-US" sz="1800" dirty="0">
                <a:effectLst/>
                <a:ea typeface="Calibri" panose="020F0502020204030204" pitchFamily="34" charset="0"/>
                <a:cs typeface="Calibri" panose="020F0502020204030204" pitchFamily="34" charset="0"/>
              </a:rPr>
              <a:t>2.      Keep the mail </a:t>
            </a:r>
            <a:r>
              <a:rPr lang="en-US" sz="1800" b="1" u="sng" dirty="0">
                <a:effectLst/>
                <a:ea typeface="Calibri" panose="020F0502020204030204" pitchFamily="34" charset="0"/>
                <a:cs typeface="Calibri" panose="020F0502020204030204" pitchFamily="34" charset="0"/>
              </a:rPr>
              <a:t>solution-oriented.</a:t>
            </a:r>
            <a:r>
              <a:rPr lang="en-US" sz="1800" dirty="0">
                <a:effectLst/>
                <a:ea typeface="Calibri" panose="020F0502020204030204" pitchFamily="34" charset="0"/>
                <a:cs typeface="Calibri" panose="020F0502020204030204" pitchFamily="34" charset="0"/>
              </a:rPr>
              <a:t> </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Talk about what can be done or what is expected so that a decision can be made and/or the problem can be resolved. </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Focus on the solution, not the problem. Avoid blaming statements. This will also make email communication smoother for all those involved. The usage of positive, solution-oriented verbiage will help in this regard.</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3.      When you say no to a particular request, empathize and convey why they must have wanted the feature or completion on a certain deadline. When you refuse a request, you could use the following phrases:</a:t>
            </a:r>
            <a:endParaRPr lang="en-IN" sz="1800" dirty="0">
              <a:effectLst/>
              <a:ea typeface="Calibri" panose="020F0502020204030204" pitchFamily="34" charset="0"/>
              <a:cs typeface="Calibri" panose="020F0502020204030204" pitchFamily="34" charset="0"/>
            </a:endParaRPr>
          </a:p>
          <a:p>
            <a:pPr marL="342900" lvl="0" indent="-342900" algn="just">
              <a:lnSpc>
                <a:spcPct val="115000"/>
              </a:lnSpc>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I’m sorry…</a:t>
            </a:r>
            <a:endParaRPr lang="en-IN" sz="1800" dirty="0">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I’m afraid …</a:t>
            </a:r>
            <a:endParaRPr lang="en-IN" sz="1800" dirty="0">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Unfortunately…</a:t>
            </a:r>
            <a:endParaRPr lang="en-IN" sz="1800" dirty="0">
              <a:effectLst/>
              <a:ea typeface="Calibri" panose="020F0502020204030204" pitchFamily="34" charset="0"/>
              <a:cs typeface="Symbol" panose="05050102010706020507" pitchFamily="18" charset="2"/>
            </a:endParaRPr>
          </a:p>
          <a:p>
            <a:pPr marL="342900" lvl="0" indent="-342900" algn="just">
              <a:lnSpc>
                <a:spcPct val="115000"/>
              </a:lnSpc>
              <a:spcAft>
                <a:spcPts val="1000"/>
              </a:spcAft>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However, it seems that…</a:t>
            </a:r>
            <a:endParaRPr lang="en-IN" sz="1800" dirty="0">
              <a:effectLst/>
              <a:ea typeface="Calibri" panose="020F0502020204030204" pitchFamily="34" charset="0"/>
              <a:cs typeface="Symbol" panose="05050102010706020507" pitchFamily="18" charset="2"/>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Also, provide workarounds, alternatives and options if possible so that the reader doesn’t feel stuck in a difficult situation. </a:t>
            </a:r>
            <a:endParaRPr lang="en-IN" sz="1800" dirty="0">
              <a:effectLst/>
              <a:ea typeface="Calibri" panose="020F0502020204030204" pitchFamily="34" charset="0"/>
              <a:cs typeface="Calibri" panose="020F0502020204030204" pitchFamily="34" charset="0"/>
            </a:endParaRP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4.  If some action is deadline-driven, mention a specific timeline. For e.g., please send the data on/before (specific date and/or time) and also mention the benefits of meeting the deadline.</a:t>
            </a:r>
            <a:endParaRPr lang="en-IN" sz="1800" dirty="0">
              <a:effectLst/>
              <a:ea typeface="Calibri" panose="020F0502020204030204" pitchFamily="34" charset="0"/>
              <a:cs typeface="Calibri" panose="020F0502020204030204" pitchFamily="34" charset="0"/>
            </a:endParaRPr>
          </a:p>
          <a:p>
            <a:r>
              <a:rPr lang="en-US" sz="1800" dirty="0">
                <a:effectLst/>
                <a:ea typeface="Calibri" panose="020F0502020204030204" pitchFamily="34" charset="0"/>
              </a:rPr>
              <a:t>E.g.: Please send the specifications within 3 days so that the deployment of the project can begin immediately.</a:t>
            </a:r>
            <a:endParaRPr lang="en-IN" sz="1800" dirty="0"/>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Remember to be as solution-oriented, positive and courteous as possible.</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15000"/>
              </a:lnSpc>
              <a:spcBef>
                <a:spcPts val="0"/>
              </a:spcBef>
              <a:spcAft>
                <a:spcPts val="1000"/>
              </a:spcAft>
              <a:buClrTx/>
              <a:buSzTx/>
              <a:buFontTx/>
              <a:buNone/>
              <a:tabLst/>
              <a:defRPr/>
            </a:pPr>
            <a:r>
              <a:rPr lang="en-IN" sz="1800" i="1" dirty="0">
                <a:effectLst/>
                <a:ea typeface="Calibri" panose="020F0502020204030204" pitchFamily="34" charset="0"/>
                <a:cs typeface="Calibri" panose="020F0502020204030204" pitchFamily="34" charset="0"/>
              </a:rPr>
              <a:t>Transition to the next slide.</a:t>
            </a:r>
          </a:p>
          <a:p>
            <a:pPr algn="just">
              <a:lnSpc>
                <a:spcPct val="115000"/>
              </a:lnSpc>
              <a:spcAft>
                <a:spcPts val="1000"/>
              </a:spcAft>
            </a:pPr>
            <a:endParaRPr lang="en-IN" sz="1800" dirty="0">
              <a:effectLst/>
              <a:ea typeface="Calibri" panose="020F0502020204030204" pitchFamily="34" charset="0"/>
              <a:cs typeface="Calibri" panose="020F0502020204030204" pitchFamily="34" charset="0"/>
            </a:endParaRPr>
          </a:p>
          <a:p>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50</a:t>
            </a:fld>
            <a:endParaRPr lang="en-US" dirty="0"/>
          </a:p>
        </p:txBody>
      </p:sp>
    </p:spTree>
    <p:extLst>
      <p:ext uri="{BB962C8B-B14F-4D97-AF65-F5344CB8AC3E}">
        <p14:creationId xmlns:p14="http://schemas.microsoft.com/office/powerpoint/2010/main" val="189357233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1" i="0" dirty="0">
                <a:effectLst/>
                <a:ea typeface="Calibri" panose="020F0502020204030204" pitchFamily="34" charset="0"/>
                <a:cs typeface="Calibri" panose="020F0502020204030204" pitchFamily="34" charset="0"/>
              </a:rPr>
              <a:t>Activity: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b="1" i="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dirty="0">
                <a:effectLst/>
                <a:ea typeface="Calibri" panose="020F0502020204030204" pitchFamily="34" charset="0"/>
                <a:cs typeface="Calibri" panose="020F0502020204030204" pitchFamily="34" charset="0"/>
              </a:rPr>
              <a:t>Which of the following statements is assertive?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b="0" i="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IN" sz="1200" b="0" i="0" dirty="0">
                <a:effectLst/>
                <a:ea typeface="Calibri" panose="020F0502020204030204" pitchFamily="34" charset="0"/>
                <a:cs typeface="Calibri" panose="020F0502020204030204" pitchFamily="34" charset="0"/>
              </a:rPr>
              <a:t>6, I will get it done once you send the data</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IN" sz="1200" b="0" i="0" dirty="0">
                <a:effectLst/>
                <a:ea typeface="Calibri" panose="020F0502020204030204" pitchFamily="34" charset="0"/>
                <a:cs typeface="Calibri" panose="020F0502020204030204" pitchFamily="34" charset="0"/>
              </a:rPr>
              <a:t>7. I am afraid this requirement cannot be included in the scope. However…</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IN" sz="1200" b="0" i="0" dirty="0">
                <a:effectLst/>
                <a:ea typeface="Calibri" panose="020F0502020204030204" pitchFamily="34" charset="0"/>
                <a:cs typeface="Calibri" panose="020F0502020204030204" pitchFamily="34" charset="0"/>
              </a:rPr>
              <a:t>8. Let me see what can be done.</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IN" sz="1200" b="0" i="0" dirty="0">
                <a:effectLst/>
                <a:ea typeface="Calibri" panose="020F0502020204030204" pitchFamily="34" charset="0"/>
                <a:cs typeface="Calibri" panose="020F0502020204030204" pitchFamily="34" charset="0"/>
              </a:rPr>
              <a:t>9. By when can you send me the data?</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IN" sz="1200" b="0" i="0" dirty="0">
                <a:effectLst/>
                <a:ea typeface="Calibri" panose="020F0502020204030204" pitchFamily="34" charset="0"/>
                <a:cs typeface="Calibri" panose="020F0502020204030204" pitchFamily="34" charset="0"/>
              </a:rPr>
              <a:t>10. You should be grateful that I am not escalating this!</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IN" sz="1200" b="0" i="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IN" sz="1200" b="1" i="0" dirty="0">
                <a:effectLst/>
                <a:ea typeface="Calibri" panose="020F0502020204030204" pitchFamily="34" charset="0"/>
                <a:cs typeface="Calibri" panose="020F0502020204030204" pitchFamily="34" charset="0"/>
              </a:rPr>
              <a:t>Answers:</a:t>
            </a: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dirty="0">
                <a:effectLst/>
                <a:ea typeface="Calibri" panose="020F0502020204030204" pitchFamily="34" charset="0"/>
                <a:cs typeface="Calibri" panose="020F0502020204030204" pitchFamily="34" charset="0"/>
              </a:rPr>
              <a:t>Aggressive – 1,3,5,10 </a:t>
            </a: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dirty="0">
                <a:effectLst/>
                <a:ea typeface="Calibri" panose="020F0502020204030204" pitchFamily="34" charset="0"/>
                <a:cs typeface="Calibri" panose="020F0502020204030204" pitchFamily="34" charset="0"/>
              </a:rPr>
              <a:t>Passive – 4,8</a:t>
            </a: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dirty="0">
                <a:effectLst/>
                <a:ea typeface="Calibri" panose="020F0502020204030204" pitchFamily="34" charset="0"/>
                <a:cs typeface="Calibri" panose="020F0502020204030204" pitchFamily="34" charset="0"/>
              </a:rPr>
              <a:t>Assertive – 2,6,7,9</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b="0" i="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dirty="0">
                <a:effectLst/>
                <a:ea typeface="Calibri" panose="020F0502020204030204" pitchFamily="34" charset="0"/>
                <a:cs typeface="Calibri" panose="020F0502020204030204" pitchFamily="34" charset="0"/>
              </a:rPr>
              <a:t>Let us move on to understanding respectful conversations.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i="1"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i="1" dirty="0">
                <a:effectLst/>
                <a:ea typeface="Calibri" panose="020F0502020204030204" pitchFamily="34" charset="0"/>
                <a:cs typeface="Calibri" panose="020F0502020204030204" pitchFamily="34" charset="0"/>
              </a:rPr>
              <a:t>Transition to the next slide.</a:t>
            </a:r>
          </a:p>
          <a:p>
            <a:endParaRPr lang="en-IN" b="0"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51</a:t>
            </a:fld>
            <a:endParaRPr lang="en-US" dirty="0"/>
          </a:p>
        </p:txBody>
      </p:sp>
    </p:spTree>
    <p:extLst>
      <p:ext uri="{BB962C8B-B14F-4D97-AF65-F5344CB8AC3E}">
        <p14:creationId xmlns:p14="http://schemas.microsoft.com/office/powerpoint/2010/main" val="17932064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1" i="0" dirty="0">
                <a:effectLst/>
                <a:ea typeface="Calibri" panose="020F0502020204030204" pitchFamily="34" charset="0"/>
                <a:cs typeface="Calibri" panose="020F0502020204030204" pitchFamily="34" charset="0"/>
              </a:rPr>
              <a:t>Trainer: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i="1"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i="0" dirty="0">
                <a:effectLst/>
                <a:ea typeface="Calibri" panose="020F0502020204030204" pitchFamily="34" charset="0"/>
                <a:cs typeface="Calibri" panose="020F0502020204030204" pitchFamily="34" charset="0"/>
              </a:rPr>
              <a:t>Being respectful is a no-brainer. </a:t>
            </a: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i="0" dirty="0">
                <a:effectLst/>
                <a:ea typeface="Calibri" panose="020F0502020204030204" pitchFamily="34" charset="0"/>
                <a:cs typeface="Calibri" panose="020F0502020204030204" pitchFamily="34" charset="0"/>
              </a:rPr>
              <a:t>We all know that respect forms the foundation of any relationship.</a:t>
            </a: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i="0" dirty="0">
                <a:effectLst/>
                <a:ea typeface="Calibri" panose="020F0502020204030204" pitchFamily="34" charset="0"/>
                <a:cs typeface="Calibri" panose="020F0502020204030204" pitchFamily="34" charset="0"/>
              </a:rPr>
              <a:t>It also is a string indicator of the person you are and also of the organization you belong to.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i="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i="0" dirty="0">
                <a:effectLst/>
                <a:ea typeface="Calibri" panose="020F0502020204030204" pitchFamily="34" charset="0"/>
                <a:cs typeface="Calibri" panose="020F0502020204030204" pitchFamily="34" charset="0"/>
              </a:rPr>
              <a:t>The use of abusive and excessively harsh words like sloppy, idiots, </a:t>
            </a:r>
            <a:r>
              <a:rPr lang="en-IN" sz="1200" i="0" dirty="0" err="1">
                <a:effectLst/>
                <a:ea typeface="Calibri" panose="020F0502020204030204" pitchFamily="34" charset="0"/>
                <a:cs typeface="Calibri" panose="020F0502020204030204" pitchFamily="34" charset="0"/>
              </a:rPr>
              <a:t>sh</a:t>
            </a:r>
            <a:r>
              <a:rPr lang="en-IN" sz="1200" i="0" dirty="0">
                <a:effectLst/>
                <a:ea typeface="Calibri" panose="020F0502020204030204" pitchFamily="34" charset="0"/>
                <a:cs typeface="Calibri" panose="020F0502020204030204" pitchFamily="34" charset="0"/>
              </a:rPr>
              <a:t>$* etc. is not ok, even within your team.</a:t>
            </a: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i="0" dirty="0">
                <a:effectLst/>
                <a:ea typeface="Calibri" panose="020F0502020204030204" pitchFamily="34" charset="0"/>
                <a:cs typeface="Calibri" panose="020F0502020204030204" pitchFamily="34" charset="0"/>
              </a:rPr>
              <a:t>Regardless of how angry, disappointed or frustrated you are, ensure that you are calm down before writing an email.</a:t>
            </a: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i="0" dirty="0">
                <a:effectLst/>
                <a:ea typeface="Calibri" panose="020F0502020204030204" pitchFamily="34" charset="0"/>
                <a:cs typeface="Calibri" panose="020F0502020204030204" pitchFamily="34" charset="0"/>
              </a:rPr>
              <a:t>Alternatively, you could ask someone else to recheck your email.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i="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i="0" dirty="0">
                <a:effectLst/>
                <a:ea typeface="Calibri" panose="020F0502020204030204" pitchFamily="34" charset="0"/>
                <a:cs typeface="Calibri" panose="020F0502020204030204" pitchFamily="34" charset="0"/>
              </a:rPr>
              <a:t>Remember, any written communication is considered evidence for you or against you.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200" i="1"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i="1" dirty="0">
                <a:effectLst/>
                <a:ea typeface="Calibri" panose="020F0502020204030204" pitchFamily="34" charset="0"/>
                <a:cs typeface="Calibri" panose="020F0502020204030204" pitchFamily="34" charset="0"/>
              </a:rPr>
              <a:t>Transition to the next slide.</a:t>
            </a:r>
          </a:p>
          <a:p>
            <a:endParaRPr lang="en-IN" b="0"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52</a:t>
            </a:fld>
            <a:endParaRPr lang="en-US" dirty="0"/>
          </a:p>
        </p:txBody>
      </p:sp>
    </p:spTree>
    <p:extLst>
      <p:ext uri="{BB962C8B-B14F-4D97-AF65-F5344CB8AC3E}">
        <p14:creationId xmlns:p14="http://schemas.microsoft.com/office/powerpoint/2010/main" val="392210838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Aft>
                <a:spcPts val="1000"/>
              </a:spcAft>
            </a:pPr>
            <a:r>
              <a:rPr lang="en-US" sz="1800" b="1" dirty="0">
                <a:effectLst/>
                <a:ea typeface="Calibri" panose="020F0502020204030204" pitchFamily="34" charset="0"/>
                <a:cs typeface="Calibri" panose="020F0502020204030204" pitchFamily="34" charset="0"/>
              </a:rPr>
              <a:t>Trainer:</a:t>
            </a:r>
          </a:p>
          <a:p>
            <a:pPr algn="just">
              <a:lnSpc>
                <a:spcPct val="115000"/>
              </a:lnSpc>
              <a:spcAft>
                <a:spcPts val="1000"/>
              </a:spcAft>
            </a:pPr>
            <a:endParaRPr lang="en-US" sz="1800" b="1"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b="0" i="0" dirty="0">
                <a:effectLst/>
                <a:ea typeface="Calibri" panose="020F0502020204030204" pitchFamily="34" charset="0"/>
                <a:cs typeface="Calibri" panose="020F0502020204030204" pitchFamily="34" charset="0"/>
              </a:rPr>
              <a:t>What is empathy?</a:t>
            </a:r>
          </a:p>
          <a:p>
            <a:pPr algn="just">
              <a:lnSpc>
                <a:spcPct val="115000"/>
              </a:lnSpc>
              <a:spcAft>
                <a:spcPts val="1000"/>
              </a:spcAft>
            </a:pPr>
            <a:endParaRPr lang="en-US" sz="1800" b="0" i="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b="0" i="1" dirty="0">
                <a:effectLst/>
                <a:ea typeface="Calibri" panose="020F0502020204030204" pitchFamily="34" charset="0"/>
                <a:cs typeface="Calibri" panose="020F0502020204030204" pitchFamily="34" charset="0"/>
              </a:rPr>
              <a:t>Elicit responses.</a:t>
            </a:r>
            <a:r>
              <a:rPr lang="en-US" sz="1800" b="0" i="0" dirty="0">
                <a:effectLst/>
                <a:ea typeface="Calibri" panose="020F0502020204030204" pitchFamily="34" charset="0"/>
                <a:cs typeface="Calibri" panose="020F0502020204030204" pitchFamily="34" charset="0"/>
              </a:rPr>
              <a:t> </a:t>
            </a:r>
          </a:p>
          <a:p>
            <a:pPr algn="just">
              <a:lnSpc>
                <a:spcPct val="115000"/>
              </a:lnSpc>
              <a:spcAft>
                <a:spcPts val="1000"/>
              </a:spcAft>
            </a:pPr>
            <a:endParaRPr lang="en-US" sz="1800" b="0" i="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b="0" i="0" dirty="0">
                <a:effectLst/>
                <a:ea typeface="Calibri" panose="020F0502020204030204" pitchFamily="34" charset="0"/>
                <a:cs typeface="Calibri" panose="020F0502020204030204" pitchFamily="34" charset="0"/>
              </a:rPr>
              <a:t>Empathy is the ability to understand what the other person may be feeling in a given context or situation.</a:t>
            </a:r>
          </a:p>
          <a:p>
            <a:pPr marL="0" marR="0" lvl="0" indent="0" algn="just" defTabSz="914400" rtl="0" eaLnBrk="1" fontAlgn="auto" latinLnBrk="0" hangingPunct="1">
              <a:lnSpc>
                <a:spcPct val="115000"/>
              </a:lnSpc>
              <a:spcBef>
                <a:spcPts val="0"/>
              </a:spcBef>
              <a:spcAft>
                <a:spcPts val="1000"/>
              </a:spcAft>
              <a:buClrTx/>
              <a:buSzTx/>
              <a:buFontTx/>
              <a:buNone/>
              <a:tabLst/>
              <a:defRPr/>
            </a:pPr>
            <a:r>
              <a:rPr lang="en-US" sz="1800" dirty="0">
                <a:effectLst/>
                <a:ea typeface="Calibri" panose="020F0502020204030204" pitchFamily="34" charset="0"/>
                <a:cs typeface="Calibri" panose="020F0502020204030204" pitchFamily="34" charset="0"/>
              </a:rPr>
              <a:t>It means understanding and sharing the feelings of another. </a:t>
            </a:r>
            <a:endParaRPr lang="en-IN" sz="1800" dirty="0">
              <a:effectLst/>
              <a:ea typeface="Calibri" panose="020F0502020204030204" pitchFamily="34" charset="0"/>
              <a:cs typeface="Calibri" panose="020F0502020204030204" pitchFamily="34" charset="0"/>
            </a:endParaRPr>
          </a:p>
          <a:p>
            <a:pPr algn="just">
              <a:lnSpc>
                <a:spcPct val="115000"/>
              </a:lnSpc>
              <a:spcAft>
                <a:spcPts val="1000"/>
              </a:spcAft>
            </a:pPr>
            <a:endParaRPr lang="en-US" sz="1800" b="0" i="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b="1" i="0" dirty="0">
                <a:effectLst/>
                <a:ea typeface="Calibri" panose="020F0502020204030204" pitchFamily="34" charset="0"/>
                <a:cs typeface="Calibri" panose="020F0502020204030204" pitchFamily="34" charset="0"/>
              </a:rPr>
              <a:t>Trainer:</a:t>
            </a:r>
          </a:p>
          <a:p>
            <a:pPr algn="just">
              <a:lnSpc>
                <a:spcPct val="115000"/>
              </a:lnSpc>
              <a:spcAft>
                <a:spcPts val="1000"/>
              </a:spcAft>
            </a:pPr>
            <a:endParaRPr lang="en-US" sz="1800" b="1" i="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b="0" i="0" dirty="0">
                <a:effectLst/>
                <a:ea typeface="Calibri" panose="020F0502020204030204" pitchFamily="34" charset="0"/>
                <a:cs typeface="Calibri" panose="020F0502020204030204" pitchFamily="34" charset="0"/>
              </a:rPr>
              <a:t>Can you share examples of empathetic statements?</a:t>
            </a:r>
          </a:p>
          <a:p>
            <a:pPr marL="0" marR="0" lvl="0" indent="0" algn="just" defTabSz="914400" rtl="0" eaLnBrk="1" fontAlgn="auto" latinLnBrk="0" hangingPunct="1">
              <a:lnSpc>
                <a:spcPct val="115000"/>
              </a:lnSpc>
              <a:spcBef>
                <a:spcPts val="0"/>
              </a:spcBef>
              <a:spcAft>
                <a:spcPts val="1000"/>
              </a:spcAft>
              <a:buClrTx/>
              <a:buSzTx/>
              <a:buFontTx/>
              <a:buNone/>
              <a:tabLst/>
              <a:defRPr/>
            </a:pPr>
            <a:endParaRPr lang="en-US" sz="1800" b="0" i="0" dirty="0">
              <a:effectLst/>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15000"/>
              </a:lnSpc>
              <a:spcBef>
                <a:spcPts val="0"/>
              </a:spcBef>
              <a:spcAft>
                <a:spcPts val="1000"/>
              </a:spcAft>
              <a:buClrTx/>
              <a:buSzTx/>
              <a:buFontTx/>
              <a:buNone/>
              <a:tabLst/>
              <a:defRPr/>
            </a:pPr>
            <a:r>
              <a:rPr lang="en-US" sz="1800" b="0" i="1" dirty="0">
                <a:effectLst/>
                <a:ea typeface="Calibri" panose="020F0502020204030204" pitchFamily="34" charset="0"/>
                <a:cs typeface="Calibri" panose="020F0502020204030204" pitchFamily="34" charset="0"/>
              </a:rPr>
              <a:t>Elicit responses.</a:t>
            </a:r>
            <a:r>
              <a:rPr lang="en-US" sz="1800" b="0" i="0" dirty="0">
                <a:effectLst/>
                <a:ea typeface="Calibri" panose="020F0502020204030204" pitchFamily="34" charset="0"/>
                <a:cs typeface="Calibri" panose="020F0502020204030204" pitchFamily="34" charset="0"/>
              </a:rPr>
              <a:t> </a:t>
            </a:r>
          </a:p>
          <a:p>
            <a:pPr algn="just">
              <a:lnSpc>
                <a:spcPct val="115000"/>
              </a:lnSpc>
              <a:spcAft>
                <a:spcPts val="1000"/>
              </a:spcAft>
            </a:pPr>
            <a:endParaRPr lang="en-US" sz="1800" b="1" i="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Empathy in emails is necessary and reflected through the sentences you use.</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Empathize with the reader, especially when the writer has complained or has been upset about something. </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Empathy will indicate that you have understood the other person’s expectations, worries and needs. </a:t>
            </a:r>
            <a:endParaRPr lang="en-IN" sz="1800" dirty="0">
              <a:effectLst/>
              <a:ea typeface="Calibri" panose="020F0502020204030204" pitchFamily="34" charset="0"/>
              <a:cs typeface="Calibri" panose="020F0502020204030204" pitchFamily="34" charset="0"/>
            </a:endParaRP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Some statements to indicate empathy are:</a:t>
            </a:r>
            <a:endParaRPr lang="en-IN" sz="1800" dirty="0">
              <a:effectLst/>
              <a:ea typeface="Calibri" panose="020F0502020204030204" pitchFamily="34" charset="0"/>
              <a:cs typeface="Calibri" panose="020F0502020204030204" pitchFamily="34" charset="0"/>
            </a:endParaRPr>
          </a:p>
          <a:p>
            <a:pPr marL="171450" indent="-171450" algn="just">
              <a:lnSpc>
                <a:spcPct val="115000"/>
              </a:lnSpc>
              <a:spcAft>
                <a:spcPts val="1000"/>
              </a:spcAft>
              <a:buFont typeface="Arial" panose="020B0604020202020204" pitchFamily="34" charset="0"/>
              <a:buChar char="•"/>
            </a:pPr>
            <a:r>
              <a:rPr lang="en-US" sz="1800" i="0" dirty="0">
                <a:effectLst/>
                <a:ea typeface="Calibri" panose="020F0502020204030204" pitchFamily="34" charset="0"/>
                <a:cs typeface="Calibri" panose="020F0502020204030204" pitchFamily="34" charset="0"/>
              </a:rPr>
              <a:t>I understand how that must feel.</a:t>
            </a:r>
            <a:endParaRPr lang="en-IN" sz="1800" i="0" dirty="0">
              <a:effectLst/>
              <a:ea typeface="Calibri" panose="020F0502020204030204" pitchFamily="34" charset="0"/>
              <a:cs typeface="Calibri" panose="020F0502020204030204" pitchFamily="34" charset="0"/>
            </a:endParaRPr>
          </a:p>
          <a:p>
            <a:pPr marL="171450" indent="-171450" algn="just">
              <a:lnSpc>
                <a:spcPct val="115000"/>
              </a:lnSpc>
              <a:spcAft>
                <a:spcPts val="1000"/>
              </a:spcAft>
              <a:buFont typeface="Arial" panose="020B0604020202020204" pitchFamily="34" charset="0"/>
              <a:buChar char="•"/>
            </a:pPr>
            <a:r>
              <a:rPr lang="en-US" sz="1800" i="0" dirty="0">
                <a:effectLst/>
                <a:ea typeface="Calibri" panose="020F0502020204030204" pitchFamily="34" charset="0"/>
                <a:cs typeface="Calibri" panose="020F0502020204030204" pitchFamily="34" charset="0"/>
              </a:rPr>
              <a:t>I completely understand why you would want that.</a:t>
            </a:r>
            <a:endParaRPr lang="en-IN" sz="1800" i="0" dirty="0">
              <a:effectLst/>
              <a:ea typeface="Calibri" panose="020F0502020204030204" pitchFamily="34" charset="0"/>
              <a:cs typeface="Calibri" panose="020F0502020204030204" pitchFamily="34" charset="0"/>
            </a:endParaRPr>
          </a:p>
          <a:p>
            <a:pPr marL="171450" indent="-171450" algn="just">
              <a:lnSpc>
                <a:spcPct val="115000"/>
              </a:lnSpc>
              <a:spcAft>
                <a:spcPts val="1000"/>
              </a:spcAft>
              <a:buFont typeface="Arial" panose="020B0604020202020204" pitchFamily="34" charset="0"/>
              <a:buChar char="•"/>
            </a:pPr>
            <a:r>
              <a:rPr lang="en-US" sz="1800" i="0" dirty="0">
                <a:effectLst/>
                <a:ea typeface="Calibri" panose="020F0502020204030204" pitchFamily="34" charset="0"/>
                <a:cs typeface="Calibri" panose="020F0502020204030204" pitchFamily="34" charset="0"/>
              </a:rPr>
              <a:t>I understand that this is important for you.</a:t>
            </a:r>
          </a:p>
          <a:p>
            <a:pPr marL="171450" indent="-171450" algn="just">
              <a:lnSpc>
                <a:spcPct val="115000"/>
              </a:lnSpc>
              <a:spcAft>
                <a:spcPts val="1000"/>
              </a:spcAft>
              <a:buFont typeface="Arial" panose="020B0604020202020204" pitchFamily="34" charset="0"/>
              <a:buChar char="•"/>
            </a:pPr>
            <a:r>
              <a:rPr lang="en-US" sz="1800" i="0" dirty="0">
                <a:effectLst/>
                <a:ea typeface="Calibri" panose="020F0502020204030204" pitchFamily="34" charset="0"/>
                <a:cs typeface="Calibri" panose="020F0502020204030204" pitchFamily="34" charset="0"/>
              </a:rPr>
              <a:t>I understand your (feeling – upset, disappointed, frustrated)</a:t>
            </a:r>
            <a:endParaRPr lang="en-IN" sz="1800" i="0" dirty="0">
              <a:effectLst/>
              <a:ea typeface="Calibri" panose="020F0502020204030204" pitchFamily="34" charset="0"/>
              <a:cs typeface="Calibri" panose="020F0502020204030204" pitchFamily="34" charset="0"/>
            </a:endParaRPr>
          </a:p>
          <a:p>
            <a:endParaRPr lang="en-IN" sz="18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IN" sz="1800" i="0" dirty="0">
                <a:effectLst/>
                <a:ea typeface="Calibri" panose="020F0502020204030204" pitchFamily="34" charset="0"/>
                <a:cs typeface="Calibri" panose="020F0502020204030204" pitchFamily="34" charset="0"/>
              </a:rPr>
              <a:t>Empathy shows the reader that you care.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800" i="0"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IN" sz="1800" i="0" dirty="0">
                <a:effectLst/>
                <a:ea typeface="Calibri" panose="020F0502020204030204" pitchFamily="34" charset="0"/>
                <a:cs typeface="Calibri" panose="020F0502020204030204" pitchFamily="34" charset="0"/>
              </a:rPr>
              <a:t>Let us take up a simple activity of expressing empathy.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800" i="1" dirty="0">
              <a:effectLst/>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IN" sz="1800" i="1" dirty="0">
                <a:effectLst/>
                <a:ea typeface="Calibri" panose="020F0502020204030204" pitchFamily="34" charset="0"/>
                <a:cs typeface="Calibri" panose="020F0502020204030204" pitchFamily="34" charset="0"/>
              </a:rPr>
              <a:t>Transition to the next slide.</a:t>
            </a:r>
          </a:p>
          <a:p>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53</a:t>
            </a:fld>
            <a:endParaRPr lang="en-US" dirty="0"/>
          </a:p>
        </p:txBody>
      </p:sp>
    </p:spTree>
    <p:extLst>
      <p:ext uri="{BB962C8B-B14F-4D97-AF65-F5344CB8AC3E}">
        <p14:creationId xmlns:p14="http://schemas.microsoft.com/office/powerpoint/2010/main" val="416502179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Activity:</a:t>
            </a:r>
          </a:p>
          <a:p>
            <a:endParaRPr lang="en-GB" b="1" dirty="0"/>
          </a:p>
          <a:p>
            <a:r>
              <a:rPr lang="en-IN" b="0" dirty="0"/>
              <a:t>Form empathetic statements for the following scenarios:</a:t>
            </a:r>
          </a:p>
          <a:p>
            <a:endParaRPr lang="en-IN" b="0" dirty="0"/>
          </a:p>
          <a:p>
            <a:pPr marL="228600" indent="-228600">
              <a:buFont typeface="+mj-lt"/>
              <a:buAutoNum type="arabicPeriod"/>
            </a:pPr>
            <a:r>
              <a:rPr lang="en-IN" b="0" dirty="0"/>
              <a:t>A customer is angry that you haven’t fixed their recurring problem.</a:t>
            </a:r>
          </a:p>
          <a:p>
            <a:pPr marL="0" indent="0">
              <a:buFont typeface="+mj-lt"/>
              <a:buNone/>
            </a:pPr>
            <a:r>
              <a:rPr lang="en-IN" b="0" dirty="0"/>
              <a:t>Ans: I understand your frustration with the recurring problem.</a:t>
            </a:r>
          </a:p>
          <a:p>
            <a:pPr marL="0" indent="0">
              <a:buFont typeface="+mj-lt"/>
              <a:buNone/>
            </a:pPr>
            <a:endParaRPr lang="en-IN" b="0" dirty="0"/>
          </a:p>
          <a:p>
            <a:pPr marL="0" indent="0">
              <a:buFont typeface="+mj-lt"/>
              <a:buNone/>
            </a:pPr>
            <a:r>
              <a:rPr lang="en-IN" b="0" dirty="0"/>
              <a:t>2. A team member who was supposed to complete a project has met with an accident. </a:t>
            </a:r>
          </a:p>
          <a:p>
            <a:pPr marL="0" indent="0">
              <a:buFont typeface="+mj-lt"/>
              <a:buNone/>
            </a:pPr>
            <a:r>
              <a:rPr lang="en-IN" b="0" dirty="0"/>
              <a:t>Ans: I am sorry about the unfortunate incident. It must have been shocking and painful. I hope you feel better soon.</a:t>
            </a:r>
          </a:p>
          <a:p>
            <a:pPr marL="0" indent="0">
              <a:buFont typeface="+mj-lt"/>
              <a:buNone/>
            </a:pPr>
            <a:endParaRPr lang="en-IN" b="0" dirty="0"/>
          </a:p>
          <a:p>
            <a:pPr marL="0" indent="0">
              <a:buFont typeface="+mj-lt"/>
              <a:buNone/>
            </a:pPr>
            <a:r>
              <a:rPr lang="en-IN" b="0" dirty="0"/>
              <a:t>3. A team member is unable to understand the customer’s problem.</a:t>
            </a:r>
          </a:p>
          <a:p>
            <a:pPr marL="0" indent="0">
              <a:buFont typeface="+mj-lt"/>
              <a:buNone/>
            </a:pPr>
            <a:r>
              <a:rPr lang="en-IN" b="0" dirty="0"/>
              <a:t>Ans: I understand your confusion. Let us try to figure out how you can get it.</a:t>
            </a:r>
          </a:p>
          <a:p>
            <a:pPr marL="0" indent="0">
              <a:buFont typeface="+mj-lt"/>
              <a:buNone/>
            </a:pPr>
            <a:endParaRPr lang="en-IN" b="0" dirty="0"/>
          </a:p>
          <a:p>
            <a:pPr marL="0" indent="0">
              <a:buFont typeface="+mj-lt"/>
              <a:buNone/>
            </a:pPr>
            <a:r>
              <a:rPr lang="en-IN" b="0" dirty="0"/>
              <a:t>4. When will this be delivered?</a:t>
            </a:r>
          </a:p>
          <a:p>
            <a:pPr marL="0" indent="0">
              <a:buFont typeface="+mj-lt"/>
              <a:buNone/>
            </a:pPr>
            <a:r>
              <a:rPr lang="en-IN" b="0" dirty="0"/>
              <a:t>Ans: I know getting this done on time is important to you. It will be delivered by (date)</a:t>
            </a:r>
          </a:p>
          <a:p>
            <a:pPr marL="0" indent="0">
              <a:buFont typeface="+mj-lt"/>
              <a:buNone/>
            </a:pPr>
            <a:endParaRPr lang="en-IN" b="0" dirty="0"/>
          </a:p>
          <a:p>
            <a:pPr marL="0" indent="0">
              <a:buFont typeface="+mj-lt"/>
              <a:buNone/>
            </a:pPr>
            <a:r>
              <a:rPr lang="en-IN" b="0" dirty="0"/>
              <a:t>5. Am I the only one who is putting up with this?</a:t>
            </a:r>
          </a:p>
          <a:p>
            <a:pPr marL="0" indent="0">
              <a:buFont typeface="+mj-lt"/>
              <a:buNone/>
            </a:pPr>
            <a:r>
              <a:rPr lang="en-IN" b="0" dirty="0"/>
              <a:t>Ans: I understand the inconvenience being caused to you and I appreciate your patience. How can we make it better for you?</a:t>
            </a:r>
          </a:p>
          <a:p>
            <a:pPr marL="0" indent="0">
              <a:buFont typeface="+mj-lt"/>
              <a:buNone/>
            </a:pPr>
            <a:endParaRPr lang="en-IN" b="0" dirty="0"/>
          </a:p>
          <a:p>
            <a:pPr marL="0" indent="0">
              <a:buFont typeface="+mj-lt"/>
              <a:buNone/>
            </a:pPr>
            <a:r>
              <a:rPr lang="en-IN" b="0" dirty="0"/>
              <a:t>Let us now look at how to ask questions in an email.</a:t>
            </a:r>
          </a:p>
          <a:p>
            <a:pPr marL="0" indent="0">
              <a:buFont typeface="+mj-lt"/>
              <a:buNone/>
            </a:pPr>
            <a:endParaRPr lang="en-IN" b="0" dirty="0"/>
          </a:p>
          <a:p>
            <a:pPr marL="0" indent="0">
              <a:buFont typeface="+mj-lt"/>
              <a:buNone/>
            </a:pPr>
            <a:r>
              <a:rPr lang="en-IN" b="0" i="1" dirty="0"/>
              <a:t>Transition to the next slide.</a:t>
            </a:r>
          </a:p>
        </p:txBody>
      </p:sp>
      <p:sp>
        <p:nvSpPr>
          <p:cNvPr id="4" name="Slide Number Placeholder 3"/>
          <p:cNvSpPr>
            <a:spLocks noGrp="1"/>
          </p:cNvSpPr>
          <p:nvPr>
            <p:ph type="sldNum" sz="quarter" idx="5"/>
          </p:nvPr>
        </p:nvSpPr>
        <p:spPr/>
        <p:txBody>
          <a:bodyPr/>
          <a:lstStyle/>
          <a:p>
            <a:fld id="{F5453FCA-CD46-459E-A84D-61334D0A920D}" type="slidenum">
              <a:rPr lang="en-US" smtClean="0"/>
              <a:pPr/>
              <a:t>54</a:t>
            </a:fld>
            <a:endParaRPr lang="en-US" dirty="0"/>
          </a:p>
        </p:txBody>
      </p:sp>
    </p:spTree>
    <p:extLst>
      <p:ext uri="{BB962C8B-B14F-4D97-AF65-F5344CB8AC3E}">
        <p14:creationId xmlns:p14="http://schemas.microsoft.com/office/powerpoint/2010/main" val="53212107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Trainer:</a:t>
            </a:r>
          </a:p>
          <a:p>
            <a:endParaRPr lang="en-GB" b="1" dirty="0"/>
          </a:p>
          <a:p>
            <a:r>
              <a:rPr lang="en-GB" b="0" dirty="0"/>
              <a:t>Reiterating a point, your choice of words in the email sets the tone of the message.</a:t>
            </a:r>
          </a:p>
          <a:p>
            <a:endParaRPr lang="en-GB" b="0" dirty="0"/>
          </a:p>
          <a:p>
            <a:r>
              <a:rPr lang="en-GB" b="0" dirty="0"/>
              <a:t>As we saw earlier, a reader can understand the question differently depending on their perception.</a:t>
            </a:r>
          </a:p>
          <a:p>
            <a:r>
              <a:rPr lang="en-GB" b="0" dirty="0"/>
              <a:t>Therefore, we use certain courteous phrases to ensure that the message is understood for what it is.</a:t>
            </a:r>
          </a:p>
          <a:p>
            <a:endParaRPr lang="en-GB" b="0" dirty="0"/>
          </a:p>
          <a:p>
            <a:r>
              <a:rPr lang="en-GB" b="0" dirty="0"/>
              <a:t>Apart from the questions mentioned, you could also use formal language such as:</a:t>
            </a:r>
          </a:p>
          <a:p>
            <a:pPr algn="l">
              <a:buFont typeface="Arial" panose="020B0604020202020204" pitchFamily="34" charset="0"/>
              <a:buChar char="•"/>
            </a:pPr>
            <a:r>
              <a:rPr lang="en-US" b="0" i="1" dirty="0">
                <a:solidFill>
                  <a:srgbClr val="000000"/>
                </a:solidFill>
                <a:effectLst/>
              </a:rPr>
              <a:t> I would be grateful if you could tell me</a:t>
            </a:r>
            <a:r>
              <a:rPr lang="en-US" b="0" i="0" dirty="0">
                <a:solidFill>
                  <a:srgbClr val="000000"/>
                </a:solidFill>
                <a:effectLst/>
              </a:rPr>
              <a:t>…</a:t>
            </a:r>
          </a:p>
          <a:p>
            <a:pPr algn="l">
              <a:buFont typeface="Arial" panose="020B0604020202020204" pitchFamily="34" charset="0"/>
              <a:buChar char="•"/>
            </a:pPr>
            <a:r>
              <a:rPr lang="en-US" b="0" i="1" dirty="0">
                <a:solidFill>
                  <a:srgbClr val="000000"/>
                </a:solidFill>
                <a:effectLst/>
              </a:rPr>
              <a:t> I would appreciate it if you could tell me…</a:t>
            </a:r>
            <a:endParaRPr lang="en-US" b="0" i="0" dirty="0">
              <a:solidFill>
                <a:srgbClr val="000000"/>
              </a:solidFill>
              <a:effectLst/>
            </a:endParaRPr>
          </a:p>
          <a:p>
            <a:pPr algn="l">
              <a:buFont typeface="Arial" panose="020B0604020202020204" pitchFamily="34" charset="0"/>
              <a:buChar char="•"/>
            </a:pPr>
            <a:r>
              <a:rPr lang="en-US" b="0" i="1" dirty="0">
                <a:solidFill>
                  <a:srgbClr val="000000"/>
                </a:solidFill>
                <a:effectLst/>
              </a:rPr>
              <a:t> I was wondering if you could tell me…</a:t>
            </a:r>
          </a:p>
          <a:p>
            <a:pPr algn="l">
              <a:buFont typeface="Arial" panose="020B0604020202020204" pitchFamily="34" charset="0"/>
              <a:buChar char="•"/>
            </a:pPr>
            <a:r>
              <a:rPr lang="en-US" b="0" i="1" dirty="0">
                <a:solidFill>
                  <a:srgbClr val="000000"/>
                </a:solidFill>
                <a:effectLst/>
              </a:rPr>
              <a:t> Would it be possible for you to tell me…</a:t>
            </a:r>
            <a:endParaRPr lang="en-US" b="0" i="0" dirty="0">
              <a:solidFill>
                <a:srgbClr val="000000"/>
              </a:solidFill>
              <a:effectLst/>
            </a:endParaRPr>
          </a:p>
          <a:p>
            <a:endParaRPr lang="en-GB" b="0" dirty="0"/>
          </a:p>
          <a:p>
            <a:r>
              <a:rPr lang="en-GB" b="0" dirty="0"/>
              <a:t>You may notice that the sentences use indirect/passive voice (remember that from grammar in school?).</a:t>
            </a:r>
          </a:p>
          <a:p>
            <a:r>
              <a:rPr lang="en-GB" b="0" dirty="0"/>
              <a:t>Instead of saying – Tell me, you say – I would like to know…</a:t>
            </a:r>
          </a:p>
          <a:p>
            <a:endParaRPr lang="en-GB" b="0" dirty="0"/>
          </a:p>
          <a:p>
            <a:r>
              <a:rPr lang="en-GB" b="0" dirty="0"/>
              <a:t>In case of urgency, add why you are insisting on the information.</a:t>
            </a:r>
          </a:p>
          <a:p>
            <a:r>
              <a:rPr lang="en-GB" b="0" dirty="0"/>
              <a:t>E.g.: Would you send the invoice immediately so that it can be processed soon?</a:t>
            </a:r>
          </a:p>
          <a:p>
            <a:endParaRPr lang="en-GB" b="0" dirty="0"/>
          </a:p>
          <a:p>
            <a:r>
              <a:rPr lang="en-GB" b="0" dirty="0"/>
              <a:t>Stating a question more as a request rather than an instruction is the key here. </a:t>
            </a: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i="1" dirty="0">
                <a:effectLst/>
                <a:ea typeface="Calibri" panose="020F0502020204030204" pitchFamily="34" charset="0"/>
                <a:cs typeface="Calibri" panose="020F0502020204030204" pitchFamily="34" charset="0"/>
              </a:rPr>
              <a:t>Transition to the next slide.</a:t>
            </a:r>
          </a:p>
          <a:p>
            <a:endParaRPr lang="en-IN" b="1"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55</a:t>
            </a:fld>
            <a:endParaRPr lang="en-US" dirty="0"/>
          </a:p>
        </p:txBody>
      </p:sp>
    </p:spTree>
    <p:extLst>
      <p:ext uri="{BB962C8B-B14F-4D97-AF65-F5344CB8AC3E}">
        <p14:creationId xmlns:p14="http://schemas.microsoft.com/office/powerpoint/2010/main" val="338196122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Activity</a:t>
            </a:r>
            <a:r>
              <a:rPr lang="en-GB" dirty="0"/>
              <a:t>:</a:t>
            </a:r>
          </a:p>
          <a:p>
            <a:endParaRPr lang="en-GB" dirty="0"/>
          </a:p>
          <a:p>
            <a:r>
              <a:rPr lang="en-GB" dirty="0"/>
              <a:t>Write appropriate questions for the following scenarios:</a:t>
            </a:r>
          </a:p>
          <a:p>
            <a:endParaRPr lang="en-GB" dirty="0"/>
          </a:p>
          <a:p>
            <a:pPr marL="228600" indent="-228600">
              <a:buFont typeface="+mj-lt"/>
              <a:buAutoNum type="arabicPeriod"/>
            </a:pPr>
            <a:r>
              <a:rPr lang="en-GB" dirty="0"/>
              <a:t>You have forgotten what time the meeting was.</a:t>
            </a:r>
          </a:p>
          <a:p>
            <a:pPr marL="0" indent="0">
              <a:buFont typeface="+mj-lt"/>
              <a:buNone/>
            </a:pPr>
            <a:r>
              <a:rPr lang="en-GB" dirty="0"/>
              <a:t>Ans: Could you tell me the time of the meeting?</a:t>
            </a:r>
          </a:p>
          <a:p>
            <a:pPr marL="0" indent="0">
              <a:buFont typeface="+mj-lt"/>
              <a:buNone/>
            </a:pPr>
            <a:endParaRPr lang="en-GB" dirty="0"/>
          </a:p>
          <a:p>
            <a:pPr marL="228600" indent="-228600">
              <a:buFont typeface="+mj-lt"/>
              <a:buAutoNum type="arabicPeriod" startAt="2"/>
            </a:pPr>
            <a:r>
              <a:rPr lang="en-GB" dirty="0"/>
              <a:t>You need some data urgently.</a:t>
            </a:r>
          </a:p>
          <a:p>
            <a:pPr marL="0" indent="0">
              <a:buFont typeface="+mj-lt"/>
              <a:buNone/>
            </a:pPr>
            <a:r>
              <a:rPr lang="en-GB" dirty="0"/>
              <a:t>Ans: Could you please send the data within an hour so that we can proceed?</a:t>
            </a:r>
          </a:p>
          <a:p>
            <a:pPr marL="0" indent="0">
              <a:buFont typeface="+mj-lt"/>
              <a:buNone/>
            </a:pPr>
            <a:endParaRPr lang="en-GB" dirty="0"/>
          </a:p>
          <a:p>
            <a:pPr marL="228600" indent="-228600">
              <a:buFont typeface="+mj-lt"/>
              <a:buAutoNum type="arabicPeriod" startAt="3"/>
            </a:pPr>
            <a:r>
              <a:rPr lang="en-GB" dirty="0"/>
              <a:t>You didn’t understand the email.</a:t>
            </a:r>
          </a:p>
          <a:p>
            <a:pPr marL="0" indent="0">
              <a:buFont typeface="+mj-lt"/>
              <a:buNone/>
            </a:pPr>
            <a:r>
              <a:rPr lang="en-GB" dirty="0"/>
              <a:t>Ans: Is it possible for us to get on a call to clarify certain points in the email?</a:t>
            </a:r>
          </a:p>
          <a:p>
            <a:pPr marL="0" indent="0">
              <a:buFont typeface="+mj-lt"/>
              <a:buNone/>
            </a:pPr>
            <a:endParaRPr lang="en-GB" dirty="0"/>
          </a:p>
          <a:p>
            <a:pPr marL="228600" indent="-228600">
              <a:buFont typeface="+mj-lt"/>
              <a:buAutoNum type="arabicPeriod" startAt="4"/>
            </a:pPr>
            <a:r>
              <a:rPr lang="en-GB" dirty="0"/>
              <a:t>You want to know when you will get your salary.</a:t>
            </a:r>
          </a:p>
          <a:p>
            <a:pPr marL="0" indent="0">
              <a:buFont typeface="+mj-lt"/>
              <a:buNone/>
            </a:pPr>
            <a:r>
              <a:rPr lang="en-GB" dirty="0"/>
              <a:t>Ans: By when can I expect my salary? Or Would you let me know by when I can expect my salary?</a:t>
            </a:r>
          </a:p>
          <a:p>
            <a:pPr marL="0" indent="0">
              <a:buFont typeface="+mj-lt"/>
              <a:buNone/>
            </a:pPr>
            <a:endParaRPr lang="en-GB" dirty="0"/>
          </a:p>
          <a:p>
            <a:pPr marL="0" indent="0">
              <a:buFont typeface="+mj-lt"/>
              <a:buNone/>
            </a:pPr>
            <a:endParaRPr lang="en-GB" dirty="0"/>
          </a:p>
          <a:p>
            <a:pPr marL="228600" indent="-228600">
              <a:buFont typeface="+mj-lt"/>
              <a:buAutoNum type="arabicPeriod" startAt="5"/>
            </a:pPr>
            <a:r>
              <a:rPr lang="en-GB" dirty="0"/>
              <a:t>You want to know why a client is insisting on a certain aspect of the project.</a:t>
            </a:r>
          </a:p>
          <a:p>
            <a:pPr marL="0" indent="0">
              <a:buFont typeface="+mj-lt"/>
              <a:buNone/>
            </a:pPr>
            <a:r>
              <a:rPr lang="en-GB" dirty="0"/>
              <a:t>Ans: Would you mind telling me why this is important to you?</a:t>
            </a:r>
          </a:p>
          <a:p>
            <a:pPr marL="0" indent="0">
              <a:buFont typeface="+mj-lt"/>
              <a:buNone/>
            </a:pPr>
            <a:endParaRPr lang="en-GB" dirty="0"/>
          </a:p>
          <a:p>
            <a:pPr marL="0" indent="0">
              <a:buFont typeface="+mj-lt"/>
              <a:buNone/>
            </a:pPr>
            <a:r>
              <a:rPr lang="en-GB" dirty="0"/>
              <a:t>Now let us look at situations when you are not sure about the next steps of action or timelines.</a:t>
            </a:r>
          </a:p>
          <a:p>
            <a:pPr marL="0" indent="0">
              <a:buFont typeface="+mj-lt"/>
              <a:buNone/>
            </a:pPr>
            <a:endParaRPr lang="en-GB" dirty="0"/>
          </a:p>
          <a:p>
            <a:pPr marL="0" indent="0">
              <a:buFont typeface="+mj-lt"/>
              <a:buNone/>
            </a:pPr>
            <a:r>
              <a:rPr lang="en-GB" i="1" dirty="0"/>
              <a:t>Transition to the next slide.</a:t>
            </a:r>
          </a:p>
        </p:txBody>
      </p:sp>
      <p:sp>
        <p:nvSpPr>
          <p:cNvPr id="4" name="Slide Number Placeholder 3"/>
          <p:cNvSpPr>
            <a:spLocks noGrp="1"/>
          </p:cNvSpPr>
          <p:nvPr>
            <p:ph type="sldNum" sz="quarter" idx="5"/>
          </p:nvPr>
        </p:nvSpPr>
        <p:spPr/>
        <p:txBody>
          <a:bodyPr/>
          <a:lstStyle/>
          <a:p>
            <a:fld id="{F5453FCA-CD46-459E-A84D-61334D0A920D}" type="slidenum">
              <a:rPr lang="en-US" smtClean="0"/>
              <a:pPr/>
              <a:t>56</a:t>
            </a:fld>
            <a:endParaRPr lang="en-US" dirty="0"/>
          </a:p>
        </p:txBody>
      </p:sp>
    </p:spTree>
    <p:extLst>
      <p:ext uri="{BB962C8B-B14F-4D97-AF65-F5344CB8AC3E}">
        <p14:creationId xmlns:p14="http://schemas.microsoft.com/office/powerpoint/2010/main" val="154217588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Aft>
                <a:spcPts val="1000"/>
              </a:spcAft>
            </a:pPr>
            <a:r>
              <a:rPr lang="en-US" sz="1800" b="1" dirty="0">
                <a:effectLst/>
                <a:ea typeface="Calibri" panose="020F0502020204030204" pitchFamily="34" charset="0"/>
                <a:cs typeface="Calibri" panose="020F0502020204030204" pitchFamily="34" charset="0"/>
              </a:rPr>
              <a:t>Trainer:</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When you receive an email which conveys disappointment or anger, remind yourself that the writer has a right to his opinion. </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Try to understand the situation and the sender’s feelings before responding to an irate email. </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Being neutral and maintaining objectivity are the only ways to deal with an angry person.</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Following are the steps to approach an irate email.</a:t>
            </a:r>
            <a:endParaRPr lang="en-IN" sz="1800" dirty="0">
              <a:effectLst/>
              <a:ea typeface="Calibri" panose="020F0502020204030204" pitchFamily="34" charset="0"/>
              <a:cs typeface="Calibri" panose="020F0502020204030204" pitchFamily="34" charset="0"/>
            </a:endParaRPr>
          </a:p>
          <a:p>
            <a:pPr marL="342900" lvl="0" indent="-342900" algn="just">
              <a:lnSpc>
                <a:spcPct val="115000"/>
              </a:lnSpc>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Empathize – connect with the feeling behind the words.</a:t>
            </a:r>
            <a:endParaRPr lang="en-IN" sz="1800" dirty="0">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Apologize, if necessary.</a:t>
            </a:r>
            <a:endParaRPr lang="en-IN" sz="1800" dirty="0">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Try to give alternatives to the situation, if possible.</a:t>
            </a:r>
            <a:endParaRPr lang="en-IN" sz="1800" dirty="0">
              <a:effectLst/>
              <a:ea typeface="Calibri" panose="020F0502020204030204" pitchFamily="34" charset="0"/>
              <a:cs typeface="Symbol" panose="05050102010706020507" pitchFamily="18" charset="2"/>
            </a:endParaRPr>
          </a:p>
          <a:p>
            <a:pPr marL="342900" lvl="0" indent="-342900" algn="just">
              <a:lnSpc>
                <a:spcPct val="115000"/>
              </a:lnSpc>
              <a:spcAft>
                <a:spcPts val="1000"/>
              </a:spcAft>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If the alternatives look too complicated or may raise more questions, request a call to talk and resolve the situation.</a:t>
            </a:r>
          </a:p>
          <a:p>
            <a:pPr marL="342900" lvl="0" indent="-342900" algn="just">
              <a:lnSpc>
                <a:spcPct val="115000"/>
              </a:lnSpc>
              <a:spcAft>
                <a:spcPts val="1000"/>
              </a:spcAft>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Reassure and commit to action.</a:t>
            </a:r>
            <a:endParaRPr lang="en-IN" sz="1800" dirty="0">
              <a:effectLst/>
              <a:ea typeface="Calibri" panose="020F0502020204030204" pitchFamily="34" charset="0"/>
              <a:cs typeface="Symbol" panose="05050102010706020507" pitchFamily="18" charset="2"/>
            </a:endParaRPr>
          </a:p>
          <a:p>
            <a:endParaRPr lang="en-IN" dirty="0"/>
          </a:p>
          <a:p>
            <a:r>
              <a:rPr lang="en-IN" dirty="0"/>
              <a:t>We will practice responding to an irate email in some time.</a:t>
            </a:r>
          </a:p>
          <a:p>
            <a:endParaRPr lang="en-IN" dirty="0"/>
          </a:p>
          <a:p>
            <a:r>
              <a:rPr lang="en-IN" dirty="0"/>
              <a:t>So far, we have seen how to maintain a good tone in an email.</a:t>
            </a:r>
          </a:p>
          <a:p>
            <a:endParaRPr lang="en-IN" dirty="0"/>
          </a:p>
          <a:p>
            <a:r>
              <a:rPr lang="en-IN" dirty="0"/>
              <a:t>Let us now look at the aesthetics of the email.</a:t>
            </a:r>
          </a:p>
          <a:p>
            <a:endParaRPr lang="en-IN" dirty="0"/>
          </a:p>
          <a:p>
            <a:pPr marL="0" marR="0" lvl="0" indent="0" algn="l" defTabSz="914400" rtl="0" eaLnBrk="1" fontAlgn="auto" latinLnBrk="0" hangingPunct="1">
              <a:lnSpc>
                <a:spcPct val="100000"/>
              </a:lnSpc>
              <a:spcBef>
                <a:spcPts val="0"/>
              </a:spcBef>
              <a:spcAft>
                <a:spcPts val="0"/>
              </a:spcAft>
              <a:buClrTx/>
              <a:buSzTx/>
              <a:buFontTx/>
              <a:buNone/>
              <a:tabLst/>
              <a:defRPr/>
            </a:pPr>
            <a:r>
              <a:rPr lang="en-IN" sz="1200" i="1" dirty="0">
                <a:effectLst/>
                <a:ea typeface="Calibri" panose="020F0502020204030204" pitchFamily="34" charset="0"/>
                <a:cs typeface="Calibri" panose="020F0502020204030204" pitchFamily="34" charset="0"/>
              </a:rPr>
              <a:t>Transition to the next slide.</a:t>
            </a:r>
          </a:p>
          <a:p>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57</a:t>
            </a:fld>
            <a:endParaRPr lang="en-US" dirty="0"/>
          </a:p>
        </p:txBody>
      </p:sp>
    </p:spTree>
    <p:extLst>
      <p:ext uri="{BB962C8B-B14F-4D97-AF65-F5344CB8AC3E}">
        <p14:creationId xmlns:p14="http://schemas.microsoft.com/office/powerpoint/2010/main" val="64658499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Aft>
                <a:spcPts val="1000"/>
              </a:spcAft>
            </a:pPr>
            <a:r>
              <a:rPr lang="en-US" sz="1800" b="1" dirty="0">
                <a:effectLst/>
                <a:ea typeface="Calibri" panose="020F0502020204030204" pitchFamily="34" charset="0"/>
                <a:cs typeface="Calibri" panose="020F0502020204030204" pitchFamily="34" charset="0"/>
              </a:rPr>
              <a:t>Trainer:</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The first chunk is usually </a:t>
            </a:r>
            <a:r>
              <a:rPr lang="en-US" sz="1800" b="1" u="sng" dirty="0">
                <a:effectLst/>
                <a:ea typeface="Calibri" panose="020F0502020204030204" pitchFamily="34" charset="0"/>
                <a:cs typeface="Calibri" panose="020F0502020204030204" pitchFamily="34" charset="0"/>
              </a:rPr>
              <a:t>1 or 2 lines </a:t>
            </a:r>
            <a:r>
              <a:rPr lang="en-US" sz="1800" dirty="0">
                <a:effectLst/>
                <a:ea typeface="Calibri" panose="020F0502020204030204" pitchFamily="34" charset="0"/>
                <a:cs typeface="Calibri" panose="020F0502020204030204" pitchFamily="34" charset="0"/>
              </a:rPr>
              <a:t>and explains the </a:t>
            </a:r>
            <a:r>
              <a:rPr lang="en-US" sz="1800" b="1" i="0" u="sng" dirty="0">
                <a:effectLst/>
                <a:ea typeface="Calibri" panose="020F0502020204030204" pitchFamily="34" charset="0"/>
                <a:cs typeface="Calibri" panose="020F0502020204030204" pitchFamily="34" charset="0"/>
              </a:rPr>
              <a:t>purpose</a:t>
            </a:r>
            <a:r>
              <a:rPr lang="en-US" sz="1800" dirty="0">
                <a:effectLst/>
                <a:ea typeface="Calibri" panose="020F0502020204030204" pitchFamily="34" charset="0"/>
                <a:cs typeface="Calibri" panose="020F0502020204030204" pitchFamily="34" charset="0"/>
              </a:rPr>
              <a:t>.</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The purpose line also indicates to the reader whether they should continue reading the email.</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It may help the reader prioritize their task.</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 </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This is very similar to the subject line. </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The purpose line is not used in many emails, especially chain emails.</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If multiple emails have been exchanged already and the matter is heated, the opening line must connect to the sender’s feelings.</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Here, we will take a moment to understand the difference between the usage of the term apologize and sorry.</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Apology and sorry can both be used if there has been a mistake on your end.</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Examples:</a:t>
            </a:r>
          </a:p>
          <a:p>
            <a:pPr marL="285750" indent="-285750" algn="just">
              <a:lnSpc>
                <a:spcPct val="115000"/>
              </a:lnSpc>
              <a:spcAft>
                <a:spcPts val="1000"/>
              </a:spcAft>
              <a:buFontTx/>
              <a:buChar char="-"/>
            </a:pPr>
            <a:r>
              <a:rPr lang="en-US" sz="1800" dirty="0">
                <a:effectLst/>
                <a:ea typeface="Calibri" panose="020F0502020204030204" pitchFamily="34" charset="0"/>
                <a:cs typeface="Calibri" panose="020F0502020204030204" pitchFamily="34" charset="0"/>
              </a:rPr>
              <a:t>I apologize for the delay </a:t>
            </a:r>
          </a:p>
          <a:p>
            <a:pPr marL="285750" indent="-285750" algn="just">
              <a:lnSpc>
                <a:spcPct val="115000"/>
              </a:lnSpc>
              <a:spcAft>
                <a:spcPts val="1000"/>
              </a:spcAft>
              <a:buFontTx/>
              <a:buChar char="-"/>
            </a:pPr>
            <a:r>
              <a:rPr lang="en-US" sz="1800" dirty="0">
                <a:effectLst/>
                <a:ea typeface="Calibri" panose="020F0502020204030204" pitchFamily="34" charset="0"/>
                <a:cs typeface="Calibri" panose="020F0502020204030204" pitchFamily="34" charset="0"/>
              </a:rPr>
              <a:t>I am sorry for not communicating earlier</a:t>
            </a:r>
          </a:p>
          <a:p>
            <a:pPr marL="0" indent="0" algn="just">
              <a:lnSpc>
                <a:spcPct val="115000"/>
              </a:lnSpc>
              <a:spcAft>
                <a:spcPts val="1000"/>
              </a:spcAft>
              <a:buFontTx/>
              <a:buNone/>
            </a:pPr>
            <a:endParaRPr lang="en-US" sz="1800" dirty="0">
              <a:effectLst/>
              <a:ea typeface="Calibri" panose="020F0502020204030204" pitchFamily="34" charset="0"/>
              <a:cs typeface="Calibri" panose="020F0502020204030204" pitchFamily="34" charset="0"/>
            </a:endParaRPr>
          </a:p>
          <a:p>
            <a:pPr marL="0" indent="0" algn="just">
              <a:lnSpc>
                <a:spcPct val="115000"/>
              </a:lnSpc>
              <a:spcAft>
                <a:spcPts val="1000"/>
              </a:spcAft>
              <a:buFontTx/>
              <a:buNone/>
            </a:pPr>
            <a:r>
              <a:rPr lang="en-US" sz="1800" dirty="0">
                <a:effectLst/>
                <a:ea typeface="Calibri" panose="020F0502020204030204" pitchFamily="34" charset="0"/>
                <a:cs typeface="Calibri" panose="020F0502020204030204" pitchFamily="34" charset="0"/>
              </a:rPr>
              <a:t>However, the term ‘sorry’ can also be used to express empathy. </a:t>
            </a:r>
          </a:p>
          <a:p>
            <a:pPr marL="0" indent="0" algn="just">
              <a:lnSpc>
                <a:spcPct val="115000"/>
              </a:lnSpc>
              <a:spcAft>
                <a:spcPts val="1000"/>
              </a:spcAft>
              <a:buFontTx/>
              <a:buNone/>
            </a:pPr>
            <a:r>
              <a:rPr lang="en-US" sz="1800" dirty="0">
                <a:effectLst/>
                <a:ea typeface="Calibri" panose="020F0502020204030204" pitchFamily="34" charset="0"/>
                <a:cs typeface="Calibri" panose="020F0502020204030204" pitchFamily="34" charset="0"/>
              </a:rPr>
              <a:t>This includes statements such as:</a:t>
            </a:r>
          </a:p>
          <a:p>
            <a:pPr marL="0" indent="0" algn="just">
              <a:lnSpc>
                <a:spcPct val="115000"/>
              </a:lnSpc>
              <a:spcAft>
                <a:spcPts val="1000"/>
              </a:spcAft>
              <a:buFontTx/>
              <a:buNone/>
            </a:pPr>
            <a:endParaRPr lang="en-US" sz="1800" dirty="0">
              <a:effectLst/>
              <a:ea typeface="Calibri" panose="020F0502020204030204" pitchFamily="34" charset="0"/>
              <a:cs typeface="Calibri" panose="020F0502020204030204" pitchFamily="34" charset="0"/>
            </a:endParaRPr>
          </a:p>
          <a:p>
            <a:pPr marL="0" indent="0" algn="just">
              <a:lnSpc>
                <a:spcPct val="115000"/>
              </a:lnSpc>
              <a:spcAft>
                <a:spcPts val="1000"/>
              </a:spcAft>
              <a:buFontTx/>
              <a:buNone/>
            </a:pPr>
            <a:r>
              <a:rPr lang="en-US" sz="1800" dirty="0">
                <a:effectLst/>
                <a:ea typeface="Calibri" panose="020F0502020204030204" pitchFamily="34" charset="0"/>
                <a:cs typeface="Calibri" panose="020F0502020204030204" pitchFamily="34" charset="0"/>
              </a:rPr>
              <a:t>- I am sorry for the inconvenience you had to go through.</a:t>
            </a:r>
            <a:endParaRPr lang="en-IN" sz="1800" dirty="0">
              <a:effectLst/>
              <a:ea typeface="Calibri" panose="020F0502020204030204" pitchFamily="34" charset="0"/>
              <a:cs typeface="Calibri" panose="020F0502020204030204" pitchFamily="34" charset="0"/>
            </a:endParaRPr>
          </a:p>
          <a:p>
            <a:pPr marL="0" indent="0" algn="just">
              <a:lnSpc>
                <a:spcPct val="115000"/>
              </a:lnSpc>
              <a:spcAft>
                <a:spcPts val="1000"/>
              </a:spcAft>
              <a:buFontTx/>
              <a:buNone/>
            </a:pPr>
            <a:r>
              <a:rPr lang="en-US" sz="1800" dirty="0">
                <a:effectLst/>
                <a:ea typeface="Calibri" panose="020F0502020204030204" pitchFamily="34" charset="0"/>
                <a:cs typeface="Calibri" panose="020F0502020204030204" pitchFamily="34" charset="0"/>
              </a:rPr>
              <a:t>- I am sorry that you feel this way.</a:t>
            </a:r>
          </a:p>
          <a:p>
            <a:pPr marL="285750" indent="-285750" algn="just">
              <a:lnSpc>
                <a:spcPct val="115000"/>
              </a:lnSpc>
              <a:spcAft>
                <a:spcPts val="1000"/>
              </a:spcAft>
              <a:buFontTx/>
              <a:buChar char="-"/>
            </a:pPr>
            <a:endParaRPr lang="en-US" sz="1800" dirty="0">
              <a:effectLst/>
              <a:ea typeface="Calibri" panose="020F0502020204030204" pitchFamily="34" charset="0"/>
              <a:cs typeface="Calibri" panose="020F0502020204030204" pitchFamily="34" charset="0"/>
            </a:endParaRPr>
          </a:p>
          <a:p>
            <a:pPr marL="0" indent="0" algn="just">
              <a:lnSpc>
                <a:spcPct val="115000"/>
              </a:lnSpc>
              <a:spcAft>
                <a:spcPts val="1000"/>
              </a:spcAft>
              <a:buFontTx/>
              <a:buNone/>
            </a:pPr>
            <a:r>
              <a:rPr lang="en-US" sz="1800" dirty="0">
                <a:effectLst/>
                <a:ea typeface="Calibri" panose="020F0502020204030204" pitchFamily="34" charset="0"/>
                <a:cs typeface="Calibri" panose="020F0502020204030204" pitchFamily="34" charset="0"/>
              </a:rPr>
              <a:t>In this case, the word sorry may not mean that you have made a mistake.</a:t>
            </a:r>
          </a:p>
          <a:p>
            <a:pPr marL="0" indent="0" algn="just">
              <a:lnSpc>
                <a:spcPct val="115000"/>
              </a:lnSpc>
              <a:spcAft>
                <a:spcPts val="1000"/>
              </a:spcAft>
              <a:buFontTx/>
              <a:buNone/>
            </a:pPr>
            <a:r>
              <a:rPr lang="en-US" sz="1800" dirty="0">
                <a:effectLst/>
                <a:ea typeface="Calibri" panose="020F0502020204030204" pitchFamily="34" charset="0"/>
                <a:cs typeface="Calibri" panose="020F0502020204030204" pitchFamily="34" charset="0"/>
              </a:rPr>
              <a:t>It is an expression of empathy.</a:t>
            </a:r>
          </a:p>
          <a:p>
            <a:pPr marL="0" indent="0" algn="just">
              <a:lnSpc>
                <a:spcPct val="115000"/>
              </a:lnSpc>
              <a:spcAft>
                <a:spcPts val="1000"/>
              </a:spcAft>
              <a:buFontTx/>
              <a:buNone/>
            </a:pPr>
            <a:endParaRPr lang="en-US" sz="1800" dirty="0">
              <a:effectLst/>
              <a:ea typeface="Calibri" panose="020F0502020204030204" pitchFamily="34" charset="0"/>
              <a:cs typeface="Calibri" panose="020F0502020204030204" pitchFamily="34" charset="0"/>
            </a:endParaRPr>
          </a:p>
          <a:p>
            <a:pPr marL="0" indent="0" algn="just">
              <a:lnSpc>
                <a:spcPct val="115000"/>
              </a:lnSpc>
              <a:spcAft>
                <a:spcPts val="1000"/>
              </a:spcAft>
              <a:buFontTx/>
              <a:buNone/>
            </a:pPr>
            <a:r>
              <a:rPr lang="en-US" sz="1800" dirty="0">
                <a:effectLst/>
                <a:ea typeface="Calibri" panose="020F0502020204030204" pitchFamily="34" charset="0"/>
                <a:cs typeface="Calibri" panose="020F0502020204030204" pitchFamily="34" charset="0"/>
              </a:rPr>
              <a:t>If the email is generic, you could use other neutral opening statements.</a:t>
            </a:r>
          </a:p>
          <a:p>
            <a:pPr marL="0" indent="0" algn="just">
              <a:lnSpc>
                <a:spcPct val="115000"/>
              </a:lnSpc>
              <a:spcAft>
                <a:spcPts val="1000"/>
              </a:spcAft>
              <a:buFontTx/>
              <a:buNone/>
            </a:pPr>
            <a:endParaRPr lang="en-US" sz="1800" dirty="0">
              <a:effectLst/>
              <a:ea typeface="Calibri" panose="020F0502020204030204" pitchFamily="34" charset="0"/>
              <a:cs typeface="Calibri" panose="020F0502020204030204" pitchFamily="34" charset="0"/>
            </a:endParaRPr>
          </a:p>
          <a:p>
            <a:pPr marL="0" indent="0" algn="just">
              <a:lnSpc>
                <a:spcPct val="115000"/>
              </a:lnSpc>
              <a:spcAft>
                <a:spcPts val="1000"/>
              </a:spcAft>
              <a:buFontTx/>
              <a:buNone/>
            </a:pPr>
            <a:r>
              <a:rPr lang="en-US" sz="1800" i="1" dirty="0">
                <a:effectLst/>
                <a:ea typeface="Calibri" panose="020F0502020204030204" pitchFamily="34" charset="0"/>
                <a:cs typeface="Calibri" panose="020F0502020204030204" pitchFamily="34" charset="0"/>
              </a:rPr>
              <a:t>Transition to the next slide.</a:t>
            </a:r>
          </a:p>
          <a:p>
            <a:pPr marL="0" indent="0" algn="just">
              <a:lnSpc>
                <a:spcPct val="115000"/>
              </a:lnSpc>
              <a:spcAft>
                <a:spcPts val="1000"/>
              </a:spcAft>
              <a:buFontTx/>
              <a:buNone/>
            </a:pPr>
            <a:endParaRPr lang="en-US" sz="1800" dirty="0">
              <a:effectLst/>
              <a:ea typeface="Calibri" panose="020F0502020204030204" pitchFamily="34" charset="0"/>
              <a:cs typeface="Calibri" panose="020F0502020204030204" pitchFamily="34" charset="0"/>
            </a:endParaRPr>
          </a:p>
          <a:p>
            <a:pPr marL="285750" indent="-285750" algn="just">
              <a:lnSpc>
                <a:spcPct val="115000"/>
              </a:lnSpc>
              <a:spcAft>
                <a:spcPts val="1000"/>
              </a:spcAft>
              <a:buFontTx/>
              <a:buChar char="-"/>
            </a:pPr>
            <a:endParaRPr lang="en-US" sz="1800" dirty="0">
              <a:effectLst/>
              <a:ea typeface="Calibri" panose="020F0502020204030204" pitchFamily="34" charset="0"/>
              <a:cs typeface="Calibri" panose="020F0502020204030204" pitchFamily="34" charset="0"/>
            </a:endParaRPr>
          </a:p>
          <a:p>
            <a:pPr marL="285750" indent="-285750" algn="just">
              <a:lnSpc>
                <a:spcPct val="115000"/>
              </a:lnSpc>
              <a:spcAft>
                <a:spcPts val="1000"/>
              </a:spcAft>
              <a:buFontTx/>
              <a:buChar char="-"/>
            </a:pPr>
            <a:endParaRPr lang="en-US" sz="1800" dirty="0">
              <a:effectLst/>
              <a:ea typeface="Calibri" panose="020F0502020204030204" pitchFamily="34" charset="0"/>
              <a:cs typeface="Calibri" panose="020F0502020204030204" pitchFamily="34" charset="0"/>
            </a:endParaRPr>
          </a:p>
          <a:p>
            <a:pPr marL="0" indent="0">
              <a:buFontTx/>
              <a:buNone/>
            </a:pPr>
            <a:endParaRPr lang="en-IN" dirty="0"/>
          </a:p>
          <a:p>
            <a:pPr marL="0" indent="0">
              <a:buFontTx/>
              <a:buNone/>
            </a:pPr>
            <a:r>
              <a:rPr lang="en-IN" dirty="0"/>
              <a:t> </a:t>
            </a:r>
          </a:p>
        </p:txBody>
      </p:sp>
      <p:sp>
        <p:nvSpPr>
          <p:cNvPr id="4" name="Slide Number Placeholder 3"/>
          <p:cNvSpPr>
            <a:spLocks noGrp="1"/>
          </p:cNvSpPr>
          <p:nvPr>
            <p:ph type="sldNum" sz="quarter" idx="5"/>
          </p:nvPr>
        </p:nvSpPr>
        <p:spPr/>
        <p:txBody>
          <a:bodyPr/>
          <a:lstStyle/>
          <a:p>
            <a:fld id="{F5453FCA-CD46-459E-A84D-61334D0A920D}" type="slidenum">
              <a:rPr lang="en-US" smtClean="0"/>
              <a:pPr/>
              <a:t>58</a:t>
            </a:fld>
            <a:endParaRPr lang="en-US" dirty="0"/>
          </a:p>
        </p:txBody>
      </p:sp>
    </p:spTree>
    <p:extLst>
      <p:ext uri="{BB962C8B-B14F-4D97-AF65-F5344CB8AC3E}">
        <p14:creationId xmlns:p14="http://schemas.microsoft.com/office/powerpoint/2010/main" val="129234728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spcAft>
                <a:spcPts val="1000"/>
              </a:spcAft>
            </a:pPr>
            <a:r>
              <a:rPr lang="en-US" sz="1800" b="1" dirty="0">
                <a:effectLst/>
                <a:ea typeface="Calibri" panose="020F0502020204030204" pitchFamily="34" charset="0"/>
                <a:cs typeface="Calibri" panose="020F0502020204030204" pitchFamily="34" charset="0"/>
              </a:rPr>
              <a:t>Trainer:</a:t>
            </a:r>
          </a:p>
          <a:p>
            <a:pPr algn="just">
              <a:lnSpc>
                <a:spcPct val="115000"/>
              </a:lnSpc>
              <a:spcAft>
                <a:spcPts val="1000"/>
              </a:spcAft>
            </a:pPr>
            <a:endParaRPr lang="en-US" sz="1800" b="1"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When you are unsure about a deliverable or a deadline, use tentative words like may, might, could, seems like, comes across as, it is possible etc.</a:t>
            </a:r>
            <a:endParaRPr lang="en-IN" sz="1800" dirty="0">
              <a:effectLst/>
              <a:ea typeface="Calibri" panose="020F0502020204030204" pitchFamily="34" charset="0"/>
              <a:cs typeface="Calibri" panose="020F0502020204030204" pitchFamily="34" charset="0"/>
            </a:endParaRP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Let us look at the probability of an event with the following words: </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Will – 100% - definite and sure</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Would – 80% </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May – 60%</a:t>
            </a: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Might – 30% or lesser</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Note that these percentages are for you to understand how probable the events may be.</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E.g.: Will you come to the party tonight?</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marL="285750" indent="-285750" algn="just">
              <a:lnSpc>
                <a:spcPct val="115000"/>
              </a:lnSpc>
              <a:spcAft>
                <a:spcPts val="1000"/>
              </a:spcAft>
              <a:buFont typeface="Arial" panose="020B0604020202020204" pitchFamily="34" charset="0"/>
              <a:buChar char="•"/>
            </a:pPr>
            <a:r>
              <a:rPr lang="en-US" sz="1800" dirty="0">
                <a:effectLst/>
                <a:ea typeface="Calibri" panose="020F0502020204030204" pitchFamily="34" charset="0"/>
                <a:cs typeface="Calibri" panose="020F0502020204030204" pitchFamily="34" charset="0"/>
              </a:rPr>
              <a:t>I will come (definite)</a:t>
            </a:r>
          </a:p>
          <a:p>
            <a:pPr marL="285750" indent="-285750" algn="just">
              <a:lnSpc>
                <a:spcPct val="115000"/>
              </a:lnSpc>
              <a:spcAft>
                <a:spcPts val="1000"/>
              </a:spcAft>
              <a:buFont typeface="Arial" panose="020B0604020202020204" pitchFamily="34" charset="0"/>
              <a:buChar char="•"/>
            </a:pPr>
            <a:r>
              <a:rPr lang="en-US" sz="1800" dirty="0">
                <a:effectLst/>
                <a:ea typeface="Calibri" panose="020F0502020204030204" pitchFamily="34" charset="0"/>
                <a:cs typeface="Calibri" panose="020F0502020204030204" pitchFamily="34" charset="0"/>
              </a:rPr>
              <a:t>I would come (possibly with a clause of arriving late or leaving early)</a:t>
            </a:r>
          </a:p>
          <a:p>
            <a:pPr marL="285750" indent="-285750" algn="just">
              <a:lnSpc>
                <a:spcPct val="115000"/>
              </a:lnSpc>
              <a:spcAft>
                <a:spcPts val="1000"/>
              </a:spcAft>
              <a:buFont typeface="Arial" panose="020B0604020202020204" pitchFamily="34" charset="0"/>
              <a:buChar char="•"/>
            </a:pPr>
            <a:r>
              <a:rPr lang="en-US" sz="1800" dirty="0">
                <a:effectLst/>
                <a:ea typeface="Calibri" panose="020F0502020204030204" pitchFamily="34" charset="0"/>
                <a:cs typeface="Calibri" panose="020F0502020204030204" pitchFamily="34" charset="0"/>
              </a:rPr>
              <a:t>I may come if my meeting gets called off (constraint)</a:t>
            </a:r>
          </a:p>
          <a:p>
            <a:pPr marL="285750" indent="-285750" algn="just">
              <a:lnSpc>
                <a:spcPct val="115000"/>
              </a:lnSpc>
              <a:spcAft>
                <a:spcPts val="1000"/>
              </a:spcAft>
              <a:buFont typeface="Arial" panose="020B0604020202020204" pitchFamily="34" charset="0"/>
              <a:buChar char="•"/>
            </a:pPr>
            <a:r>
              <a:rPr lang="en-US" sz="1800" dirty="0">
                <a:effectLst/>
                <a:ea typeface="Calibri" panose="020F0502020204030204" pitchFamily="34" charset="0"/>
                <a:cs typeface="Calibri" panose="020F0502020204030204" pitchFamily="34" charset="0"/>
              </a:rPr>
              <a:t>I might come if it stops raining (a factor beyond our control thus reducing the probability)  </a:t>
            </a:r>
          </a:p>
          <a:p>
            <a:pPr algn="just">
              <a:lnSpc>
                <a:spcPct val="115000"/>
              </a:lnSpc>
              <a:spcAft>
                <a:spcPts val="1000"/>
              </a:spcAft>
            </a:pPr>
            <a:endParaRPr lang="en-GB" sz="3600" dirty="0"/>
          </a:p>
          <a:p>
            <a:pPr algn="just">
              <a:lnSpc>
                <a:spcPct val="115000"/>
              </a:lnSpc>
              <a:spcAft>
                <a:spcPts val="1000"/>
              </a:spcAft>
            </a:pPr>
            <a:r>
              <a:rPr lang="en-GB" sz="3600" dirty="0"/>
              <a:t>Other statements that are tentative are:</a:t>
            </a:r>
          </a:p>
          <a:p>
            <a:pPr algn="just">
              <a:lnSpc>
                <a:spcPct val="115000"/>
              </a:lnSpc>
              <a:spcAft>
                <a:spcPts val="1000"/>
              </a:spcAft>
            </a:pPr>
            <a:endParaRPr lang="en-GB" sz="3600" dirty="0"/>
          </a:p>
          <a:p>
            <a:pPr marL="0" indent="0" algn="just">
              <a:lnSpc>
                <a:spcPct val="115000"/>
              </a:lnSpc>
              <a:spcAft>
                <a:spcPts val="1000"/>
              </a:spcAft>
              <a:buFont typeface="Arial" panose="020B0604020202020204" pitchFamily="34" charset="0"/>
              <a:buNone/>
            </a:pPr>
            <a:r>
              <a:rPr lang="en-GB" sz="3600" dirty="0"/>
              <a:t>- It seems like the project will be delayed.</a:t>
            </a:r>
          </a:p>
          <a:p>
            <a:pPr marL="0" indent="0" algn="just">
              <a:lnSpc>
                <a:spcPct val="115000"/>
              </a:lnSpc>
              <a:spcAft>
                <a:spcPts val="1000"/>
              </a:spcAft>
              <a:buFont typeface="Arial" panose="020B0604020202020204" pitchFamily="34" charset="0"/>
              <a:buNone/>
            </a:pPr>
            <a:r>
              <a:rPr lang="en-GB" sz="3600" dirty="0"/>
              <a:t>- It looks as if you could use some more preparation for the meeting.</a:t>
            </a:r>
          </a:p>
          <a:p>
            <a:pPr marL="0" indent="0" algn="just">
              <a:lnSpc>
                <a:spcPct val="115000"/>
              </a:lnSpc>
              <a:spcAft>
                <a:spcPts val="1000"/>
              </a:spcAft>
              <a:buFont typeface="Arial" panose="020B0604020202020204" pitchFamily="34" charset="0"/>
              <a:buNone/>
            </a:pPr>
            <a:r>
              <a:rPr lang="en-GB" sz="3600" dirty="0"/>
              <a:t>- This may come across as a constraint right now but will ensure the safety of your system. </a:t>
            </a:r>
          </a:p>
          <a:p>
            <a:pPr marL="0" indent="0" algn="just">
              <a:lnSpc>
                <a:spcPct val="115000"/>
              </a:lnSpc>
              <a:spcAft>
                <a:spcPts val="1000"/>
              </a:spcAft>
              <a:buFont typeface="Arial" panose="020B0604020202020204" pitchFamily="34" charset="0"/>
              <a:buNone/>
            </a:pPr>
            <a:r>
              <a:rPr lang="en-GB" sz="3600" dirty="0"/>
              <a:t>- It is possible that it may break if you step on it.</a:t>
            </a:r>
          </a:p>
          <a:p>
            <a:pPr marL="0" indent="0" algn="just">
              <a:lnSpc>
                <a:spcPct val="115000"/>
              </a:lnSpc>
              <a:spcAft>
                <a:spcPts val="1000"/>
              </a:spcAft>
              <a:buFont typeface="Arial" panose="020B0604020202020204" pitchFamily="34" charset="0"/>
              <a:buNone/>
            </a:pPr>
            <a:endParaRPr lang="en-US" sz="1800" b="1"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In all of the above statements, you are not saying this will definitely happen but from the given circumstances, you are presuming it might. </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If you think any of these statements may create more confusion, discuss the matter on a call rather than writing an email.</a:t>
            </a:r>
          </a:p>
          <a:p>
            <a:pPr algn="just">
              <a:lnSpc>
                <a:spcPct val="115000"/>
              </a:lnSpc>
              <a:spcAft>
                <a:spcPts val="1000"/>
              </a:spcAft>
            </a:pPr>
            <a:endParaRPr lang="en-US" sz="1800" dirty="0">
              <a:effectLst/>
              <a:ea typeface="Calibri" panose="020F0502020204030204" pitchFamily="34" charset="0"/>
              <a:cs typeface="Calibri" panose="020F0502020204030204" pitchFamily="34" charset="0"/>
            </a:endParaRPr>
          </a:p>
          <a:p>
            <a:pPr algn="just">
              <a:lnSpc>
                <a:spcPct val="115000"/>
              </a:lnSpc>
              <a:spcAft>
                <a:spcPts val="1000"/>
              </a:spcAft>
            </a:pPr>
            <a:r>
              <a:rPr lang="en-US" sz="1800" dirty="0">
                <a:effectLst/>
                <a:ea typeface="Calibri" panose="020F0502020204030204" pitchFamily="34" charset="0"/>
                <a:cs typeface="Calibri" panose="020F0502020204030204" pitchFamily="34" charset="0"/>
              </a:rPr>
              <a:t>Let us look at how to respond to an irate or angry email.</a:t>
            </a:r>
            <a:endParaRPr lang="en-IN" sz="1800" dirty="0">
              <a:effectLst/>
              <a:ea typeface="Calibri" panose="020F0502020204030204" pitchFamily="34" charset="0"/>
              <a:cs typeface="Calibri" panose="020F0502020204030204" pitchFamily="34" charset="0"/>
            </a:endParaRPr>
          </a:p>
          <a:p>
            <a:endParaRPr lang="en-IN" dirty="0"/>
          </a:p>
          <a:p>
            <a:r>
              <a:rPr lang="en-IN" i="1" dirty="0"/>
              <a:t>Transition to the next slide.</a:t>
            </a:r>
          </a:p>
        </p:txBody>
      </p:sp>
      <p:sp>
        <p:nvSpPr>
          <p:cNvPr id="4" name="Slide Number Placeholder 3"/>
          <p:cNvSpPr>
            <a:spLocks noGrp="1"/>
          </p:cNvSpPr>
          <p:nvPr>
            <p:ph type="sldNum" sz="quarter" idx="5"/>
          </p:nvPr>
        </p:nvSpPr>
        <p:spPr/>
        <p:txBody>
          <a:bodyPr/>
          <a:lstStyle/>
          <a:p>
            <a:fld id="{F5453FCA-CD46-459E-A84D-61334D0A920D}" type="slidenum">
              <a:rPr lang="en-US" smtClean="0"/>
              <a:pPr/>
              <a:t>59</a:t>
            </a:fld>
            <a:endParaRPr lang="en-US" dirty="0"/>
          </a:p>
        </p:txBody>
      </p:sp>
    </p:spTree>
    <p:extLst>
      <p:ext uri="{BB962C8B-B14F-4D97-AF65-F5344CB8AC3E}">
        <p14:creationId xmlns:p14="http://schemas.microsoft.com/office/powerpoint/2010/main" val="14567605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Trainer:</a:t>
            </a:r>
          </a:p>
          <a:p>
            <a:endParaRPr lang="en-GB" b="1" dirty="0"/>
          </a:p>
          <a:p>
            <a:r>
              <a:rPr lang="en-GB" b="0" dirty="0"/>
              <a:t>Let us look at some common errors that we must avoid and mindfully spot before hitting the ‘send’ button.</a:t>
            </a:r>
          </a:p>
          <a:p>
            <a:endParaRPr lang="en-GB" b="0" dirty="0"/>
          </a:p>
          <a:p>
            <a:r>
              <a:rPr lang="en-GB" b="0" i="1" dirty="0"/>
              <a:t>Transition to the next slide.</a:t>
            </a:r>
            <a:endParaRPr lang="en-IN" b="0" i="1"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60</a:t>
            </a:fld>
            <a:endParaRPr lang="en-US" dirty="0"/>
          </a:p>
        </p:txBody>
      </p:sp>
    </p:spTree>
    <p:extLst>
      <p:ext uri="{BB962C8B-B14F-4D97-AF65-F5344CB8AC3E}">
        <p14:creationId xmlns:p14="http://schemas.microsoft.com/office/powerpoint/2010/main" val="336295387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just">
              <a:lnSpc>
                <a:spcPct val="115000"/>
              </a:lnSpc>
              <a:buFont typeface="Symbol" panose="05050102010706020507" pitchFamily="18" charset="2"/>
              <a:buNone/>
            </a:pPr>
            <a:r>
              <a:rPr lang="en-US" sz="1800" b="1" dirty="0">
                <a:effectLst/>
                <a:ea typeface="Calibri" panose="020F0502020204030204" pitchFamily="34" charset="0"/>
                <a:cs typeface="Symbol" panose="05050102010706020507" pitchFamily="18" charset="2"/>
              </a:rPr>
              <a:t>Trainer:</a:t>
            </a:r>
            <a:r>
              <a:rPr lang="en-US" sz="1800" dirty="0">
                <a:effectLst/>
                <a:ea typeface="Calibri" panose="020F0502020204030204" pitchFamily="34" charset="0"/>
                <a:cs typeface="Symbol" panose="05050102010706020507" pitchFamily="18" charset="2"/>
              </a:rPr>
              <a:t> </a:t>
            </a:r>
          </a:p>
          <a:p>
            <a:pPr marL="0" lvl="0" indent="0" algn="just">
              <a:lnSpc>
                <a:spcPct val="115000"/>
              </a:lnSpc>
              <a:buFont typeface="Symbol" panose="05050102010706020507" pitchFamily="18" charset="2"/>
              <a:buNone/>
            </a:pPr>
            <a:endParaRPr lang="en-US" sz="1800" dirty="0">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Avoid smileys and winks – they are not considered professional in emails.</a:t>
            </a:r>
            <a:endParaRPr lang="en-IN" sz="1800" dirty="0">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endParaRPr lang="en-US" sz="1800" dirty="0">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Avoid jargon (technical/industry-specific words that a common man will not understand). Keep the words simple.</a:t>
            </a:r>
          </a:p>
          <a:p>
            <a:pPr marL="0" lvl="0" indent="0" algn="just">
              <a:lnSpc>
                <a:spcPct val="115000"/>
              </a:lnSpc>
              <a:buFont typeface="Symbol" panose="05050102010706020507" pitchFamily="18" charset="2"/>
              <a:buNone/>
            </a:pPr>
            <a:r>
              <a:rPr lang="en-US" sz="1800" dirty="0">
                <a:effectLst/>
                <a:ea typeface="Calibri" panose="020F0502020204030204" pitchFamily="34" charset="0"/>
                <a:cs typeface="Symbol" panose="05050102010706020507" pitchFamily="18" charset="2"/>
              </a:rPr>
              <a:t>         Examples of jargon in the software industry: GUI, VPN, DBMS. Operating System, </a:t>
            </a:r>
            <a:r>
              <a:rPr lang="en-IN" sz="1800" kern="1200" dirty="0">
                <a:solidFill>
                  <a:schemeClr val="tx1"/>
                </a:solidFill>
                <a:effectLst/>
              </a:rPr>
              <a:t>Software development kit, SaaS</a:t>
            </a:r>
            <a:endParaRPr lang="en-IN" sz="1800" kern="1200" dirty="0">
              <a:solidFill>
                <a:schemeClr val="tx1"/>
              </a:solidFill>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endParaRPr lang="en-US" sz="1800" dirty="0">
              <a:effectLst/>
              <a:ea typeface="Calibri" panose="020F0502020204030204" pitchFamily="34" charset="0"/>
              <a:cs typeface="Symbol" panose="05050102010706020507" pitchFamily="18" charset="2"/>
            </a:endParaRPr>
          </a:p>
          <a:p>
            <a:pPr marL="342900" lvl="0" indent="-342900" algn="just">
              <a:lnSpc>
                <a:spcPct val="115000"/>
              </a:lnSpc>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Don’t use Capital letters. Writing in upper case often indicates shouting. </a:t>
            </a:r>
          </a:p>
          <a:p>
            <a:pPr marL="342900" lvl="0" indent="-342900" algn="just">
              <a:lnSpc>
                <a:spcPct val="115000"/>
              </a:lnSpc>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E.g.: DON’T SHARE THIS INFORMATION WITH ANYONE. You can use bold, underline and/or increased font to stress the message.</a:t>
            </a:r>
            <a:endParaRPr lang="en-IN" sz="1800" dirty="0">
              <a:effectLst/>
              <a:ea typeface="Calibri" panose="020F0502020204030204" pitchFamily="34" charset="0"/>
              <a:cs typeface="Symbol" panose="05050102010706020507" pitchFamily="18" charset="2"/>
            </a:endParaRPr>
          </a:p>
          <a:p>
            <a:pPr marL="342900" lvl="0" indent="-342900" algn="just">
              <a:lnSpc>
                <a:spcPct val="115000"/>
              </a:lnSpc>
              <a:spcAft>
                <a:spcPts val="1000"/>
              </a:spcAft>
              <a:buFont typeface="Symbol" panose="05050102010706020507" pitchFamily="18" charset="2"/>
              <a:buChar char=""/>
            </a:pPr>
            <a:endParaRPr lang="en-US" sz="1800" dirty="0">
              <a:effectLst/>
              <a:ea typeface="Calibri" panose="020F0502020204030204" pitchFamily="34" charset="0"/>
              <a:cs typeface="Symbol" panose="05050102010706020507" pitchFamily="18" charset="2"/>
            </a:endParaRPr>
          </a:p>
          <a:p>
            <a:pPr marL="342900" lvl="0" indent="-342900" algn="just">
              <a:lnSpc>
                <a:spcPct val="115000"/>
              </a:lnSpc>
              <a:spcAft>
                <a:spcPts val="1000"/>
              </a:spcAft>
              <a:buFont typeface="Symbol" panose="05050102010706020507" pitchFamily="18" charset="2"/>
              <a:buChar char=""/>
            </a:pPr>
            <a:r>
              <a:rPr lang="en-US" sz="1800" dirty="0">
                <a:effectLst/>
                <a:ea typeface="Calibri" panose="020F0502020204030204" pitchFamily="34" charset="0"/>
                <a:cs typeface="Symbol" panose="05050102010706020507" pitchFamily="18" charset="2"/>
              </a:rPr>
              <a:t>Acronyms such as ASAP, FYI, PFA, PFB etc. should be avoided.</a:t>
            </a:r>
          </a:p>
          <a:p>
            <a:pPr marL="0" lvl="0" indent="0" algn="just">
              <a:lnSpc>
                <a:spcPct val="115000"/>
              </a:lnSpc>
              <a:spcAft>
                <a:spcPts val="1000"/>
              </a:spcAft>
              <a:buFont typeface="Symbol" panose="05050102010706020507" pitchFamily="18" charset="2"/>
              <a:buNone/>
            </a:pPr>
            <a:r>
              <a:rPr lang="en-US" sz="1800" dirty="0">
                <a:effectLst/>
                <a:ea typeface="Calibri" panose="020F0502020204030204" pitchFamily="34" charset="0"/>
                <a:cs typeface="Symbol" panose="05050102010706020507" pitchFamily="18" charset="2"/>
              </a:rPr>
              <a:t>         We are never too busy to write the complete word. </a:t>
            </a:r>
          </a:p>
          <a:p>
            <a:pPr marL="0" lvl="0" indent="0" algn="just">
              <a:lnSpc>
                <a:spcPct val="115000"/>
              </a:lnSpc>
              <a:spcAft>
                <a:spcPts val="1000"/>
              </a:spcAft>
              <a:buFont typeface="Symbol" panose="05050102010706020507" pitchFamily="18" charset="2"/>
              <a:buNone/>
            </a:pPr>
            <a:r>
              <a:rPr lang="en-US" sz="1800" dirty="0">
                <a:effectLst/>
                <a:ea typeface="Calibri" panose="020F0502020204030204" pitchFamily="34" charset="0"/>
                <a:cs typeface="Symbol" panose="05050102010706020507" pitchFamily="18" charset="2"/>
              </a:rPr>
              <a:t>         If you calculate the time saved by using shortcuts, they hardly amount to seconds.</a:t>
            </a:r>
          </a:p>
          <a:p>
            <a:pPr marL="0" lvl="0" indent="0" algn="just">
              <a:lnSpc>
                <a:spcPct val="115000"/>
              </a:lnSpc>
              <a:spcAft>
                <a:spcPts val="1000"/>
              </a:spcAft>
              <a:buFont typeface="Symbol" panose="05050102010706020507" pitchFamily="18" charset="2"/>
              <a:buNone/>
            </a:pPr>
            <a:r>
              <a:rPr lang="en-US" sz="1800" dirty="0">
                <a:effectLst/>
                <a:ea typeface="Calibri" panose="020F0502020204030204" pitchFamily="34" charset="0"/>
                <a:cs typeface="Symbol" panose="05050102010706020507" pitchFamily="18" charset="2"/>
              </a:rPr>
              <a:t>         asap is possibly the most misleading term used. </a:t>
            </a:r>
          </a:p>
          <a:p>
            <a:pPr marL="0" lvl="0" indent="0" algn="just">
              <a:lnSpc>
                <a:spcPct val="115000"/>
              </a:lnSpc>
              <a:spcAft>
                <a:spcPts val="1000"/>
              </a:spcAft>
              <a:buFont typeface="Symbol" panose="05050102010706020507" pitchFamily="18" charset="2"/>
              <a:buNone/>
            </a:pPr>
            <a:r>
              <a:rPr lang="en-US" sz="1800" dirty="0">
                <a:effectLst/>
                <a:ea typeface="Calibri" panose="020F0502020204030204" pitchFamily="34" charset="0"/>
                <a:cs typeface="Symbol" panose="05050102010706020507" pitchFamily="18" charset="2"/>
              </a:rPr>
              <a:t>         In your mind, you may consider asap as immediately but it actually is as soon as </a:t>
            </a:r>
            <a:r>
              <a:rPr lang="en-US" sz="1800" b="1" u="sng" dirty="0">
                <a:effectLst/>
                <a:ea typeface="Calibri" panose="020F0502020204030204" pitchFamily="34" charset="0"/>
                <a:cs typeface="Symbol" panose="05050102010706020507" pitchFamily="18" charset="2"/>
              </a:rPr>
              <a:t>possible </a:t>
            </a:r>
            <a:r>
              <a:rPr lang="en-US" sz="1800" b="0" u="none" dirty="0">
                <a:effectLst/>
                <a:ea typeface="Calibri" panose="020F0502020204030204" pitchFamily="34" charset="0"/>
                <a:cs typeface="Symbol" panose="05050102010706020507" pitchFamily="18" charset="2"/>
              </a:rPr>
              <a:t>for the reader.</a:t>
            </a:r>
          </a:p>
          <a:p>
            <a:pPr marL="0" lvl="0" indent="0" algn="just">
              <a:lnSpc>
                <a:spcPct val="115000"/>
              </a:lnSpc>
              <a:spcAft>
                <a:spcPts val="1000"/>
              </a:spcAft>
              <a:buFont typeface="Symbol" panose="05050102010706020507" pitchFamily="18" charset="2"/>
              <a:buNone/>
            </a:pPr>
            <a:r>
              <a:rPr lang="en-US" sz="1800" b="0" u="none" dirty="0">
                <a:effectLst/>
                <a:ea typeface="Calibri" panose="020F0502020204030204" pitchFamily="34" charset="0"/>
                <a:cs typeface="Symbol" panose="05050102010706020507" pitchFamily="18" charset="2"/>
              </a:rPr>
              <a:t>         For all we know, it may be possible for them after 3 days since they are on leave!</a:t>
            </a:r>
            <a:r>
              <a:rPr lang="en-US" sz="1800" dirty="0">
                <a:effectLst/>
                <a:ea typeface="Calibri" panose="020F0502020204030204" pitchFamily="34" charset="0"/>
                <a:cs typeface="Symbol" panose="05050102010706020507" pitchFamily="18" charset="2"/>
              </a:rPr>
              <a:t>	</a:t>
            </a:r>
          </a:p>
          <a:p>
            <a:pPr marL="342900" lvl="0" indent="-342900" algn="just">
              <a:lnSpc>
                <a:spcPct val="115000"/>
              </a:lnSpc>
              <a:spcAft>
                <a:spcPts val="1000"/>
              </a:spcAft>
              <a:buFont typeface="Symbol" panose="05050102010706020507" pitchFamily="18" charset="2"/>
              <a:buChar char=""/>
            </a:pPr>
            <a:endParaRPr lang="en-US" sz="1200" dirty="0">
              <a:effectLst/>
              <a:ea typeface="Calibri" panose="020F0502020204030204" pitchFamily="34" charset="0"/>
              <a:cs typeface="Symbol" panose="05050102010706020507" pitchFamily="18" charset="2"/>
            </a:endParaRPr>
          </a:p>
          <a:p>
            <a:pPr marL="342900" lvl="0" indent="-342900" algn="just">
              <a:lnSpc>
                <a:spcPct val="115000"/>
              </a:lnSpc>
              <a:spcAft>
                <a:spcPts val="1000"/>
              </a:spcAft>
              <a:buFont typeface="Symbol" panose="05050102010706020507" pitchFamily="18" charset="2"/>
              <a:buChar char=""/>
            </a:pPr>
            <a:r>
              <a:rPr lang="en-US" sz="1200" dirty="0">
                <a:effectLst/>
                <a:ea typeface="Calibri" panose="020F0502020204030204" pitchFamily="34" charset="0"/>
                <a:cs typeface="Symbol" panose="05050102010706020507" pitchFamily="18" charset="2"/>
              </a:rPr>
              <a:t>Don’t be vague. </a:t>
            </a:r>
          </a:p>
          <a:p>
            <a:pPr marL="0" lvl="0" indent="0" algn="just">
              <a:lnSpc>
                <a:spcPct val="115000"/>
              </a:lnSpc>
              <a:spcAft>
                <a:spcPts val="1000"/>
              </a:spcAft>
              <a:buFont typeface="Symbol" panose="05050102010706020507" pitchFamily="18" charset="2"/>
              <a:buNone/>
            </a:pPr>
            <a:r>
              <a:rPr lang="en-US" sz="1200" dirty="0">
                <a:effectLst/>
                <a:ea typeface="Calibri" panose="020F0502020204030204" pitchFamily="34" charset="0"/>
                <a:cs typeface="Symbol" panose="05050102010706020507" pitchFamily="18" charset="2"/>
              </a:rPr>
              <a:t>         Avoid statements such as kindly do the needful, please send us the same, please revert to us asap, at your earliest etc.</a:t>
            </a:r>
          </a:p>
          <a:p>
            <a:pPr marL="0" lvl="0" indent="0" algn="just">
              <a:lnSpc>
                <a:spcPct val="115000"/>
              </a:lnSpc>
              <a:spcAft>
                <a:spcPts val="1000"/>
              </a:spcAft>
              <a:buFont typeface="Symbol" panose="05050102010706020507" pitchFamily="18" charset="2"/>
              <a:buNone/>
            </a:pPr>
            <a:r>
              <a:rPr lang="en-US" sz="1200" dirty="0">
                <a:effectLst/>
                <a:ea typeface="Calibri" panose="020F0502020204030204" pitchFamily="34" charset="0"/>
                <a:cs typeface="Symbol" panose="05050102010706020507" pitchFamily="18" charset="2"/>
              </a:rPr>
              <a:t>         Be specific about what you want the reader to do or what action is expected.</a:t>
            </a:r>
          </a:p>
          <a:p>
            <a:pPr marL="0" lvl="0" indent="0" algn="just">
              <a:lnSpc>
                <a:spcPct val="115000"/>
              </a:lnSpc>
              <a:spcAft>
                <a:spcPts val="1000"/>
              </a:spcAft>
              <a:buFont typeface="Symbol" panose="05050102010706020507" pitchFamily="18" charset="2"/>
              <a:buNone/>
            </a:pPr>
            <a:r>
              <a:rPr lang="en-US" sz="1200" dirty="0">
                <a:effectLst/>
                <a:ea typeface="Calibri" panose="020F0502020204030204" pitchFamily="34" charset="0"/>
                <a:cs typeface="Symbol" panose="05050102010706020507" pitchFamily="18" charset="2"/>
              </a:rPr>
              <a:t>         E.g. Please send the document before 6 pm today.</a:t>
            </a:r>
          </a:p>
          <a:p>
            <a:pPr marL="0" lvl="0" indent="0" algn="just">
              <a:lnSpc>
                <a:spcPct val="115000"/>
              </a:lnSpc>
              <a:spcAft>
                <a:spcPts val="1000"/>
              </a:spcAft>
              <a:buFont typeface="Symbol" panose="05050102010706020507" pitchFamily="18" charset="2"/>
              <a:buNone/>
            </a:pPr>
            <a:r>
              <a:rPr lang="en-US" sz="1200" dirty="0">
                <a:effectLst/>
                <a:ea typeface="Calibri" panose="020F0502020204030204" pitchFamily="34" charset="0"/>
                <a:cs typeface="Symbol" panose="05050102010706020507" pitchFamily="18" charset="2"/>
              </a:rPr>
              <a:t>         Please revise the product sheet before Friday.</a:t>
            </a:r>
          </a:p>
          <a:p>
            <a:pPr marL="0" lvl="0" indent="0" algn="just">
              <a:lnSpc>
                <a:spcPct val="115000"/>
              </a:lnSpc>
              <a:spcAft>
                <a:spcPts val="1000"/>
              </a:spcAft>
              <a:buFont typeface="Symbol" panose="05050102010706020507" pitchFamily="18" charset="2"/>
              <a:buNone/>
            </a:pPr>
            <a:endParaRPr lang="en-US" sz="1200" i="0" u="none" dirty="0">
              <a:effectLst/>
              <a:ea typeface="Calibri" panose="020F0502020204030204" pitchFamily="34" charset="0"/>
              <a:cs typeface="Symbol" panose="05050102010706020507" pitchFamily="18" charset="2"/>
            </a:endParaRPr>
          </a:p>
          <a:p>
            <a:pPr marL="0" lvl="0" indent="0" algn="just">
              <a:lnSpc>
                <a:spcPct val="115000"/>
              </a:lnSpc>
              <a:spcAft>
                <a:spcPts val="1000"/>
              </a:spcAft>
              <a:buFont typeface="Symbol" panose="05050102010706020507" pitchFamily="18" charset="2"/>
              <a:buNone/>
            </a:pPr>
            <a:r>
              <a:rPr lang="en-US" sz="1200" i="1" u="none" dirty="0">
                <a:effectLst/>
                <a:ea typeface="Calibri" panose="020F0502020204030204" pitchFamily="34" charset="0"/>
                <a:cs typeface="Symbol" panose="05050102010706020507" pitchFamily="18" charset="2"/>
              </a:rPr>
              <a:t>Transition to the next slide.</a:t>
            </a:r>
            <a:endParaRPr lang="en-IN" sz="1200" i="1" u="none" dirty="0">
              <a:effectLst/>
              <a:ea typeface="Calibri" panose="020F0502020204030204" pitchFamily="34" charset="0"/>
              <a:cs typeface="Symbol" panose="05050102010706020507" pitchFamily="18" charset="2"/>
            </a:endParaRPr>
          </a:p>
          <a:p>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61</a:t>
            </a:fld>
            <a:endParaRPr lang="en-US" dirty="0"/>
          </a:p>
        </p:txBody>
      </p:sp>
    </p:spTree>
    <p:extLst>
      <p:ext uri="{BB962C8B-B14F-4D97-AF65-F5344CB8AC3E}">
        <p14:creationId xmlns:p14="http://schemas.microsoft.com/office/powerpoint/2010/main" val="161429444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Trainer:</a:t>
            </a:r>
          </a:p>
          <a:p>
            <a:endParaRPr lang="en-GB" dirty="0"/>
          </a:p>
          <a:p>
            <a:r>
              <a:rPr lang="en-GB" dirty="0"/>
              <a:t>Typos, spelling mistakes and punctuation can cause funny and embarrassing situations while writing an email.</a:t>
            </a:r>
          </a:p>
          <a:p>
            <a:r>
              <a:rPr lang="en-GB" dirty="0"/>
              <a:t>Too many errors may also affect your impression and make you appear sloppy and non-committal.</a:t>
            </a:r>
          </a:p>
          <a:p>
            <a:endParaRPr lang="en-GB" dirty="0"/>
          </a:p>
          <a:p>
            <a:r>
              <a:rPr lang="en-GB" dirty="0"/>
              <a:t>Most of these errors are pointed out by the Microsoft editor itself, where incorrect words and spellings are marked with a red underline.</a:t>
            </a:r>
          </a:p>
          <a:p>
            <a:r>
              <a:rPr lang="en-GB" dirty="0"/>
              <a:t>Right-clicking them would give you options to correct yourself.</a:t>
            </a:r>
          </a:p>
          <a:p>
            <a:endParaRPr lang="en-GB" dirty="0"/>
          </a:p>
          <a:p>
            <a:r>
              <a:rPr lang="en-GB" dirty="0"/>
              <a:t>However, some errors may remain undetected, especially the ones with sentence formation and punctuation. </a:t>
            </a:r>
          </a:p>
          <a:p>
            <a:endParaRPr lang="en-GB" dirty="0"/>
          </a:p>
          <a:p>
            <a:r>
              <a:rPr lang="en-GB" dirty="0"/>
              <a:t>You could use the following techniques to ensure the correctness of your email:</a:t>
            </a:r>
          </a:p>
          <a:p>
            <a:endParaRPr lang="en-GB" dirty="0"/>
          </a:p>
          <a:p>
            <a:pPr marL="171450" indent="-171450">
              <a:buFont typeface="Arial" panose="020B0604020202020204" pitchFamily="34" charset="0"/>
              <a:buChar char="•"/>
            </a:pPr>
            <a:r>
              <a:rPr lang="en-GB" dirty="0"/>
              <a:t>Be clear on what you want to convey – when you prepare to write an email, make a note of the keywords.</a:t>
            </a:r>
          </a:p>
          <a:p>
            <a:pPr marL="0" indent="0">
              <a:buFont typeface="Arial" panose="020B0604020202020204" pitchFamily="34" charset="0"/>
              <a:buNone/>
            </a:pPr>
            <a:r>
              <a:rPr lang="en-GB" dirty="0"/>
              <a:t>These will help you phrase what you want to say clearly.</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Make simpler and shorter sentences – Making simpler sentences help you avoid complexity in meaning and grammatical errors.</a:t>
            </a:r>
          </a:p>
          <a:p>
            <a:pPr marL="0" indent="0">
              <a:buFont typeface="Arial" panose="020B0604020202020204" pitchFamily="34" charset="0"/>
              <a:buNone/>
            </a:pPr>
            <a:r>
              <a:rPr lang="en-GB" dirty="0"/>
              <a:t>You must have noticed how easy it is to read children’s books. This is because of the simplicity of sentence formation.</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Use tools for automated checking – Grammarly is a tool that can be used for free to check your emails and documents for grammatical errors.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Ask someone else to check for errors – If you don’t have access to install technology, you could get your email checked by someone who can correct your errors.</a:t>
            </a:r>
          </a:p>
          <a:p>
            <a:pPr marL="0" indent="0">
              <a:buFont typeface="Arial" panose="020B0604020202020204" pitchFamily="34" charset="0"/>
              <a:buNone/>
            </a:pPr>
            <a:endParaRPr lang="en-GB" dirty="0"/>
          </a:p>
          <a:p>
            <a:pPr marL="0" indent="0">
              <a:buFont typeface="Arial" panose="020B0604020202020204" pitchFamily="34" charset="0"/>
              <a:buNone/>
            </a:pPr>
            <a:r>
              <a:rPr lang="en-GB" i="1" dirty="0"/>
              <a:t>Transition to the next slide.</a:t>
            </a:r>
            <a:r>
              <a:rPr lang="en-GB" dirty="0"/>
              <a:t> </a:t>
            </a:r>
            <a:endParaRPr lang="en-IN" dirty="0"/>
          </a:p>
          <a:p>
            <a:endParaRPr lang="en-GB" dirty="0"/>
          </a:p>
          <a:p>
            <a:endParaRPr lang="en-GB" dirty="0"/>
          </a:p>
          <a:p>
            <a:endParaRPr lang="en-GB" dirty="0"/>
          </a:p>
          <a:p>
            <a:endParaRPr lang="en-GB" dirty="0"/>
          </a:p>
          <a:p>
            <a:endParaRPr lang="en-GB" dirty="0"/>
          </a:p>
          <a:p>
            <a:endParaRPr lang="en-GB" dirty="0"/>
          </a:p>
          <a:p>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62</a:t>
            </a:fld>
            <a:endParaRPr lang="en-US" dirty="0"/>
          </a:p>
        </p:txBody>
      </p:sp>
    </p:spTree>
    <p:extLst>
      <p:ext uri="{BB962C8B-B14F-4D97-AF65-F5344CB8AC3E}">
        <p14:creationId xmlns:p14="http://schemas.microsoft.com/office/powerpoint/2010/main" val="276636251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effectLst/>
                <a:ea typeface="Calibri" panose="020F0502020204030204" pitchFamily="34" charset="0"/>
                <a:cs typeface="Symbol" panose="05050102010706020507" pitchFamily="18" charset="2"/>
              </a:rPr>
              <a:t>Trainer: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ea typeface="Calibri" panose="020F0502020204030204" pitchFamily="34" charset="0"/>
              <a:cs typeface="Symbol" panose="05050102010706020507" pitchFamily="18"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ea typeface="Calibri" panose="020F0502020204030204" pitchFamily="34" charset="0"/>
                <a:cs typeface="Symbol" panose="05050102010706020507" pitchFamily="18" charset="2"/>
              </a:rPr>
              <a:t>There are other errors we make while sending emails.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effectLst/>
              <a:ea typeface="Calibri" panose="020F0502020204030204" pitchFamily="34" charset="0"/>
              <a:cs typeface="Symbol" panose="05050102010706020507" pitchFamily="18" charset="2"/>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ea typeface="Calibri" panose="020F0502020204030204" pitchFamily="34" charset="0"/>
                <a:cs typeface="Symbol" panose="05050102010706020507" pitchFamily="18" charset="2"/>
              </a:rPr>
              <a:t>Follow the sequence of drafting an email to avoid accidental sending.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effectLst/>
              <a:ea typeface="Calibri" panose="020F0502020204030204" pitchFamily="34" charset="0"/>
              <a:cs typeface="Symbol" panose="05050102010706020507" pitchFamily="18" charset="2"/>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effectLst/>
              <a:ea typeface="Calibri" panose="020F0502020204030204" pitchFamily="34" charset="0"/>
              <a:cs typeface="Symbol" panose="05050102010706020507" pitchFamily="18" charset="2"/>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ea typeface="Calibri" panose="020F0502020204030204" pitchFamily="34" charset="0"/>
                <a:cs typeface="Symbol" panose="05050102010706020507" pitchFamily="18" charset="2"/>
              </a:rPr>
              <a:t>Check if a chain of emails and the subject lines of emails match each other.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dirty="0">
                <a:effectLst/>
                <a:ea typeface="Calibri" panose="020F0502020204030204" pitchFamily="34" charset="0"/>
                <a:cs typeface="Symbol" panose="05050102010706020507" pitchFamily="18" charset="2"/>
              </a:rPr>
              <a:t>     If you think there is related reference information in the previous emails, continue the chain mail.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dirty="0">
                <a:effectLst/>
                <a:ea typeface="Calibri" panose="020F0502020204030204" pitchFamily="34" charset="0"/>
                <a:cs typeface="Symbol" panose="05050102010706020507" pitchFamily="18" charset="2"/>
              </a:rPr>
              <a:t>     If you think the issue is new and not related to the old one, start a new chain of emails.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effectLst/>
              <a:ea typeface="Calibri" panose="020F0502020204030204" pitchFamily="34" charset="0"/>
              <a:cs typeface="Symbol" panose="05050102010706020507" pitchFamily="18" charset="2"/>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ea typeface="Calibri" panose="020F0502020204030204" pitchFamily="34" charset="0"/>
                <a:cs typeface="Symbol" panose="05050102010706020507" pitchFamily="18" charset="2"/>
              </a:rPr>
              <a:t>Hitting “Reply All” and involving people who may not be concerned with the matter.</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dirty="0">
                <a:effectLst/>
                <a:ea typeface="Calibri" panose="020F0502020204030204" pitchFamily="34" charset="0"/>
                <a:cs typeface="Symbol" panose="05050102010706020507" pitchFamily="18" charset="2"/>
              </a:rPr>
              <a:t>     This usually happens when you are confirming your presence at a meeting, lunch or outing.</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effectLst/>
              <a:ea typeface="Calibri" panose="020F0502020204030204" pitchFamily="34" charset="0"/>
              <a:cs typeface="Symbol" panose="05050102010706020507" pitchFamily="18" charset="2"/>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ea typeface="Calibri" panose="020F0502020204030204" pitchFamily="34" charset="0"/>
                <a:cs typeface="Symbol" panose="05050102010706020507" pitchFamily="18" charset="2"/>
              </a:rPr>
              <a:t>Emailing the wrong person not only increases work but also causes embarrassment.</a:t>
            </a:r>
            <a:endParaRPr lang="en-IN" sz="1200" dirty="0">
              <a:effectLst/>
              <a:ea typeface="Calibri" panose="020F0502020204030204" pitchFamily="34" charset="0"/>
              <a:cs typeface="Symbol" panose="05050102010706020507" pitchFamily="18" charset="2"/>
            </a:endParaRPr>
          </a:p>
          <a:p>
            <a:r>
              <a:rPr lang="en-IN" dirty="0"/>
              <a:t>    Although it is a human error, this can be avoided if you are mindful and calm while sending emails.  </a:t>
            </a:r>
          </a:p>
          <a:p>
            <a:endParaRPr lang="en-IN" dirty="0"/>
          </a:p>
          <a:p>
            <a:r>
              <a:rPr lang="en-IN" dirty="0"/>
              <a:t>With all these techniques and understanding, you will be able to draft good, effective emails.</a:t>
            </a:r>
          </a:p>
          <a:p>
            <a:endParaRPr lang="en-IN" dirty="0"/>
          </a:p>
          <a:p>
            <a:r>
              <a:rPr lang="en-IN" dirty="0"/>
              <a:t>Let us now understand how you can manage your incoming emails.</a:t>
            </a:r>
          </a:p>
          <a:p>
            <a:endParaRPr lang="en-IN"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u="none" dirty="0">
                <a:effectLst/>
                <a:ea typeface="Calibri" panose="020F0502020204030204" pitchFamily="34" charset="0"/>
                <a:cs typeface="Symbol" panose="05050102010706020507" pitchFamily="18" charset="2"/>
              </a:rPr>
              <a:t>Transition to the next slide.</a:t>
            </a:r>
            <a:endParaRPr lang="en-IN" sz="1200" i="1" u="none" dirty="0">
              <a:effectLst/>
              <a:ea typeface="Calibri" panose="020F0502020204030204" pitchFamily="34" charset="0"/>
              <a:cs typeface="Symbol" panose="05050102010706020507" pitchFamily="18" charset="2"/>
            </a:endParaRPr>
          </a:p>
          <a:p>
            <a:endParaRPr lang="en-IN"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63</a:t>
            </a:fld>
            <a:endParaRPr lang="en-US" dirty="0"/>
          </a:p>
        </p:txBody>
      </p:sp>
    </p:spTree>
    <p:extLst>
      <p:ext uri="{BB962C8B-B14F-4D97-AF65-F5344CB8AC3E}">
        <p14:creationId xmlns:p14="http://schemas.microsoft.com/office/powerpoint/2010/main" val="313143062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Trainer:</a:t>
            </a:r>
          </a:p>
          <a:p>
            <a:r>
              <a:rPr lang="en-GB" b="1" dirty="0"/>
              <a:t>Trainer:</a:t>
            </a:r>
          </a:p>
          <a:p>
            <a:endParaRPr lang="en-GB" b="1" dirty="0"/>
          </a:p>
          <a:p>
            <a:pPr marL="171450" indent="-171450">
              <a:buFont typeface="Arial" panose="020B0604020202020204" pitchFamily="34" charset="0"/>
              <a:buChar char="•"/>
            </a:pPr>
            <a:r>
              <a:rPr lang="en-GB" dirty="0"/>
              <a:t>Create and use </a:t>
            </a:r>
            <a:r>
              <a:rPr lang="en-US" dirty="0"/>
              <a:t>folders – every email provider has the option of creating folders and setting automatic rules so that emails are organized in them.</a:t>
            </a:r>
          </a:p>
          <a:p>
            <a:pPr marL="0" indent="0">
              <a:buFont typeface="Arial" panose="020B0604020202020204" pitchFamily="34" charset="0"/>
              <a:buNone/>
            </a:pPr>
            <a:r>
              <a:rPr lang="en-US" dirty="0"/>
              <a:t>     this will increase accessibility and keep your primary inbox clean.</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Use stars and flags – important messages can be starred or flagged and filtered when you need to access them.</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Archive messages for easy accessibility – most email providers allow swiping messages to send them to archive.</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Unsubscribe from unwanted emails – clean your inbox regularly and unsubscribe from unwanted, promotional emails.</a:t>
            </a:r>
          </a:p>
          <a:p>
            <a:pPr marL="171450" indent="-171450">
              <a:buFont typeface="Arial" panose="020B0604020202020204" pitchFamily="34" charset="0"/>
              <a:buChar char="•"/>
            </a:pPr>
            <a:endParaRPr lang="en-US" dirty="0"/>
          </a:p>
          <a:p>
            <a:pPr marL="0" indent="0">
              <a:buFont typeface="Arial" panose="020B0604020202020204" pitchFamily="34" charset="0"/>
              <a:buNone/>
            </a:pPr>
            <a:r>
              <a:rPr lang="en-US" i="1" dirty="0"/>
              <a:t>Transition to the next slide.</a:t>
            </a:r>
          </a:p>
          <a:p>
            <a:endParaRPr lang="en-US" dirty="0"/>
          </a:p>
          <a:p>
            <a:endParaRPr lang="en-IN" dirty="0"/>
          </a:p>
          <a:p>
            <a:endParaRPr lang="en-IN" b="1" dirty="0"/>
          </a:p>
          <a:p>
            <a:endParaRPr lang="en-GB" b="1" dirty="0"/>
          </a:p>
          <a:p>
            <a:endParaRPr lang="en-GB" b="1" dirty="0"/>
          </a:p>
          <a:p>
            <a:endParaRPr lang="en-GB" b="1" dirty="0"/>
          </a:p>
          <a:p>
            <a:endParaRPr lang="en-GB" b="1" dirty="0"/>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u="none" dirty="0">
                <a:effectLst/>
                <a:ea typeface="Calibri" panose="020F0502020204030204" pitchFamily="34" charset="0"/>
                <a:cs typeface="Symbol" panose="05050102010706020507" pitchFamily="18" charset="2"/>
              </a:rPr>
              <a:t>Transition to the next slide.</a:t>
            </a:r>
            <a:endParaRPr lang="en-IN" sz="1200" i="1" u="none" dirty="0">
              <a:effectLst/>
              <a:ea typeface="Calibri" panose="020F0502020204030204" pitchFamily="34" charset="0"/>
              <a:cs typeface="Symbol" panose="05050102010706020507" pitchFamily="18" charset="2"/>
            </a:endParaRPr>
          </a:p>
          <a:p>
            <a:endParaRPr lang="en-IN" b="0"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64</a:t>
            </a:fld>
            <a:endParaRPr lang="en-US" dirty="0"/>
          </a:p>
        </p:txBody>
      </p:sp>
    </p:spTree>
    <p:extLst>
      <p:ext uri="{BB962C8B-B14F-4D97-AF65-F5344CB8AC3E}">
        <p14:creationId xmlns:p14="http://schemas.microsoft.com/office/powerpoint/2010/main" val="297953638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Trainer:</a:t>
            </a:r>
          </a:p>
          <a:p>
            <a:endParaRPr lang="en-GB" b="1" dirty="0"/>
          </a:p>
          <a:p>
            <a:r>
              <a:rPr lang="en-GB" b="0" dirty="0"/>
              <a:t>A template is a standard set of sentences that can be used as a framework before customizing.</a:t>
            </a:r>
          </a:p>
          <a:p>
            <a:endParaRPr lang="en-GB" b="0" dirty="0"/>
          </a:p>
          <a:p>
            <a:r>
              <a:rPr lang="en-GB" b="0" dirty="0"/>
              <a:t>Overuse of templates may make the email seem impersonal and unprofessional.</a:t>
            </a:r>
          </a:p>
          <a:p>
            <a:r>
              <a:rPr lang="en-GB" b="0" dirty="0"/>
              <a:t>As it is, there is less personal connection on email.</a:t>
            </a:r>
          </a:p>
          <a:p>
            <a:r>
              <a:rPr lang="en-GB" b="0" dirty="0"/>
              <a:t>If a standard response is used for every email, it may seem like a big disconnect.</a:t>
            </a:r>
          </a:p>
          <a:p>
            <a:endParaRPr lang="en-GB" b="1" dirty="0"/>
          </a:p>
          <a:p>
            <a:r>
              <a:rPr lang="en-GB" b="0" dirty="0"/>
              <a:t>It is prudent to use standard sentences for similar, repeated email interactions like: </a:t>
            </a:r>
          </a:p>
          <a:p>
            <a:pPr marL="171450" indent="-171450">
              <a:buFont typeface="Arial" panose="020B0604020202020204" pitchFamily="34" charset="0"/>
              <a:buChar char="•"/>
            </a:pPr>
            <a:r>
              <a:rPr lang="en-GB" dirty="0"/>
              <a:t>Promotions – products and services</a:t>
            </a:r>
          </a:p>
          <a:p>
            <a:pPr marL="171450" indent="-171450">
              <a:buFont typeface="Arial" panose="020B0604020202020204" pitchFamily="34" charset="0"/>
              <a:buChar char="•"/>
            </a:pPr>
            <a:r>
              <a:rPr lang="en-GB" dirty="0"/>
              <a:t>Updates – product versions, upgrades, downtime etc.</a:t>
            </a:r>
          </a:p>
          <a:p>
            <a:pPr marL="171450" indent="-171450">
              <a:buFont typeface="Arial" panose="020B0604020202020204" pitchFamily="34" charset="0"/>
              <a:buChar char="•"/>
            </a:pPr>
            <a:r>
              <a:rPr lang="en-GB" dirty="0"/>
              <a:t>Confirmation – of receipt of documents, information, payment, complaint, request etc.</a:t>
            </a:r>
          </a:p>
          <a:p>
            <a:pPr marL="171450" indent="-171450">
              <a:buFont typeface="Arial" panose="020B0604020202020204" pitchFamily="34" charset="0"/>
              <a:buChar char="•"/>
            </a:pPr>
            <a:r>
              <a:rPr lang="en-GB" dirty="0"/>
              <a:t>Announcements – company-wide programs, initiatives, appointment of senior management etc.</a:t>
            </a:r>
          </a:p>
          <a:p>
            <a:pPr marL="171450" indent="-171450">
              <a:buFont typeface="Arial" panose="020B0604020202020204" pitchFamily="34" charset="0"/>
              <a:buChar char="•"/>
            </a:pPr>
            <a:r>
              <a:rPr lang="en-GB" dirty="0"/>
              <a:t>Common processes – appointment, confirmation, appreciation, termination etc.</a:t>
            </a:r>
          </a:p>
          <a:p>
            <a:pPr marL="171450" indent="-171450">
              <a:buFont typeface="Arial" panose="020B0604020202020204" pitchFamily="34" charset="0"/>
              <a:buChar char="•"/>
            </a:pPr>
            <a:r>
              <a:rPr lang="en-GB" dirty="0"/>
              <a:t>Follow-ups – complaints, requests, payments etc.</a:t>
            </a:r>
          </a:p>
          <a:p>
            <a:endParaRPr lang="en-GB" b="1" dirty="0"/>
          </a:p>
          <a:p>
            <a:r>
              <a:rPr lang="en-GB" b="0" dirty="0"/>
              <a:t>Often, templates are also used when there are deadline-driven targets per day.</a:t>
            </a:r>
          </a:p>
          <a:p>
            <a:r>
              <a:rPr lang="en-GB" b="0" dirty="0"/>
              <a:t>E.g. Call centres, support centres, marketing or cold-calling</a:t>
            </a:r>
          </a:p>
          <a:p>
            <a:endParaRPr lang="en-GB" b="0" dirty="0"/>
          </a:p>
          <a:p>
            <a:r>
              <a:rPr lang="en-GB" b="0" dirty="0"/>
              <a:t>Be mindful of customizing templates well to avoid errors in names and crucial information.</a:t>
            </a: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Transition to the next slide.</a:t>
            </a:r>
          </a:p>
          <a:p>
            <a:endParaRPr lang="en-IN" b="1"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65</a:t>
            </a:fld>
            <a:endParaRPr lang="en-US" dirty="0"/>
          </a:p>
        </p:txBody>
      </p:sp>
    </p:spTree>
    <p:extLst>
      <p:ext uri="{BB962C8B-B14F-4D97-AF65-F5344CB8AC3E}">
        <p14:creationId xmlns:p14="http://schemas.microsoft.com/office/powerpoint/2010/main" val="51314101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Trainer:</a:t>
            </a:r>
          </a:p>
          <a:p>
            <a:endParaRPr lang="en-GB" b="1" dirty="0"/>
          </a:p>
          <a:p>
            <a:r>
              <a:rPr lang="en-GB" dirty="0"/>
              <a:t>While everyone expects a quick response to their emails or queries, it is not practical that every email can be responded to, immediately.</a:t>
            </a:r>
          </a:p>
          <a:p>
            <a:r>
              <a:rPr lang="en-GB" dirty="0"/>
              <a:t>Following are some factors that will help you determine how quickly you need to respond to an email:</a:t>
            </a:r>
          </a:p>
          <a:p>
            <a:endParaRPr lang="en-GB" dirty="0"/>
          </a:p>
          <a:p>
            <a:pPr marL="171450" indent="-171450">
              <a:buFont typeface="Arial" panose="020B0604020202020204" pitchFamily="34" charset="0"/>
              <a:buChar char="•"/>
            </a:pPr>
            <a:r>
              <a:rPr lang="en-GB" dirty="0"/>
              <a:t>Turn Around Time (TAT) set by your company</a:t>
            </a:r>
          </a:p>
          <a:p>
            <a:r>
              <a:rPr lang="en-GB" dirty="0"/>
              <a:t>     Depending on the nature of the business, companies have set timelines to respond to various situations.</a:t>
            </a:r>
          </a:p>
          <a:p>
            <a:r>
              <a:rPr lang="en-GB" dirty="0"/>
              <a:t>     These are called Service Level Agreements (SLAs)</a:t>
            </a:r>
          </a:p>
          <a:p>
            <a:r>
              <a:rPr lang="en-GB" dirty="0"/>
              <a:t>     The response time for customer service is between 1 hour to 12 hours.</a:t>
            </a:r>
          </a:p>
          <a:p>
            <a:r>
              <a:rPr lang="en-GB" dirty="0"/>
              <a:t>     Business email response time is within 12 to 24 hours.</a:t>
            </a:r>
          </a:p>
          <a:p>
            <a:r>
              <a:rPr lang="en-GB" dirty="0"/>
              <a:t>     Of course, your company may have some set timelines for response and resolution.</a:t>
            </a:r>
          </a:p>
          <a:p>
            <a:r>
              <a:rPr lang="en-GB" dirty="0"/>
              <a:t>     You can also use an automated template of acknowledgement of email and mention the response time in it.    </a:t>
            </a:r>
          </a:p>
          <a:p>
            <a:endParaRPr lang="en-GB" dirty="0"/>
          </a:p>
          <a:p>
            <a:endParaRPr lang="en-GB"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Urgency and importance</a:t>
            </a:r>
          </a:p>
          <a:p>
            <a:r>
              <a:rPr lang="en-GB" dirty="0"/>
              <a:t>     You can use the 4 D’s from the time management matrix to determine how soon the email needs to be responded to.</a:t>
            </a:r>
          </a:p>
          <a:p>
            <a:r>
              <a:rPr lang="en-GB" dirty="0"/>
              <a:t>     An email can fall into one of the 4 quadrants:</a:t>
            </a:r>
          </a:p>
          <a:p>
            <a:r>
              <a:rPr lang="en-GB" dirty="0"/>
              <a:t>     1. Urgent and important – Do it – respond immediately and take appropriate action</a:t>
            </a:r>
          </a:p>
          <a:p>
            <a:r>
              <a:rPr lang="en-GB" dirty="0"/>
              <a:t>     2. Not urgent but important – Defer it – decide when you want to schedule a response throughout the day</a:t>
            </a:r>
          </a:p>
          <a:p>
            <a:r>
              <a:rPr lang="en-GB" dirty="0"/>
              <a:t>     3. Urgent but not important – Delegate it – forward it to someone who can respond and act on the matter</a:t>
            </a:r>
          </a:p>
          <a:p>
            <a:r>
              <a:rPr lang="en-GB" dirty="0"/>
              <a:t>     4. Not urgent and not important – Delete it   </a:t>
            </a:r>
          </a:p>
          <a:p>
            <a:endParaRPr lang="en-GB" dirty="0"/>
          </a:p>
          <a:p>
            <a:pPr marL="171450" indent="-171450">
              <a:buFont typeface="Arial" panose="020B0604020202020204" pitchFamily="34" charset="0"/>
              <a:buChar char="•"/>
            </a:pPr>
            <a:r>
              <a:rPr lang="en-GB" dirty="0"/>
              <a:t>The complexity of the task</a:t>
            </a:r>
          </a:p>
          <a:p>
            <a:pPr marL="0" indent="0">
              <a:buFont typeface="Arial" panose="020B0604020202020204" pitchFamily="34" charset="0"/>
              <a:buNone/>
            </a:pPr>
            <a:r>
              <a:rPr lang="en-GB" dirty="0"/>
              <a:t>     Depending on the complexity of the task, you can respond to the query raised. </a:t>
            </a:r>
          </a:p>
          <a:p>
            <a:pPr marL="0" indent="0">
              <a:buFont typeface="Arial" panose="020B0604020202020204" pitchFamily="34" charset="0"/>
              <a:buNone/>
            </a:pPr>
            <a:r>
              <a:rPr lang="en-GB" b="1" dirty="0"/>
              <a:t>     </a:t>
            </a:r>
            <a:r>
              <a:rPr lang="en-GB" b="0" dirty="0"/>
              <a:t>In this case, send an acknowledgement of receipt of the email before sending the resolution email.</a:t>
            </a:r>
            <a:endParaRPr lang="en-GB" b="1" dirty="0"/>
          </a:p>
          <a:p>
            <a:endParaRPr lang="en-GB" b="1" dirty="0"/>
          </a:p>
          <a:p>
            <a:r>
              <a:rPr lang="en-GB" b="0" dirty="0"/>
              <a:t>Talking of response times, it is equally important for you to let others know if you are going to be busy, unavailable at work or on leave.</a:t>
            </a: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Transition to the next slide.</a:t>
            </a:r>
          </a:p>
          <a:p>
            <a:endParaRPr lang="en-IN" b="1"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66</a:t>
            </a:fld>
            <a:endParaRPr lang="en-US" dirty="0"/>
          </a:p>
        </p:txBody>
      </p:sp>
    </p:spTree>
    <p:extLst>
      <p:ext uri="{BB962C8B-B14F-4D97-AF65-F5344CB8AC3E}">
        <p14:creationId xmlns:p14="http://schemas.microsoft.com/office/powerpoint/2010/main" val="174406137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Trainer:</a:t>
            </a:r>
          </a:p>
          <a:p>
            <a:endParaRPr lang="en-GB" b="1" dirty="0"/>
          </a:p>
          <a:p>
            <a:r>
              <a:rPr lang="en-GB" b="0" dirty="0"/>
              <a:t>You can set </a:t>
            </a:r>
            <a:r>
              <a:rPr lang="en-GB" dirty="0"/>
              <a:t>Out-of-Office (OOO) messages in your email.</a:t>
            </a:r>
          </a:p>
          <a:p>
            <a:r>
              <a:rPr lang="en-GB" b="0" dirty="0"/>
              <a:t>There are standard pre-set templates available that can also be customized.</a:t>
            </a:r>
          </a:p>
          <a:p>
            <a:endParaRPr lang="en-GB" b="1" dirty="0"/>
          </a:p>
          <a:p>
            <a:pPr marL="0" indent="0">
              <a:buNone/>
            </a:pPr>
            <a:r>
              <a:rPr lang="en-GB" dirty="0"/>
              <a:t>Some common scenarios when you should send Out-of-Office messages:</a:t>
            </a:r>
          </a:p>
          <a:p>
            <a:pPr marL="171450" indent="-171450">
              <a:buFont typeface="Arial" panose="020B0604020202020204" pitchFamily="34" charset="0"/>
              <a:buChar char="•"/>
            </a:pPr>
            <a:r>
              <a:rPr lang="en-GB" dirty="0"/>
              <a:t>Vacation</a:t>
            </a:r>
          </a:p>
          <a:p>
            <a:pPr marL="171450" indent="-171450">
              <a:buFont typeface="Arial" panose="020B0604020202020204" pitchFamily="34" charset="0"/>
              <a:buChar char="•"/>
            </a:pPr>
            <a:r>
              <a:rPr lang="en-GB" dirty="0"/>
              <a:t>Planned leave</a:t>
            </a:r>
          </a:p>
          <a:p>
            <a:pPr marL="171450" indent="-171450">
              <a:buFont typeface="Arial" panose="020B0604020202020204" pitchFamily="34" charset="0"/>
              <a:buChar char="•"/>
            </a:pPr>
            <a:r>
              <a:rPr lang="en-IN" dirty="0"/>
              <a:t>Conference</a:t>
            </a:r>
          </a:p>
          <a:p>
            <a:pPr marL="171450" indent="-171450">
              <a:buFont typeface="Arial" panose="020B0604020202020204" pitchFamily="34" charset="0"/>
              <a:buChar char="•"/>
            </a:pPr>
            <a:r>
              <a:rPr lang="en-IN" dirty="0"/>
              <a:t>Training</a:t>
            </a:r>
          </a:p>
          <a:p>
            <a:pPr marL="0" indent="0">
              <a:buFont typeface="Arial" panose="020B0604020202020204" pitchFamily="34" charset="0"/>
              <a:buNone/>
            </a:pPr>
            <a:endParaRPr lang="en-IN" dirty="0"/>
          </a:p>
          <a:p>
            <a:pPr marL="0" indent="0">
              <a:buFont typeface="Arial" panose="020B0604020202020204" pitchFamily="34" charset="0"/>
              <a:buNone/>
            </a:pPr>
            <a:r>
              <a:rPr lang="en-IN" dirty="0"/>
              <a:t>While drafting an </a:t>
            </a:r>
            <a:r>
              <a:rPr lang="en-GB" dirty="0"/>
              <a:t>Out-of-Office email, you must include:</a:t>
            </a:r>
            <a:endParaRPr lang="en-IN" dirty="0"/>
          </a:p>
          <a:p>
            <a:pPr marL="171450" indent="-171450">
              <a:buFont typeface="Arial" panose="020B0604020202020204" pitchFamily="34" charset="0"/>
              <a:buChar char="•"/>
            </a:pPr>
            <a:r>
              <a:rPr lang="en-GB" dirty="0"/>
              <a:t>Dates when you will be unavailable</a:t>
            </a:r>
          </a:p>
          <a:p>
            <a:pPr marL="171450" indent="-171450">
              <a:buFont typeface="Arial" panose="020B0604020202020204" pitchFamily="34" charset="0"/>
              <a:buChar char="•"/>
            </a:pPr>
            <a:r>
              <a:rPr lang="en-GB" dirty="0"/>
              <a:t>Whether you will have access to email and phone</a:t>
            </a:r>
          </a:p>
          <a:p>
            <a:pPr marL="171450" indent="-171450">
              <a:buFont typeface="Arial" panose="020B0604020202020204" pitchFamily="34" charset="0"/>
              <a:buChar char="•"/>
            </a:pPr>
            <a:r>
              <a:rPr lang="en-GB" dirty="0"/>
              <a:t>Whom to reach out to in your absence and their contact details</a:t>
            </a:r>
          </a:p>
          <a:p>
            <a:endParaRPr lang="en-GB" b="1" dirty="0"/>
          </a:p>
          <a:p>
            <a:r>
              <a:rPr lang="en-GB" b="0" dirty="0"/>
              <a:t>This concludes our learning about writing emails.</a:t>
            </a:r>
          </a:p>
          <a:p>
            <a:r>
              <a:rPr lang="en-GB" b="0" dirty="0"/>
              <a:t>Let us practice writing emails to some scenarios.</a:t>
            </a: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Transition to the next slide.</a:t>
            </a:r>
          </a:p>
          <a:p>
            <a:endParaRPr lang="en-IN" b="1" dirty="0"/>
          </a:p>
        </p:txBody>
      </p:sp>
      <p:sp>
        <p:nvSpPr>
          <p:cNvPr id="4" name="Slide Number Placeholder 3"/>
          <p:cNvSpPr>
            <a:spLocks noGrp="1"/>
          </p:cNvSpPr>
          <p:nvPr>
            <p:ph type="sldNum" sz="quarter" idx="5"/>
          </p:nvPr>
        </p:nvSpPr>
        <p:spPr/>
        <p:txBody>
          <a:bodyPr/>
          <a:lstStyle/>
          <a:p>
            <a:fld id="{F5453FCA-CD46-459E-A84D-61334D0A920D}" type="slidenum">
              <a:rPr lang="en-US" smtClean="0"/>
              <a:pPr/>
              <a:t>67</a:t>
            </a:fld>
            <a:endParaRPr lang="en-US" dirty="0"/>
          </a:p>
        </p:txBody>
      </p:sp>
    </p:spTree>
    <p:extLst>
      <p:ext uri="{BB962C8B-B14F-4D97-AF65-F5344CB8AC3E}">
        <p14:creationId xmlns:p14="http://schemas.microsoft.com/office/powerpoint/2010/main" val="413444714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Each participant is given a time of 10 Mins to rewrite their previous email that they wrote in the beginning- </a:t>
            </a:r>
          </a:p>
          <a:p>
            <a:r>
              <a:rPr lang="en-IN" dirty="0"/>
              <a:t>The trainer will help the participants see the visible changes of how their emails have become better than the morning emails or the beginning of the workshop emails..</a:t>
            </a:r>
          </a:p>
          <a:p>
            <a:endParaRPr lang="en-IN" dirty="0"/>
          </a:p>
          <a:p>
            <a:r>
              <a:rPr lang="en-IN" dirty="0"/>
              <a:t>The objective of this activity is to check the participants familiarity and ease with this topic. The trainer tells the participants to write email showcasing following aspects. Trainer can refer to the email writing Checklist for assigning marks to the participants- Handout-1.</a:t>
            </a:r>
          </a:p>
          <a:p>
            <a:endParaRPr lang="en-IN" dirty="0"/>
          </a:p>
          <a:p>
            <a:r>
              <a:rPr lang="en-IN" dirty="0"/>
              <a:t>The same activity will be done at the end of the presentation as well.</a:t>
            </a:r>
          </a:p>
        </p:txBody>
      </p:sp>
      <p:sp>
        <p:nvSpPr>
          <p:cNvPr id="4" name="Slide Number Placeholder 3"/>
          <p:cNvSpPr>
            <a:spLocks noGrp="1"/>
          </p:cNvSpPr>
          <p:nvPr>
            <p:ph type="sldNum" sz="quarter" idx="5"/>
          </p:nvPr>
        </p:nvSpPr>
        <p:spPr/>
        <p:txBody>
          <a:bodyPr/>
          <a:lstStyle/>
          <a:p>
            <a:fld id="{F5453FCA-CD46-459E-A84D-61334D0A920D}" type="slidenum">
              <a:rPr lang="en-US" smtClean="0"/>
              <a:pPr/>
              <a:t>68</a:t>
            </a:fld>
            <a:endParaRPr lang="en-US" dirty="0"/>
          </a:p>
        </p:txBody>
      </p:sp>
    </p:spTree>
    <p:extLst>
      <p:ext uri="{BB962C8B-B14F-4D97-AF65-F5344CB8AC3E}">
        <p14:creationId xmlns:p14="http://schemas.microsoft.com/office/powerpoint/2010/main" val="277652185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Slide Image Placeholder 1"/>
          <p:cNvSpPr>
            <a:spLocks noGrp="1" noRot="1" noChangeAspect="1" noChangeArrowheads="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94210"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normAutofit/>
          </a:bodyPr>
          <a:lstStyle/>
          <a:p>
            <a:r>
              <a:rPr lang="en-IN" sz="1800" dirty="0"/>
              <a:t>Trainer to make teams and ask them to present what are the things that they have learned through out the day. </a:t>
            </a:r>
          </a:p>
          <a:p>
            <a:r>
              <a:rPr lang="en-IN" sz="1800" dirty="0"/>
              <a:t>And Individually they will share one thing that they will start applying at their workplace</a:t>
            </a:r>
          </a:p>
          <a:p>
            <a:pPr algn="l">
              <a:buFont typeface="Arial" panose="020B0604020202020204" pitchFamily="34" charset="0"/>
              <a:buNone/>
            </a:pPr>
            <a:endParaRPr lang="en-US" sz="1800" b="0" i="0" dirty="0">
              <a:solidFill>
                <a:srgbClr val="57595D"/>
              </a:solidFill>
              <a:effectLst/>
            </a:endParaRPr>
          </a:p>
        </p:txBody>
      </p:sp>
      <p:sp>
        <p:nvSpPr>
          <p:cNvPr id="94211"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4BF8E476-353B-754B-8C46-4E502B14B244}" type="slidenum">
              <a:rPr lang="en-CA" altLang="en-US" smtClean="0">
                <a:latin typeface="Swis721 Cn BT" panose="020B0506020202030204" pitchFamily="34" charset="0"/>
              </a:rPr>
              <a:t>69</a:t>
            </a:fld>
            <a:endParaRPr lang="en-CA" altLang="en-US" dirty="0">
              <a:latin typeface="Swis721 Cn BT" panose="020B0506020202030204" pitchFamily="34" charset="0"/>
            </a:endParaRPr>
          </a:p>
        </p:txBody>
      </p:sp>
    </p:spTree>
    <p:extLst>
      <p:ext uri="{BB962C8B-B14F-4D97-AF65-F5344CB8AC3E}">
        <p14:creationId xmlns:p14="http://schemas.microsoft.com/office/powerpoint/2010/main" val="2424680827"/>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Trainer is free to use any video as a closing theme over here . </a:t>
            </a:r>
          </a:p>
          <a:p>
            <a:endParaRPr lang="en-IN" dirty="0"/>
          </a:p>
          <a:p>
            <a:r>
              <a:rPr lang="en-IN" dirty="0"/>
              <a:t>Ref Video: </a:t>
            </a:r>
            <a:r>
              <a:rPr lang="en-IN" dirty="0" err="1"/>
              <a:t>Lakshya</a:t>
            </a:r>
            <a:r>
              <a:rPr lang="en-IN" dirty="0"/>
              <a:t> Song, Bhag </a:t>
            </a:r>
            <a:r>
              <a:rPr lang="en-IN" dirty="0" err="1"/>
              <a:t>Milka</a:t>
            </a:r>
            <a:r>
              <a:rPr lang="en-IN" dirty="0"/>
              <a:t> Bhag Song-(</a:t>
            </a:r>
            <a:r>
              <a:rPr lang="en-IN" dirty="0" err="1"/>
              <a:t>Zinda</a:t>
            </a:r>
            <a:r>
              <a:rPr lang="en-IN" dirty="0"/>
              <a:t> </a:t>
            </a:r>
            <a:r>
              <a:rPr lang="en-IN" dirty="0" err="1"/>
              <a:t>Hoon</a:t>
            </a:r>
            <a:r>
              <a:rPr lang="en-IN" dirty="0"/>
              <a:t> Main)</a:t>
            </a:r>
          </a:p>
        </p:txBody>
      </p:sp>
      <p:sp>
        <p:nvSpPr>
          <p:cNvPr id="4" name="Slide Number Placeholder 3"/>
          <p:cNvSpPr>
            <a:spLocks noGrp="1"/>
          </p:cNvSpPr>
          <p:nvPr>
            <p:ph type="sldNum" sz="quarter" idx="5"/>
          </p:nvPr>
        </p:nvSpPr>
        <p:spPr/>
        <p:txBody>
          <a:bodyPr/>
          <a:lstStyle/>
          <a:p>
            <a:fld id="{F5453FCA-CD46-459E-A84D-61334D0A920D}" type="slidenum">
              <a:rPr lang="en-US" smtClean="0"/>
              <a:pPr/>
              <a:t>70</a:t>
            </a:fld>
            <a:endParaRPr lang="en-US"/>
          </a:p>
        </p:txBody>
      </p:sp>
    </p:spTree>
    <p:extLst>
      <p:ext uri="{BB962C8B-B14F-4D97-AF65-F5344CB8AC3E}">
        <p14:creationId xmlns:p14="http://schemas.microsoft.com/office/powerpoint/2010/main" val="216105469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Facilitator’s Notes: </a:t>
            </a:r>
          </a:p>
          <a:p>
            <a:endParaRPr lang="en-US" b="1" u="sng"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u="none" dirty="0">
                <a:latin typeface="+mn-lt"/>
              </a:rPr>
              <a:t>This brings us to the end of today’s learning Journey.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u="none"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u="none" dirty="0">
                <a:latin typeface="+mn-lt"/>
              </a:rPr>
              <a:t>Say: </a:t>
            </a:r>
            <a:r>
              <a:rPr lang="en-US" dirty="0"/>
              <a:t>Let us discuss and clarify questions or doubts</a:t>
            </a:r>
            <a:r>
              <a:rPr lang="en-US" dirty="0">
                <a:solidFill>
                  <a:schemeClr val="accent3">
                    <a:lumMod val="50000"/>
                  </a:schemeClr>
                </a:solidFill>
              </a:rPr>
              <a:t> that you (Participants) may have.</a:t>
            </a:r>
          </a:p>
          <a:p>
            <a:endParaRPr lang="en-US" dirty="0"/>
          </a:p>
        </p:txBody>
      </p:sp>
      <p:sp>
        <p:nvSpPr>
          <p:cNvPr id="4" name="Slide Number Placeholder 3"/>
          <p:cNvSpPr>
            <a:spLocks noGrp="1"/>
          </p:cNvSpPr>
          <p:nvPr>
            <p:ph type="sldNum" sz="quarter" idx="5"/>
          </p:nvPr>
        </p:nvSpPr>
        <p:spPr/>
        <p:txBody>
          <a:bodyPr/>
          <a:lstStyle/>
          <a:p>
            <a:fld id="{D0FB3A2E-CF96-402F-A8C6-B90DF1AB89AB}" type="slidenum">
              <a:rPr lang="en-US" smtClean="0"/>
              <a:t>71</a:t>
            </a:fld>
            <a:endParaRPr lang="en-US"/>
          </a:p>
        </p:txBody>
      </p:sp>
    </p:spTree>
    <p:extLst>
      <p:ext uri="{BB962C8B-B14F-4D97-AF65-F5344CB8AC3E}">
        <p14:creationId xmlns:p14="http://schemas.microsoft.com/office/powerpoint/2010/main" val="202781055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chemeClr val="tx1"/>
                </a:solidFill>
              </a:rPr>
              <a:t>Facilitator’s 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800" b="0" i="0" u="none" strike="noStrike" dirty="0">
                <a:solidFill>
                  <a:srgbClr val="000000"/>
                </a:solidFill>
                <a:effectLst/>
                <a:latin typeface="Arial" panose="020B0604020202020204" pitchFamily="34" charset="0"/>
              </a:rPr>
              <a:t>Take the post training assessment and please ensure that you don’t spend more than 10-15 Mins.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b="0" dirty="0"/>
          </a:p>
          <a:p>
            <a:pPr rtl="0">
              <a:spcBef>
                <a:spcPts val="0"/>
              </a:spcBef>
              <a:spcAft>
                <a:spcPts val="0"/>
              </a:spcAft>
            </a:pPr>
            <a:endParaRPr lang="en-US" b="0" dirty="0"/>
          </a:p>
        </p:txBody>
      </p:sp>
      <p:sp>
        <p:nvSpPr>
          <p:cNvPr id="4" name="Slide Number Placeholder 3"/>
          <p:cNvSpPr>
            <a:spLocks noGrp="1"/>
          </p:cNvSpPr>
          <p:nvPr>
            <p:ph type="sldNum" sz="quarter" idx="5"/>
          </p:nvPr>
        </p:nvSpPr>
        <p:spPr/>
        <p:txBody>
          <a:bodyPr/>
          <a:lstStyle/>
          <a:p>
            <a:fld id="{493603FD-2FDD-4138-9C8C-4E93DD62CC3F}" type="slidenum">
              <a:rPr lang="en-US" smtClean="0"/>
              <a:t>72</a:t>
            </a:fld>
            <a:endParaRPr lang="en-US"/>
          </a:p>
        </p:txBody>
      </p:sp>
    </p:spTree>
    <p:extLst>
      <p:ext uri="{BB962C8B-B14F-4D97-AF65-F5344CB8AC3E}">
        <p14:creationId xmlns:p14="http://schemas.microsoft.com/office/powerpoint/2010/main" val="145661233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Trainer to take the participant feedback.</a:t>
            </a:r>
          </a:p>
          <a:p>
            <a:endParaRPr lang="en-IN" dirty="0"/>
          </a:p>
          <a:p>
            <a:r>
              <a:rPr lang="en-IN" dirty="0"/>
              <a:t>Dear friends as we move ahead it is time for the feedback. I am sharing the feedback form/Link to share your valuable feedback about your overall experience of this workshop. Your feedback will help us to improve our workshop.</a:t>
            </a:r>
          </a:p>
        </p:txBody>
      </p:sp>
      <p:sp>
        <p:nvSpPr>
          <p:cNvPr id="4" name="Slide Number Placeholder 3"/>
          <p:cNvSpPr>
            <a:spLocks noGrp="1"/>
          </p:cNvSpPr>
          <p:nvPr>
            <p:ph type="sldNum" sz="quarter" idx="5"/>
          </p:nvPr>
        </p:nvSpPr>
        <p:spPr/>
        <p:txBody>
          <a:bodyPr/>
          <a:lstStyle/>
          <a:p>
            <a:fld id="{8CEE670E-4A6B-4F29-893C-A77A5F261C91}" type="slidenum">
              <a:rPr lang="en-IN" smtClean="0"/>
              <a:t>73</a:t>
            </a:fld>
            <a:endParaRPr lang="en-IN"/>
          </a:p>
        </p:txBody>
      </p:sp>
    </p:spTree>
    <p:extLst>
      <p:ext uri="{BB962C8B-B14F-4D97-AF65-F5344CB8AC3E}">
        <p14:creationId xmlns:p14="http://schemas.microsoft.com/office/powerpoint/2010/main" val="177640946"/>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a:p>
            <a:r>
              <a:rPr lang="en-IN" dirty="0"/>
              <a:t>Hey It is Photo Time.</a:t>
            </a:r>
          </a:p>
          <a:p>
            <a:endParaRPr lang="en-IN" dirty="0"/>
          </a:p>
          <a:p>
            <a:r>
              <a:rPr lang="en-IN" dirty="0"/>
              <a:t>Time to click a group photo for the workshop with all the participants.</a:t>
            </a:r>
          </a:p>
        </p:txBody>
      </p:sp>
      <p:sp>
        <p:nvSpPr>
          <p:cNvPr id="4" name="Slide Number Placeholder 3"/>
          <p:cNvSpPr>
            <a:spLocks noGrp="1"/>
          </p:cNvSpPr>
          <p:nvPr>
            <p:ph type="sldNum" sz="quarter" idx="5"/>
          </p:nvPr>
        </p:nvSpPr>
        <p:spPr/>
        <p:txBody>
          <a:bodyPr/>
          <a:lstStyle/>
          <a:p>
            <a:fld id="{8CEE670E-4A6B-4F29-893C-A77A5F261C91}" type="slidenum">
              <a:rPr lang="en-IN" smtClean="0"/>
              <a:t>74</a:t>
            </a:fld>
            <a:endParaRPr lang="en-IN"/>
          </a:p>
        </p:txBody>
      </p:sp>
    </p:spTree>
    <p:extLst>
      <p:ext uri="{BB962C8B-B14F-4D97-AF65-F5344CB8AC3E}">
        <p14:creationId xmlns:p14="http://schemas.microsoft.com/office/powerpoint/2010/main" val="3719144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atin typeface="Swis721 Cn BT" panose="020B0506020202030204" pitchFamily="34" charset="0"/>
              </a:defRPr>
            </a:lvl1pPr>
          </a:lstStyle>
          <a:p>
            <a:r>
              <a:rPr lang="en-US" dirty="0"/>
              <a:t>Click to edit Master title style</a:t>
            </a:r>
            <a:endParaRPr lang="en-IN"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atin typeface="Swis721 Cn BT" panose="020B0506020202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IN" dirty="0"/>
          </a:p>
        </p:txBody>
      </p:sp>
      <p:sp>
        <p:nvSpPr>
          <p:cNvPr id="4" name="Date Placeholder 3"/>
          <p:cNvSpPr>
            <a:spLocks noGrp="1"/>
          </p:cNvSpPr>
          <p:nvPr>
            <p:ph type="dt" sz="half" idx="10"/>
          </p:nvPr>
        </p:nvSpPr>
        <p:spPr/>
        <p:txBody>
          <a:bodyPr/>
          <a:lstStyle>
            <a:lvl1pPr>
              <a:defRPr>
                <a:latin typeface="Swis721 Cn BT" panose="020B0506020202030204" pitchFamily="34" charset="0"/>
              </a:defRPr>
            </a:lvl1pPr>
          </a:lstStyle>
          <a:p>
            <a:fld id="{1D1F399B-66F8-410B-BC10-53BC70ADDC32}" type="datetimeFigureOut">
              <a:rPr lang="en-IN" smtClean="0"/>
              <a:pPr/>
              <a:t>03-09-2024</a:t>
            </a:fld>
            <a:endParaRPr lang="en-IN" dirty="0"/>
          </a:p>
        </p:txBody>
      </p:sp>
      <p:sp>
        <p:nvSpPr>
          <p:cNvPr id="5" name="Footer Placeholder 4"/>
          <p:cNvSpPr>
            <a:spLocks noGrp="1"/>
          </p:cNvSpPr>
          <p:nvPr>
            <p:ph type="ftr" sz="quarter" idx="11"/>
          </p:nvPr>
        </p:nvSpPr>
        <p:spPr/>
        <p:txBody>
          <a:bodyPr/>
          <a:lstStyle>
            <a:lvl1pPr>
              <a:defRPr>
                <a:latin typeface="Swis721 Cn BT" panose="020B0506020202030204" pitchFamily="34" charset="0"/>
              </a:defRPr>
            </a:lvl1pPr>
          </a:lstStyle>
          <a:p>
            <a:endParaRPr lang="en-IN" dirty="0"/>
          </a:p>
        </p:txBody>
      </p:sp>
      <p:sp>
        <p:nvSpPr>
          <p:cNvPr id="6" name="Slide Number Placeholder 5"/>
          <p:cNvSpPr>
            <a:spLocks noGrp="1"/>
          </p:cNvSpPr>
          <p:nvPr>
            <p:ph type="sldNum" sz="quarter" idx="12"/>
          </p:nvPr>
        </p:nvSpPr>
        <p:spPr/>
        <p:txBody>
          <a:bodyPr/>
          <a:lstStyle>
            <a:lvl1pPr>
              <a:defRPr>
                <a:latin typeface="Swis721 Cn BT" panose="020B0506020202030204" pitchFamily="34" charset="0"/>
              </a:defRPr>
            </a:lvl1pPr>
          </a:lstStyle>
          <a:p>
            <a:fld id="{360A5280-CC13-4BA4-BED6-ED44419E581B}" type="slidenum">
              <a:rPr lang="en-IN" smtClean="0"/>
              <a:pPr/>
              <a:t>‹#›</a:t>
            </a:fld>
            <a:endParaRPr lang="en-IN" dirty="0"/>
          </a:p>
        </p:txBody>
      </p:sp>
      <p:sp>
        <p:nvSpPr>
          <p:cNvPr id="7" name="Rectangle 6"/>
          <p:cNvSpPr/>
          <p:nvPr userDrawn="1"/>
        </p:nvSpPr>
        <p:spPr>
          <a:xfrm>
            <a:off x="3616960" y="6644640"/>
            <a:ext cx="8575040" cy="213360"/>
          </a:xfrm>
          <a:prstGeom prst="rect">
            <a:avLst/>
          </a:prstGeom>
          <a:solidFill>
            <a:srgbClr val="0154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latin typeface="Swis721 Cn BT" panose="020B0506020202030204" pitchFamily="34" charset="0"/>
            </a:endParaRPr>
          </a:p>
        </p:txBody>
      </p:sp>
      <p:sp>
        <p:nvSpPr>
          <p:cNvPr id="8" name="Rectangle 7"/>
          <p:cNvSpPr/>
          <p:nvPr userDrawn="1"/>
        </p:nvSpPr>
        <p:spPr>
          <a:xfrm>
            <a:off x="1018542" y="6644640"/>
            <a:ext cx="8575040" cy="216654"/>
          </a:xfrm>
          <a:prstGeom prst="rect">
            <a:avLst/>
          </a:prstGeom>
          <a:solidFill>
            <a:srgbClr val="42C3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latin typeface="Swis721 Cn BT" panose="020B0506020202030204" pitchFamily="34" charset="0"/>
            </a:endParaRPr>
          </a:p>
        </p:txBody>
      </p:sp>
      <p:sp>
        <p:nvSpPr>
          <p:cNvPr id="9" name="TextBox 8"/>
          <p:cNvSpPr txBox="1"/>
          <p:nvPr userDrawn="1"/>
        </p:nvSpPr>
        <p:spPr>
          <a:xfrm flipH="1">
            <a:off x="2078300" y="6612820"/>
            <a:ext cx="2245364" cy="307777"/>
          </a:xfrm>
          <a:prstGeom prst="rect">
            <a:avLst/>
          </a:prstGeom>
          <a:noFill/>
        </p:spPr>
        <p:txBody>
          <a:bodyPr wrap="square" rtlCol="0">
            <a:spAutoFit/>
          </a:bodyPr>
          <a:lstStyle/>
          <a:p>
            <a:r>
              <a:rPr lang="en-IN" sz="1400" dirty="0">
                <a:latin typeface="Swis721 Cn BT" panose="020B0506020202030204" pitchFamily="34" charset="0"/>
              </a:rPr>
              <a:t>Business Communication</a:t>
            </a:r>
          </a:p>
        </p:txBody>
      </p:sp>
      <p:sp>
        <p:nvSpPr>
          <p:cNvPr id="11" name="TextBox 10"/>
          <p:cNvSpPr txBox="1"/>
          <p:nvPr userDrawn="1"/>
        </p:nvSpPr>
        <p:spPr>
          <a:xfrm flipH="1">
            <a:off x="5701717" y="6612820"/>
            <a:ext cx="2245364" cy="307777"/>
          </a:xfrm>
          <a:prstGeom prst="rect">
            <a:avLst/>
          </a:prstGeom>
          <a:noFill/>
        </p:spPr>
        <p:txBody>
          <a:bodyPr wrap="square" rtlCol="0">
            <a:spAutoFit/>
          </a:bodyPr>
          <a:lstStyle/>
          <a:p>
            <a:r>
              <a:rPr lang="en-IN" sz="1400" dirty="0">
                <a:latin typeface="Swis721 Cn BT" panose="020B0506020202030204" pitchFamily="34" charset="0"/>
              </a:rPr>
              <a:t> Company Name</a:t>
            </a:r>
          </a:p>
        </p:txBody>
      </p:sp>
      <p:sp>
        <p:nvSpPr>
          <p:cNvPr id="12" name="TextBox 11"/>
          <p:cNvSpPr txBox="1"/>
          <p:nvPr userDrawn="1"/>
        </p:nvSpPr>
        <p:spPr>
          <a:xfrm flipH="1">
            <a:off x="10005347" y="6597431"/>
            <a:ext cx="2245364" cy="307777"/>
          </a:xfrm>
          <a:prstGeom prst="rect">
            <a:avLst/>
          </a:prstGeom>
          <a:noFill/>
        </p:spPr>
        <p:txBody>
          <a:bodyPr wrap="square" rtlCol="0">
            <a:spAutoFit/>
          </a:bodyPr>
          <a:lstStyle/>
          <a:p>
            <a:r>
              <a:rPr lang="en-IN" sz="1400" dirty="0">
                <a:solidFill>
                  <a:schemeClr val="bg1"/>
                </a:solidFill>
                <a:latin typeface="Swis721 Cn BT" panose="020B0506020202030204" pitchFamily="34" charset="0"/>
              </a:rPr>
              <a:t> Trainer Name</a:t>
            </a:r>
          </a:p>
        </p:txBody>
      </p:sp>
      <p:sp>
        <p:nvSpPr>
          <p:cNvPr id="13" name="Rectangle 12"/>
          <p:cNvSpPr/>
          <p:nvPr userDrawn="1"/>
        </p:nvSpPr>
        <p:spPr>
          <a:xfrm>
            <a:off x="11049000" y="1"/>
            <a:ext cx="1143000" cy="1001486"/>
          </a:xfrm>
          <a:prstGeom prst="rect">
            <a:avLst/>
          </a:prstGeom>
          <a:solidFill>
            <a:srgbClr val="01549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dirty="0">
                <a:latin typeface="Swis721 Cn BT" panose="020B0506020202030204" pitchFamily="34" charset="0"/>
              </a:rPr>
              <a:t>Your </a:t>
            </a:r>
          </a:p>
          <a:p>
            <a:pPr algn="ctr"/>
            <a:r>
              <a:rPr lang="en-IN" dirty="0">
                <a:latin typeface="Swis721 Cn BT" panose="020B0506020202030204" pitchFamily="34" charset="0"/>
              </a:rPr>
              <a:t>Company</a:t>
            </a:r>
          </a:p>
          <a:p>
            <a:pPr algn="ctr"/>
            <a:r>
              <a:rPr lang="en-IN" dirty="0">
                <a:latin typeface="Swis721 Cn BT" panose="020B0506020202030204" pitchFamily="34" charset="0"/>
              </a:rPr>
              <a:t>Logo</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atin typeface="Swis721 Cn BT" panose="020B0506020202030204" pitchFamily="34" charset="0"/>
              </a:defRPr>
            </a:lvl1pPr>
          </a:lstStyle>
          <a:p>
            <a:r>
              <a:rPr lang="en-US" dirty="0"/>
              <a:t>Click to edit Master title style</a:t>
            </a:r>
            <a:endParaRPr lang="en-IN" dirty="0"/>
          </a:p>
        </p:txBody>
      </p:sp>
      <p:sp>
        <p:nvSpPr>
          <p:cNvPr id="3" name="Content Placeholder 2"/>
          <p:cNvSpPr>
            <a:spLocks noGrp="1"/>
          </p:cNvSpPr>
          <p:nvPr>
            <p:ph idx="1"/>
          </p:nvPr>
        </p:nvSpPr>
        <p:spPr/>
        <p:txBody>
          <a:bodyPr/>
          <a:lstStyle>
            <a:lvl1pPr>
              <a:defRPr>
                <a:latin typeface="Swis721 Cn BT" panose="020B0506020202030204" pitchFamily="34" charset="0"/>
              </a:defRPr>
            </a:lvl1pPr>
            <a:lvl2pPr>
              <a:defRPr>
                <a:latin typeface="Swis721 Cn BT" panose="020B0506020202030204" pitchFamily="34" charset="0"/>
              </a:defRPr>
            </a:lvl2pPr>
            <a:lvl3pPr>
              <a:defRPr>
                <a:latin typeface="Swis721 Cn BT" panose="020B0506020202030204" pitchFamily="34" charset="0"/>
              </a:defRPr>
            </a:lvl3pPr>
            <a:lvl4pPr>
              <a:defRPr>
                <a:latin typeface="Swis721 Cn BT" panose="020B0506020202030204" pitchFamily="34" charset="0"/>
              </a:defRPr>
            </a:lvl4pPr>
            <a:lvl5pPr>
              <a:defRPr>
                <a:latin typeface="Swis721 Cn BT" panose="020B0506020202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4" name="Date Placeholder 3"/>
          <p:cNvSpPr>
            <a:spLocks noGrp="1"/>
          </p:cNvSpPr>
          <p:nvPr>
            <p:ph type="dt" sz="half" idx="10"/>
          </p:nvPr>
        </p:nvSpPr>
        <p:spPr/>
        <p:txBody>
          <a:bodyPr/>
          <a:lstStyle>
            <a:lvl1pPr>
              <a:defRPr>
                <a:latin typeface="Swis721 Cn BT" panose="020B0506020202030204" pitchFamily="34" charset="0"/>
              </a:defRPr>
            </a:lvl1pPr>
          </a:lstStyle>
          <a:p>
            <a:fld id="{1D1F399B-66F8-410B-BC10-53BC70ADDC32}" type="datetimeFigureOut">
              <a:rPr lang="en-IN" smtClean="0"/>
              <a:pPr/>
              <a:t>03-09-2024</a:t>
            </a:fld>
            <a:endParaRPr lang="en-IN" dirty="0"/>
          </a:p>
        </p:txBody>
      </p:sp>
      <p:sp>
        <p:nvSpPr>
          <p:cNvPr id="5" name="Footer Placeholder 4"/>
          <p:cNvSpPr>
            <a:spLocks noGrp="1"/>
          </p:cNvSpPr>
          <p:nvPr>
            <p:ph type="ftr" sz="quarter" idx="11"/>
          </p:nvPr>
        </p:nvSpPr>
        <p:spPr/>
        <p:txBody>
          <a:bodyPr/>
          <a:lstStyle>
            <a:lvl1pPr>
              <a:defRPr>
                <a:latin typeface="Swis721 Cn BT" panose="020B0506020202030204" pitchFamily="34" charset="0"/>
              </a:defRPr>
            </a:lvl1pPr>
          </a:lstStyle>
          <a:p>
            <a:endParaRPr lang="en-IN" dirty="0"/>
          </a:p>
        </p:txBody>
      </p:sp>
      <p:sp>
        <p:nvSpPr>
          <p:cNvPr id="6" name="Slide Number Placeholder 5"/>
          <p:cNvSpPr>
            <a:spLocks noGrp="1"/>
          </p:cNvSpPr>
          <p:nvPr>
            <p:ph type="sldNum" sz="quarter" idx="12"/>
          </p:nvPr>
        </p:nvSpPr>
        <p:spPr/>
        <p:txBody>
          <a:bodyPr/>
          <a:lstStyle>
            <a:lvl1pPr>
              <a:defRPr>
                <a:latin typeface="Swis721 Cn BT" panose="020B0506020202030204" pitchFamily="34" charset="0"/>
              </a:defRPr>
            </a:lvl1pPr>
          </a:lstStyle>
          <a:p>
            <a:fld id="{360A5280-CC13-4BA4-BED6-ED44419E581B}" type="slidenum">
              <a:rPr lang="en-IN" smtClean="0"/>
              <a:pPr/>
              <a:t>‹#›</a:t>
            </a:fld>
            <a:endParaRPr lang="en-I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atin typeface="Swis721 Cn BT" panose="020B0506020202030204" pitchFamily="34" charset="0"/>
              </a:defRPr>
            </a:lvl1pPr>
          </a:lstStyle>
          <a:p>
            <a:r>
              <a:rPr lang="en-US" dirty="0"/>
              <a:t>Click to edit Master title style</a:t>
            </a:r>
            <a:endParaRPr lang="en-IN"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Swis721 Cn BT" panose="020B0506020202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atin typeface="Swis721 Cn BT" panose="020B0506020202030204" pitchFamily="34" charset="0"/>
              </a:defRPr>
            </a:lvl1pPr>
          </a:lstStyle>
          <a:p>
            <a:fld id="{1D1F399B-66F8-410B-BC10-53BC70ADDC32}" type="datetimeFigureOut">
              <a:rPr lang="en-IN" smtClean="0"/>
              <a:pPr/>
              <a:t>03-09-2024</a:t>
            </a:fld>
            <a:endParaRPr lang="en-IN" dirty="0"/>
          </a:p>
        </p:txBody>
      </p:sp>
      <p:sp>
        <p:nvSpPr>
          <p:cNvPr id="5" name="Footer Placeholder 4"/>
          <p:cNvSpPr>
            <a:spLocks noGrp="1"/>
          </p:cNvSpPr>
          <p:nvPr>
            <p:ph type="ftr" sz="quarter" idx="11"/>
          </p:nvPr>
        </p:nvSpPr>
        <p:spPr/>
        <p:txBody>
          <a:bodyPr/>
          <a:lstStyle>
            <a:lvl1pPr>
              <a:defRPr>
                <a:latin typeface="Swis721 Cn BT" panose="020B0506020202030204" pitchFamily="34" charset="0"/>
              </a:defRPr>
            </a:lvl1pPr>
          </a:lstStyle>
          <a:p>
            <a:endParaRPr lang="en-IN" dirty="0"/>
          </a:p>
        </p:txBody>
      </p:sp>
      <p:sp>
        <p:nvSpPr>
          <p:cNvPr id="6" name="Slide Number Placeholder 5"/>
          <p:cNvSpPr>
            <a:spLocks noGrp="1"/>
          </p:cNvSpPr>
          <p:nvPr>
            <p:ph type="sldNum" sz="quarter" idx="12"/>
          </p:nvPr>
        </p:nvSpPr>
        <p:spPr/>
        <p:txBody>
          <a:bodyPr/>
          <a:lstStyle>
            <a:lvl1pPr>
              <a:defRPr>
                <a:latin typeface="Swis721 Cn BT" panose="020B0506020202030204" pitchFamily="34" charset="0"/>
              </a:defRPr>
            </a:lvl1pPr>
          </a:lstStyle>
          <a:p>
            <a:fld id="{360A5280-CC13-4BA4-BED6-ED44419E581B}" type="slidenum">
              <a:rPr lang="en-IN" smtClean="0"/>
              <a:pPr/>
              <a:t>‹#›</a:t>
            </a:fld>
            <a:endParaRPr lang="en-IN"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Swis721 Cn BT" panose="020B0506020202030204" pitchFamily="34" charset="0"/>
              </a:defRPr>
            </a:lvl1pPr>
          </a:lstStyle>
          <a:p>
            <a:r>
              <a:rPr lang="en-US" dirty="0"/>
              <a:t>Click to edit Master title style</a:t>
            </a:r>
            <a:endParaRPr lang="en-IN" dirty="0"/>
          </a:p>
        </p:txBody>
      </p:sp>
      <p:sp>
        <p:nvSpPr>
          <p:cNvPr id="3" name="Content Placeholder 2"/>
          <p:cNvSpPr>
            <a:spLocks noGrp="1"/>
          </p:cNvSpPr>
          <p:nvPr>
            <p:ph sz="half" idx="1"/>
          </p:nvPr>
        </p:nvSpPr>
        <p:spPr>
          <a:xfrm>
            <a:off x="838200" y="1825625"/>
            <a:ext cx="5181600" cy="4351338"/>
          </a:xfrm>
        </p:spPr>
        <p:txBody>
          <a:bodyPr/>
          <a:lstStyle>
            <a:lvl1pPr>
              <a:defRPr>
                <a:latin typeface="Swis721 Cn BT" panose="020B0506020202030204" pitchFamily="34" charset="0"/>
              </a:defRPr>
            </a:lvl1pPr>
            <a:lvl2pPr>
              <a:defRPr>
                <a:latin typeface="Swis721 Cn BT" panose="020B0506020202030204" pitchFamily="34" charset="0"/>
              </a:defRPr>
            </a:lvl2pPr>
            <a:lvl3pPr>
              <a:defRPr>
                <a:latin typeface="Swis721 Cn BT" panose="020B0506020202030204" pitchFamily="34" charset="0"/>
              </a:defRPr>
            </a:lvl3pPr>
            <a:lvl4pPr>
              <a:defRPr>
                <a:latin typeface="Swis721 Cn BT" panose="020B0506020202030204" pitchFamily="34" charset="0"/>
              </a:defRPr>
            </a:lvl4pPr>
            <a:lvl5pPr>
              <a:defRPr>
                <a:latin typeface="Swis721 Cn BT" panose="020B0506020202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4" name="Content Placeholder 3"/>
          <p:cNvSpPr>
            <a:spLocks noGrp="1"/>
          </p:cNvSpPr>
          <p:nvPr>
            <p:ph sz="half" idx="2"/>
          </p:nvPr>
        </p:nvSpPr>
        <p:spPr>
          <a:xfrm>
            <a:off x="6172200" y="1825625"/>
            <a:ext cx="5181600" cy="4351338"/>
          </a:xfrm>
        </p:spPr>
        <p:txBody>
          <a:bodyPr/>
          <a:lstStyle>
            <a:lvl1pPr>
              <a:defRPr>
                <a:latin typeface="Swis721 Cn BT" panose="020B0506020202030204" pitchFamily="34" charset="0"/>
              </a:defRPr>
            </a:lvl1pPr>
            <a:lvl2pPr>
              <a:defRPr>
                <a:latin typeface="Swis721 Cn BT" panose="020B0506020202030204" pitchFamily="34" charset="0"/>
              </a:defRPr>
            </a:lvl2pPr>
            <a:lvl3pPr>
              <a:defRPr>
                <a:latin typeface="Swis721 Cn BT" panose="020B0506020202030204" pitchFamily="34" charset="0"/>
              </a:defRPr>
            </a:lvl3pPr>
            <a:lvl4pPr>
              <a:defRPr>
                <a:latin typeface="Swis721 Cn BT" panose="020B0506020202030204" pitchFamily="34" charset="0"/>
              </a:defRPr>
            </a:lvl4pPr>
            <a:lvl5pPr>
              <a:defRPr>
                <a:latin typeface="Swis721 Cn BT" panose="020B0506020202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5" name="Date Placeholder 4"/>
          <p:cNvSpPr>
            <a:spLocks noGrp="1"/>
          </p:cNvSpPr>
          <p:nvPr>
            <p:ph type="dt" sz="half" idx="10"/>
          </p:nvPr>
        </p:nvSpPr>
        <p:spPr/>
        <p:txBody>
          <a:bodyPr/>
          <a:lstStyle>
            <a:lvl1pPr>
              <a:defRPr>
                <a:latin typeface="Swis721 Cn BT" panose="020B0506020202030204" pitchFamily="34" charset="0"/>
              </a:defRPr>
            </a:lvl1pPr>
          </a:lstStyle>
          <a:p>
            <a:fld id="{1D1F399B-66F8-410B-BC10-53BC70ADDC32}" type="datetimeFigureOut">
              <a:rPr lang="en-IN" smtClean="0"/>
              <a:pPr/>
              <a:t>03-09-2024</a:t>
            </a:fld>
            <a:endParaRPr lang="en-IN" dirty="0"/>
          </a:p>
        </p:txBody>
      </p:sp>
      <p:sp>
        <p:nvSpPr>
          <p:cNvPr id="6" name="Footer Placeholder 5"/>
          <p:cNvSpPr>
            <a:spLocks noGrp="1"/>
          </p:cNvSpPr>
          <p:nvPr>
            <p:ph type="ftr" sz="quarter" idx="11"/>
          </p:nvPr>
        </p:nvSpPr>
        <p:spPr/>
        <p:txBody>
          <a:bodyPr/>
          <a:lstStyle>
            <a:lvl1pPr>
              <a:defRPr>
                <a:latin typeface="Swis721 Cn BT" panose="020B0506020202030204" pitchFamily="34" charset="0"/>
              </a:defRPr>
            </a:lvl1pPr>
          </a:lstStyle>
          <a:p>
            <a:endParaRPr lang="en-IN" dirty="0"/>
          </a:p>
        </p:txBody>
      </p:sp>
      <p:sp>
        <p:nvSpPr>
          <p:cNvPr id="7" name="Slide Number Placeholder 6"/>
          <p:cNvSpPr>
            <a:spLocks noGrp="1"/>
          </p:cNvSpPr>
          <p:nvPr>
            <p:ph type="sldNum" sz="quarter" idx="12"/>
          </p:nvPr>
        </p:nvSpPr>
        <p:spPr/>
        <p:txBody>
          <a:bodyPr/>
          <a:lstStyle>
            <a:lvl1pPr>
              <a:defRPr>
                <a:latin typeface="Swis721 Cn BT" panose="020B0506020202030204" pitchFamily="34" charset="0"/>
              </a:defRPr>
            </a:lvl1pPr>
          </a:lstStyle>
          <a:p>
            <a:fld id="{360A5280-CC13-4BA4-BED6-ED44419E581B}" type="slidenum">
              <a:rPr lang="en-IN" smtClean="0"/>
              <a:pPr/>
              <a:t>‹#›</a:t>
            </a:fld>
            <a:endParaRPr lang="en-I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lvl1pPr>
              <a:defRPr>
                <a:latin typeface="Swis721 Cn BT" panose="020B0506020202030204" pitchFamily="34" charset="0"/>
              </a:defRPr>
            </a:lvl1pPr>
          </a:lstStyle>
          <a:p>
            <a:r>
              <a:rPr lang="en-US" dirty="0"/>
              <a:t>Click to edit Master title style</a:t>
            </a:r>
            <a:endParaRPr lang="en-IN"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atin typeface="Swis721 Cn BT" panose="020B05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a:latin typeface="Swis721 Cn BT" panose="020B0506020202030204" pitchFamily="34" charset="0"/>
              </a:defRPr>
            </a:lvl1pPr>
            <a:lvl2pPr>
              <a:defRPr>
                <a:latin typeface="Swis721 Cn BT" panose="020B0506020202030204" pitchFamily="34" charset="0"/>
              </a:defRPr>
            </a:lvl2pPr>
            <a:lvl3pPr>
              <a:defRPr>
                <a:latin typeface="Swis721 Cn BT" panose="020B0506020202030204" pitchFamily="34" charset="0"/>
              </a:defRPr>
            </a:lvl3pPr>
            <a:lvl4pPr>
              <a:defRPr>
                <a:latin typeface="Swis721 Cn BT" panose="020B0506020202030204" pitchFamily="34" charset="0"/>
              </a:defRPr>
            </a:lvl4pPr>
            <a:lvl5pPr>
              <a:defRPr>
                <a:latin typeface="Swis721 Cn BT" panose="020B0506020202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atin typeface="Swis721 Cn BT" panose="020B0506020202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a:latin typeface="Swis721 Cn BT" panose="020B0506020202030204" pitchFamily="34" charset="0"/>
              </a:defRPr>
            </a:lvl1pPr>
            <a:lvl2pPr>
              <a:defRPr>
                <a:latin typeface="Swis721 Cn BT" panose="020B0506020202030204" pitchFamily="34" charset="0"/>
              </a:defRPr>
            </a:lvl2pPr>
            <a:lvl3pPr>
              <a:defRPr>
                <a:latin typeface="Swis721 Cn BT" panose="020B0506020202030204" pitchFamily="34" charset="0"/>
              </a:defRPr>
            </a:lvl3pPr>
            <a:lvl4pPr>
              <a:defRPr>
                <a:latin typeface="Swis721 Cn BT" panose="020B0506020202030204" pitchFamily="34" charset="0"/>
              </a:defRPr>
            </a:lvl4pPr>
            <a:lvl5pPr>
              <a:defRPr>
                <a:latin typeface="Swis721 Cn BT" panose="020B0506020202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7" name="Date Placeholder 6"/>
          <p:cNvSpPr>
            <a:spLocks noGrp="1"/>
          </p:cNvSpPr>
          <p:nvPr>
            <p:ph type="dt" sz="half" idx="10"/>
          </p:nvPr>
        </p:nvSpPr>
        <p:spPr/>
        <p:txBody>
          <a:bodyPr/>
          <a:lstStyle>
            <a:lvl1pPr>
              <a:defRPr>
                <a:latin typeface="Swis721 Cn BT" panose="020B0506020202030204" pitchFamily="34" charset="0"/>
              </a:defRPr>
            </a:lvl1pPr>
          </a:lstStyle>
          <a:p>
            <a:fld id="{1D1F399B-66F8-410B-BC10-53BC70ADDC32}" type="datetimeFigureOut">
              <a:rPr lang="en-IN" smtClean="0"/>
              <a:pPr/>
              <a:t>03-09-2024</a:t>
            </a:fld>
            <a:endParaRPr lang="en-IN" dirty="0"/>
          </a:p>
        </p:txBody>
      </p:sp>
      <p:sp>
        <p:nvSpPr>
          <p:cNvPr id="8" name="Footer Placeholder 7"/>
          <p:cNvSpPr>
            <a:spLocks noGrp="1"/>
          </p:cNvSpPr>
          <p:nvPr>
            <p:ph type="ftr" sz="quarter" idx="11"/>
          </p:nvPr>
        </p:nvSpPr>
        <p:spPr/>
        <p:txBody>
          <a:bodyPr/>
          <a:lstStyle>
            <a:lvl1pPr>
              <a:defRPr>
                <a:latin typeface="Swis721 Cn BT" panose="020B0506020202030204" pitchFamily="34" charset="0"/>
              </a:defRPr>
            </a:lvl1pPr>
          </a:lstStyle>
          <a:p>
            <a:endParaRPr lang="en-IN" dirty="0"/>
          </a:p>
        </p:txBody>
      </p:sp>
      <p:sp>
        <p:nvSpPr>
          <p:cNvPr id="9" name="Slide Number Placeholder 8"/>
          <p:cNvSpPr>
            <a:spLocks noGrp="1"/>
          </p:cNvSpPr>
          <p:nvPr>
            <p:ph type="sldNum" sz="quarter" idx="12"/>
          </p:nvPr>
        </p:nvSpPr>
        <p:spPr/>
        <p:txBody>
          <a:bodyPr/>
          <a:lstStyle>
            <a:lvl1pPr>
              <a:defRPr>
                <a:latin typeface="Swis721 Cn BT" panose="020B0506020202030204" pitchFamily="34" charset="0"/>
              </a:defRPr>
            </a:lvl1pPr>
          </a:lstStyle>
          <a:p>
            <a:fld id="{360A5280-CC13-4BA4-BED6-ED44419E581B}" type="slidenum">
              <a:rPr lang="en-IN" smtClean="0"/>
              <a:pPr/>
              <a:t>‹#›</a:t>
            </a:fld>
            <a:endParaRPr lang="en-I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Swis721 Cn BT" panose="020B0506020202030204" pitchFamily="34" charset="0"/>
              </a:defRPr>
            </a:lvl1pPr>
          </a:lstStyle>
          <a:p>
            <a:r>
              <a:rPr lang="en-US" dirty="0"/>
              <a:t>Click to edit Master title style</a:t>
            </a:r>
            <a:endParaRPr lang="en-IN" dirty="0"/>
          </a:p>
        </p:txBody>
      </p:sp>
      <p:sp>
        <p:nvSpPr>
          <p:cNvPr id="3" name="Date Placeholder 2"/>
          <p:cNvSpPr>
            <a:spLocks noGrp="1"/>
          </p:cNvSpPr>
          <p:nvPr>
            <p:ph type="dt" sz="half" idx="10"/>
          </p:nvPr>
        </p:nvSpPr>
        <p:spPr/>
        <p:txBody>
          <a:bodyPr/>
          <a:lstStyle>
            <a:lvl1pPr>
              <a:defRPr>
                <a:latin typeface="Swis721 Cn BT" panose="020B0506020202030204" pitchFamily="34" charset="0"/>
              </a:defRPr>
            </a:lvl1pPr>
          </a:lstStyle>
          <a:p>
            <a:fld id="{1D1F399B-66F8-410B-BC10-53BC70ADDC32}" type="datetimeFigureOut">
              <a:rPr lang="en-IN" smtClean="0"/>
              <a:pPr/>
              <a:t>03-09-2024</a:t>
            </a:fld>
            <a:endParaRPr lang="en-IN" dirty="0"/>
          </a:p>
        </p:txBody>
      </p:sp>
      <p:sp>
        <p:nvSpPr>
          <p:cNvPr id="4" name="Footer Placeholder 3"/>
          <p:cNvSpPr>
            <a:spLocks noGrp="1"/>
          </p:cNvSpPr>
          <p:nvPr>
            <p:ph type="ftr" sz="quarter" idx="11"/>
          </p:nvPr>
        </p:nvSpPr>
        <p:spPr/>
        <p:txBody>
          <a:bodyPr/>
          <a:lstStyle>
            <a:lvl1pPr>
              <a:defRPr>
                <a:latin typeface="Swis721 Cn BT" panose="020B0506020202030204" pitchFamily="34" charset="0"/>
              </a:defRPr>
            </a:lvl1pPr>
          </a:lstStyle>
          <a:p>
            <a:endParaRPr lang="en-IN" dirty="0"/>
          </a:p>
        </p:txBody>
      </p:sp>
      <p:sp>
        <p:nvSpPr>
          <p:cNvPr id="5" name="Slide Number Placeholder 4"/>
          <p:cNvSpPr>
            <a:spLocks noGrp="1"/>
          </p:cNvSpPr>
          <p:nvPr>
            <p:ph type="sldNum" sz="quarter" idx="12"/>
          </p:nvPr>
        </p:nvSpPr>
        <p:spPr/>
        <p:txBody>
          <a:bodyPr/>
          <a:lstStyle>
            <a:lvl1pPr>
              <a:defRPr>
                <a:latin typeface="Swis721 Cn BT" panose="020B0506020202030204" pitchFamily="34" charset="0"/>
              </a:defRPr>
            </a:lvl1pPr>
          </a:lstStyle>
          <a:p>
            <a:fld id="{360A5280-CC13-4BA4-BED6-ED44419E581B}" type="slidenum">
              <a:rPr lang="en-IN" smtClean="0"/>
              <a:pPr/>
              <a:t>‹#›</a:t>
            </a:fld>
            <a:endParaRPr lang="en-I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Swis721 Cn BT" panose="020B0506020202030204" pitchFamily="34" charset="0"/>
              </a:defRPr>
            </a:lvl1pPr>
          </a:lstStyle>
          <a:p>
            <a:fld id="{1D1F399B-66F8-410B-BC10-53BC70ADDC32}" type="datetimeFigureOut">
              <a:rPr lang="en-IN" smtClean="0"/>
              <a:pPr/>
              <a:t>03-09-2024</a:t>
            </a:fld>
            <a:endParaRPr lang="en-IN" dirty="0"/>
          </a:p>
        </p:txBody>
      </p:sp>
      <p:sp>
        <p:nvSpPr>
          <p:cNvPr id="3" name="Footer Placeholder 2"/>
          <p:cNvSpPr>
            <a:spLocks noGrp="1"/>
          </p:cNvSpPr>
          <p:nvPr>
            <p:ph type="ftr" sz="quarter" idx="11"/>
          </p:nvPr>
        </p:nvSpPr>
        <p:spPr/>
        <p:txBody>
          <a:bodyPr/>
          <a:lstStyle>
            <a:lvl1pPr>
              <a:defRPr>
                <a:latin typeface="Swis721 Cn BT" panose="020B0506020202030204" pitchFamily="34" charset="0"/>
              </a:defRPr>
            </a:lvl1pPr>
          </a:lstStyle>
          <a:p>
            <a:endParaRPr lang="en-IN" dirty="0"/>
          </a:p>
        </p:txBody>
      </p:sp>
      <p:sp>
        <p:nvSpPr>
          <p:cNvPr id="4" name="Slide Number Placeholder 3"/>
          <p:cNvSpPr>
            <a:spLocks noGrp="1"/>
          </p:cNvSpPr>
          <p:nvPr>
            <p:ph type="sldNum" sz="quarter" idx="12"/>
          </p:nvPr>
        </p:nvSpPr>
        <p:spPr/>
        <p:txBody>
          <a:bodyPr/>
          <a:lstStyle>
            <a:lvl1pPr>
              <a:defRPr>
                <a:latin typeface="Swis721 Cn BT" panose="020B0506020202030204" pitchFamily="34" charset="0"/>
              </a:defRPr>
            </a:lvl1pPr>
          </a:lstStyle>
          <a:p>
            <a:fld id="{360A5280-CC13-4BA4-BED6-ED44419E581B}" type="slidenum">
              <a:rPr lang="en-IN" smtClean="0"/>
              <a:pPr/>
              <a:t>‹#›</a:t>
            </a:fld>
            <a:endParaRPr lang="en-I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atin typeface="Swis721 Cn BT" panose="020B0506020202030204" pitchFamily="34" charset="0"/>
              </a:defRPr>
            </a:lvl1pPr>
          </a:lstStyle>
          <a:p>
            <a:r>
              <a:rPr lang="en-US" dirty="0"/>
              <a:t>Click to edit Master title style</a:t>
            </a:r>
            <a:endParaRPr lang="en-IN" dirty="0"/>
          </a:p>
        </p:txBody>
      </p:sp>
      <p:sp>
        <p:nvSpPr>
          <p:cNvPr id="3" name="Content Placeholder 2"/>
          <p:cNvSpPr>
            <a:spLocks noGrp="1"/>
          </p:cNvSpPr>
          <p:nvPr>
            <p:ph idx="1"/>
          </p:nvPr>
        </p:nvSpPr>
        <p:spPr>
          <a:xfrm>
            <a:off x="5183188" y="987425"/>
            <a:ext cx="6172200" cy="4873625"/>
          </a:xfrm>
        </p:spPr>
        <p:txBody>
          <a:bodyPr/>
          <a:lstStyle>
            <a:lvl1pPr>
              <a:defRPr sz="3200">
                <a:latin typeface="Swis721 Cn BT" panose="020B0506020202030204" pitchFamily="34" charset="0"/>
              </a:defRPr>
            </a:lvl1pPr>
            <a:lvl2pPr>
              <a:defRPr sz="2800">
                <a:latin typeface="Swis721 Cn BT" panose="020B0506020202030204" pitchFamily="34" charset="0"/>
              </a:defRPr>
            </a:lvl2pPr>
            <a:lvl3pPr>
              <a:defRPr sz="2400">
                <a:latin typeface="Swis721 Cn BT" panose="020B0506020202030204" pitchFamily="34" charset="0"/>
              </a:defRPr>
            </a:lvl3pPr>
            <a:lvl4pPr>
              <a:defRPr sz="2000">
                <a:latin typeface="Swis721 Cn BT" panose="020B0506020202030204" pitchFamily="34" charset="0"/>
              </a:defRPr>
            </a:lvl4pPr>
            <a:lvl5pPr>
              <a:defRPr sz="2000">
                <a:latin typeface="Swis721 Cn BT" panose="020B0506020202030204" pitchFamily="34" charset="0"/>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atin typeface="Swis721 Cn BT" panose="020B050602020203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atin typeface="Swis721 Cn BT" panose="020B0506020202030204" pitchFamily="34" charset="0"/>
              </a:defRPr>
            </a:lvl1pPr>
          </a:lstStyle>
          <a:p>
            <a:fld id="{1D1F399B-66F8-410B-BC10-53BC70ADDC32}" type="datetimeFigureOut">
              <a:rPr lang="en-IN" smtClean="0"/>
              <a:pPr/>
              <a:t>03-09-2024</a:t>
            </a:fld>
            <a:endParaRPr lang="en-IN" dirty="0"/>
          </a:p>
        </p:txBody>
      </p:sp>
      <p:sp>
        <p:nvSpPr>
          <p:cNvPr id="6" name="Footer Placeholder 5"/>
          <p:cNvSpPr>
            <a:spLocks noGrp="1"/>
          </p:cNvSpPr>
          <p:nvPr>
            <p:ph type="ftr" sz="quarter" idx="11"/>
          </p:nvPr>
        </p:nvSpPr>
        <p:spPr/>
        <p:txBody>
          <a:bodyPr/>
          <a:lstStyle>
            <a:lvl1pPr>
              <a:defRPr>
                <a:latin typeface="Swis721 Cn BT" panose="020B0506020202030204" pitchFamily="34" charset="0"/>
              </a:defRPr>
            </a:lvl1pPr>
          </a:lstStyle>
          <a:p>
            <a:endParaRPr lang="en-IN" dirty="0"/>
          </a:p>
        </p:txBody>
      </p:sp>
      <p:sp>
        <p:nvSpPr>
          <p:cNvPr id="7" name="Slide Number Placeholder 6"/>
          <p:cNvSpPr>
            <a:spLocks noGrp="1"/>
          </p:cNvSpPr>
          <p:nvPr>
            <p:ph type="sldNum" sz="quarter" idx="12"/>
          </p:nvPr>
        </p:nvSpPr>
        <p:spPr/>
        <p:txBody>
          <a:bodyPr/>
          <a:lstStyle>
            <a:lvl1pPr>
              <a:defRPr>
                <a:latin typeface="Swis721 Cn BT" panose="020B0506020202030204" pitchFamily="34" charset="0"/>
              </a:defRPr>
            </a:lvl1pPr>
          </a:lstStyle>
          <a:p>
            <a:fld id="{360A5280-CC13-4BA4-BED6-ED44419E581B}" type="slidenum">
              <a:rPr lang="en-IN" smtClean="0"/>
              <a:pPr/>
              <a:t>‹#›</a:t>
            </a:fld>
            <a:endParaRPr lang="en-IN"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atin typeface="Swis721 Cn BT" panose="020B0506020202030204" pitchFamily="34" charset="0"/>
              </a:defRPr>
            </a:lvl1pPr>
          </a:lstStyle>
          <a:p>
            <a:r>
              <a:rPr lang="en-US" dirty="0"/>
              <a:t>Click to edit Master title style</a:t>
            </a:r>
            <a:endParaRPr lang="en-IN" dirty="0"/>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atin typeface="Swis721 Cn BT" panose="020B050602020203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atin typeface="Swis721 Cn BT" panose="020B050602020203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atin typeface="Swis721 Cn BT" panose="020B0506020202030204" pitchFamily="34" charset="0"/>
              </a:defRPr>
            </a:lvl1pPr>
          </a:lstStyle>
          <a:p>
            <a:fld id="{1D1F399B-66F8-410B-BC10-53BC70ADDC32}" type="datetimeFigureOut">
              <a:rPr lang="en-IN" smtClean="0"/>
              <a:pPr/>
              <a:t>03-09-2024</a:t>
            </a:fld>
            <a:endParaRPr lang="en-IN" dirty="0"/>
          </a:p>
        </p:txBody>
      </p:sp>
      <p:sp>
        <p:nvSpPr>
          <p:cNvPr id="6" name="Footer Placeholder 5"/>
          <p:cNvSpPr>
            <a:spLocks noGrp="1"/>
          </p:cNvSpPr>
          <p:nvPr>
            <p:ph type="ftr" sz="quarter" idx="11"/>
          </p:nvPr>
        </p:nvSpPr>
        <p:spPr/>
        <p:txBody>
          <a:bodyPr/>
          <a:lstStyle>
            <a:lvl1pPr>
              <a:defRPr>
                <a:latin typeface="Swis721 Cn BT" panose="020B0506020202030204" pitchFamily="34" charset="0"/>
              </a:defRPr>
            </a:lvl1pPr>
          </a:lstStyle>
          <a:p>
            <a:endParaRPr lang="en-IN" dirty="0"/>
          </a:p>
        </p:txBody>
      </p:sp>
      <p:sp>
        <p:nvSpPr>
          <p:cNvPr id="7" name="Slide Number Placeholder 6"/>
          <p:cNvSpPr>
            <a:spLocks noGrp="1"/>
          </p:cNvSpPr>
          <p:nvPr>
            <p:ph type="sldNum" sz="quarter" idx="12"/>
          </p:nvPr>
        </p:nvSpPr>
        <p:spPr/>
        <p:txBody>
          <a:bodyPr/>
          <a:lstStyle>
            <a:lvl1pPr>
              <a:defRPr>
                <a:latin typeface="Swis721 Cn BT" panose="020B0506020202030204" pitchFamily="34" charset="0"/>
              </a:defRPr>
            </a:lvl1pPr>
          </a:lstStyle>
          <a:p>
            <a:fld id="{360A5280-CC13-4BA4-BED6-ED44419E581B}" type="slidenum">
              <a:rPr lang="en-IN" smtClean="0"/>
              <a:pPr/>
              <a:t>‹#›</a:t>
            </a:fld>
            <a:endParaRPr lang="en-IN"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Swis721 Cn BT" panose="020B0506020202030204" pitchFamily="34" charset="0"/>
              </a:defRPr>
            </a:lvl1pPr>
          </a:lstStyle>
          <a:p>
            <a:r>
              <a:rPr lang="en-US" dirty="0"/>
              <a:t>Click to edit Master title style</a:t>
            </a:r>
            <a:endParaRPr lang="en-IN" dirty="0"/>
          </a:p>
        </p:txBody>
      </p:sp>
      <p:sp>
        <p:nvSpPr>
          <p:cNvPr id="3" name="Vertical Text Placeholder 2"/>
          <p:cNvSpPr>
            <a:spLocks noGrp="1"/>
          </p:cNvSpPr>
          <p:nvPr>
            <p:ph type="body" orient="vert" idx="1"/>
          </p:nvPr>
        </p:nvSpPr>
        <p:spPr/>
        <p:txBody>
          <a:bodyPr vert="eaVert"/>
          <a:lstStyle>
            <a:lvl1pPr>
              <a:defRPr>
                <a:latin typeface="Swis721 Cn BT" panose="020B0506020202030204" pitchFamily="34" charset="0"/>
              </a:defRPr>
            </a:lvl1pPr>
            <a:lvl2pPr>
              <a:defRPr>
                <a:latin typeface="Swis721 Cn BT" panose="020B0506020202030204" pitchFamily="34" charset="0"/>
              </a:defRPr>
            </a:lvl2pPr>
            <a:lvl3pPr>
              <a:defRPr>
                <a:latin typeface="Swis721 Cn BT" panose="020B0506020202030204" pitchFamily="34" charset="0"/>
              </a:defRPr>
            </a:lvl3pPr>
            <a:lvl4pPr>
              <a:defRPr>
                <a:latin typeface="Swis721 Cn BT" panose="020B0506020202030204" pitchFamily="34" charset="0"/>
              </a:defRPr>
            </a:lvl4pPr>
            <a:lvl5pPr>
              <a:defRPr>
                <a:latin typeface="Swis721 Cn BT" panose="020B0506020202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4" name="Date Placeholder 3"/>
          <p:cNvSpPr>
            <a:spLocks noGrp="1"/>
          </p:cNvSpPr>
          <p:nvPr>
            <p:ph type="dt" sz="half" idx="10"/>
          </p:nvPr>
        </p:nvSpPr>
        <p:spPr/>
        <p:txBody>
          <a:bodyPr/>
          <a:lstStyle>
            <a:lvl1pPr>
              <a:defRPr>
                <a:latin typeface="Swis721 Cn BT" panose="020B0506020202030204" pitchFamily="34" charset="0"/>
              </a:defRPr>
            </a:lvl1pPr>
          </a:lstStyle>
          <a:p>
            <a:fld id="{1D1F399B-66F8-410B-BC10-53BC70ADDC32}" type="datetimeFigureOut">
              <a:rPr lang="en-IN" smtClean="0"/>
              <a:pPr/>
              <a:t>03-09-2024</a:t>
            </a:fld>
            <a:endParaRPr lang="en-IN" dirty="0"/>
          </a:p>
        </p:txBody>
      </p:sp>
      <p:sp>
        <p:nvSpPr>
          <p:cNvPr id="5" name="Footer Placeholder 4"/>
          <p:cNvSpPr>
            <a:spLocks noGrp="1"/>
          </p:cNvSpPr>
          <p:nvPr>
            <p:ph type="ftr" sz="quarter" idx="11"/>
          </p:nvPr>
        </p:nvSpPr>
        <p:spPr/>
        <p:txBody>
          <a:bodyPr/>
          <a:lstStyle>
            <a:lvl1pPr>
              <a:defRPr>
                <a:latin typeface="Swis721 Cn BT" panose="020B0506020202030204" pitchFamily="34" charset="0"/>
              </a:defRPr>
            </a:lvl1pPr>
          </a:lstStyle>
          <a:p>
            <a:endParaRPr lang="en-IN" dirty="0"/>
          </a:p>
        </p:txBody>
      </p:sp>
      <p:sp>
        <p:nvSpPr>
          <p:cNvPr id="6" name="Slide Number Placeholder 5"/>
          <p:cNvSpPr>
            <a:spLocks noGrp="1"/>
          </p:cNvSpPr>
          <p:nvPr>
            <p:ph type="sldNum" sz="quarter" idx="12"/>
          </p:nvPr>
        </p:nvSpPr>
        <p:spPr/>
        <p:txBody>
          <a:bodyPr/>
          <a:lstStyle>
            <a:lvl1pPr>
              <a:defRPr>
                <a:latin typeface="Swis721 Cn BT" panose="020B0506020202030204" pitchFamily="34" charset="0"/>
              </a:defRPr>
            </a:lvl1pPr>
          </a:lstStyle>
          <a:p>
            <a:fld id="{360A5280-CC13-4BA4-BED6-ED44419E581B}" type="slidenum">
              <a:rPr lang="en-IN" smtClean="0"/>
              <a:pPr/>
              <a:t>‹#›</a:t>
            </a:fld>
            <a:endParaRPr lang="en-I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lvl1pPr>
              <a:defRPr>
                <a:latin typeface="Swis721 Cn BT" panose="020B0506020202030204" pitchFamily="34" charset="0"/>
              </a:defRPr>
            </a:lvl1pPr>
          </a:lstStyle>
          <a:p>
            <a:r>
              <a:rPr lang="en-US" dirty="0"/>
              <a:t>Click to edit Master title style</a:t>
            </a:r>
            <a:endParaRPr lang="en-IN" dirty="0"/>
          </a:p>
        </p:txBody>
      </p:sp>
      <p:sp>
        <p:nvSpPr>
          <p:cNvPr id="3" name="Vertical Text Placeholder 2"/>
          <p:cNvSpPr>
            <a:spLocks noGrp="1"/>
          </p:cNvSpPr>
          <p:nvPr>
            <p:ph type="body" orient="vert" idx="1"/>
          </p:nvPr>
        </p:nvSpPr>
        <p:spPr>
          <a:xfrm>
            <a:off x="838200" y="365125"/>
            <a:ext cx="7734300" cy="5811838"/>
          </a:xfrm>
        </p:spPr>
        <p:txBody>
          <a:bodyPr vert="eaVert"/>
          <a:lstStyle>
            <a:lvl1pPr>
              <a:defRPr>
                <a:latin typeface="Swis721 Cn BT" panose="020B0506020202030204" pitchFamily="34" charset="0"/>
              </a:defRPr>
            </a:lvl1pPr>
            <a:lvl2pPr>
              <a:defRPr>
                <a:latin typeface="Swis721 Cn BT" panose="020B0506020202030204" pitchFamily="34" charset="0"/>
              </a:defRPr>
            </a:lvl2pPr>
            <a:lvl3pPr>
              <a:defRPr>
                <a:latin typeface="Swis721 Cn BT" panose="020B0506020202030204" pitchFamily="34" charset="0"/>
              </a:defRPr>
            </a:lvl3pPr>
            <a:lvl4pPr>
              <a:defRPr>
                <a:latin typeface="Swis721 Cn BT" panose="020B0506020202030204" pitchFamily="34" charset="0"/>
              </a:defRPr>
            </a:lvl4pPr>
            <a:lvl5pPr>
              <a:defRPr>
                <a:latin typeface="Swis721 Cn BT" panose="020B0506020202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4" name="Date Placeholder 3"/>
          <p:cNvSpPr>
            <a:spLocks noGrp="1"/>
          </p:cNvSpPr>
          <p:nvPr>
            <p:ph type="dt" sz="half" idx="10"/>
          </p:nvPr>
        </p:nvSpPr>
        <p:spPr/>
        <p:txBody>
          <a:bodyPr/>
          <a:lstStyle>
            <a:lvl1pPr>
              <a:defRPr>
                <a:latin typeface="Swis721 Cn BT" panose="020B0506020202030204" pitchFamily="34" charset="0"/>
              </a:defRPr>
            </a:lvl1pPr>
          </a:lstStyle>
          <a:p>
            <a:fld id="{1D1F399B-66F8-410B-BC10-53BC70ADDC32}" type="datetimeFigureOut">
              <a:rPr lang="en-IN" smtClean="0"/>
              <a:pPr/>
              <a:t>03-09-2024</a:t>
            </a:fld>
            <a:endParaRPr lang="en-IN" dirty="0"/>
          </a:p>
        </p:txBody>
      </p:sp>
      <p:sp>
        <p:nvSpPr>
          <p:cNvPr id="5" name="Footer Placeholder 4"/>
          <p:cNvSpPr>
            <a:spLocks noGrp="1"/>
          </p:cNvSpPr>
          <p:nvPr>
            <p:ph type="ftr" sz="quarter" idx="11"/>
          </p:nvPr>
        </p:nvSpPr>
        <p:spPr/>
        <p:txBody>
          <a:bodyPr/>
          <a:lstStyle>
            <a:lvl1pPr>
              <a:defRPr>
                <a:latin typeface="Swis721 Cn BT" panose="020B0506020202030204" pitchFamily="34" charset="0"/>
              </a:defRPr>
            </a:lvl1pPr>
          </a:lstStyle>
          <a:p>
            <a:endParaRPr lang="en-IN" dirty="0"/>
          </a:p>
        </p:txBody>
      </p:sp>
      <p:sp>
        <p:nvSpPr>
          <p:cNvPr id="6" name="Slide Number Placeholder 5"/>
          <p:cNvSpPr>
            <a:spLocks noGrp="1"/>
          </p:cNvSpPr>
          <p:nvPr>
            <p:ph type="sldNum" sz="quarter" idx="12"/>
          </p:nvPr>
        </p:nvSpPr>
        <p:spPr/>
        <p:txBody>
          <a:bodyPr/>
          <a:lstStyle>
            <a:lvl1pPr>
              <a:defRPr>
                <a:latin typeface="Swis721 Cn BT" panose="020B0506020202030204" pitchFamily="34" charset="0"/>
              </a:defRPr>
            </a:lvl1pPr>
          </a:lstStyle>
          <a:p>
            <a:fld id="{360A5280-CC13-4BA4-BED6-ED44419E581B}" type="slidenum">
              <a:rPr lang="en-IN" smtClean="0"/>
              <a:pPr/>
              <a:t>‹#›</a:t>
            </a:fld>
            <a:endParaRPr lang="en-IN"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890E269-1F92-4D84-9B29-E042163E8250}" type="datetimeFigureOut">
              <a:rPr lang="en-US"/>
              <a:pPr>
                <a:defRPr/>
              </a:pPr>
              <a:t>9/3/2024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A41C6C1-CBEF-49BE-B08E-2356EE237498}" type="slidenum">
              <a:rPr lang="en-US"/>
              <a:pPr>
                <a:defRPr/>
              </a:pPr>
              <a:t>‹#›</a:t>
            </a:fld>
            <a:endParaRPr lang="en-US"/>
          </a:p>
        </p:txBody>
      </p:sp>
    </p:spTree>
    <p:extLst>
      <p:ext uri="{BB962C8B-B14F-4D97-AF65-F5344CB8AC3E}">
        <p14:creationId xmlns:p14="http://schemas.microsoft.com/office/powerpoint/2010/main" val="10838511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IN"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Swis721 Cn BT" panose="020B0506020202030204" pitchFamily="34" charset="0"/>
              </a:defRPr>
            </a:lvl1pPr>
          </a:lstStyle>
          <a:p>
            <a:fld id="{1D1F399B-66F8-410B-BC10-53BC70ADDC32}" type="datetimeFigureOut">
              <a:rPr lang="en-IN" smtClean="0"/>
              <a:pPr/>
              <a:t>03-09-2024</a:t>
            </a:fld>
            <a:endParaRPr lang="en-IN"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Swis721 Cn BT" panose="020B0506020202030204" pitchFamily="34" charset="0"/>
              </a:defRPr>
            </a:lvl1pPr>
          </a:lstStyle>
          <a:p>
            <a:endParaRPr lang="en-IN"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Swis721 Cn BT" panose="020B0506020202030204" pitchFamily="34" charset="0"/>
              </a:defRPr>
            </a:lvl1pPr>
          </a:lstStyle>
          <a:p>
            <a:fld id="{360A5280-CC13-4BA4-BED6-ED44419E581B}" type="slidenum">
              <a:rPr lang="en-IN" smtClean="0"/>
              <a:pPr/>
              <a:t>‹#›</a:t>
            </a:fld>
            <a:endParaRPr lang="en-IN" dirty="0"/>
          </a:p>
        </p:txBody>
      </p:sp>
      <p:sp>
        <p:nvSpPr>
          <p:cNvPr id="7" name="Rectangle 6"/>
          <p:cNvSpPr/>
          <p:nvPr userDrawn="1"/>
        </p:nvSpPr>
        <p:spPr>
          <a:xfrm>
            <a:off x="3616960" y="6644640"/>
            <a:ext cx="8575040" cy="213360"/>
          </a:xfrm>
          <a:prstGeom prst="rect">
            <a:avLst/>
          </a:prstGeom>
          <a:solidFill>
            <a:srgbClr val="0154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latin typeface="Swis721 Cn BT" panose="020B0506020202030204" pitchFamily="34" charset="0"/>
            </a:endParaRPr>
          </a:p>
        </p:txBody>
      </p:sp>
      <p:sp>
        <p:nvSpPr>
          <p:cNvPr id="8" name="Rectangle 7"/>
          <p:cNvSpPr/>
          <p:nvPr userDrawn="1"/>
        </p:nvSpPr>
        <p:spPr>
          <a:xfrm>
            <a:off x="0" y="6644640"/>
            <a:ext cx="9593582" cy="216654"/>
          </a:xfrm>
          <a:prstGeom prst="rect">
            <a:avLst/>
          </a:prstGeom>
          <a:solidFill>
            <a:srgbClr val="42C3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latin typeface="Swis721 Cn BT" panose="020B0506020202030204" pitchFamily="34" charset="0"/>
            </a:endParaRPr>
          </a:p>
        </p:txBody>
      </p:sp>
      <p:sp>
        <p:nvSpPr>
          <p:cNvPr id="9" name="TextBox 8"/>
          <p:cNvSpPr txBox="1"/>
          <p:nvPr userDrawn="1"/>
        </p:nvSpPr>
        <p:spPr>
          <a:xfrm flipH="1">
            <a:off x="2027966" y="6612820"/>
            <a:ext cx="2245364" cy="307777"/>
          </a:xfrm>
          <a:prstGeom prst="rect">
            <a:avLst/>
          </a:prstGeom>
          <a:noFill/>
        </p:spPr>
        <p:txBody>
          <a:bodyPr wrap="square" rtlCol="0">
            <a:spAutoFit/>
          </a:bodyPr>
          <a:lstStyle/>
          <a:p>
            <a:r>
              <a:rPr lang="en-IN" sz="1400" dirty="0">
                <a:latin typeface="Swis721 Cn BT" panose="020B0506020202030204" pitchFamily="34" charset="0"/>
              </a:rPr>
              <a:t> Business Communication</a:t>
            </a:r>
          </a:p>
        </p:txBody>
      </p:sp>
      <p:sp>
        <p:nvSpPr>
          <p:cNvPr id="11" name="TextBox 10"/>
          <p:cNvSpPr txBox="1"/>
          <p:nvPr userDrawn="1"/>
        </p:nvSpPr>
        <p:spPr>
          <a:xfrm flipH="1">
            <a:off x="5701717" y="6612820"/>
            <a:ext cx="2245364" cy="307777"/>
          </a:xfrm>
          <a:prstGeom prst="rect">
            <a:avLst/>
          </a:prstGeom>
          <a:noFill/>
        </p:spPr>
        <p:txBody>
          <a:bodyPr wrap="square" rtlCol="0">
            <a:spAutoFit/>
          </a:bodyPr>
          <a:lstStyle/>
          <a:p>
            <a:r>
              <a:rPr lang="en-IN" sz="1400" dirty="0">
                <a:latin typeface="Swis721 Cn BT" panose="020B0506020202030204" pitchFamily="34" charset="0"/>
              </a:rPr>
              <a:t> Company Name</a:t>
            </a:r>
          </a:p>
        </p:txBody>
      </p:sp>
      <p:sp>
        <p:nvSpPr>
          <p:cNvPr id="12" name="TextBox 11"/>
          <p:cNvSpPr txBox="1"/>
          <p:nvPr userDrawn="1"/>
        </p:nvSpPr>
        <p:spPr>
          <a:xfrm flipH="1">
            <a:off x="10005347" y="6597431"/>
            <a:ext cx="2245364" cy="307777"/>
          </a:xfrm>
          <a:prstGeom prst="rect">
            <a:avLst/>
          </a:prstGeom>
          <a:noFill/>
        </p:spPr>
        <p:txBody>
          <a:bodyPr wrap="square" rtlCol="0">
            <a:spAutoFit/>
          </a:bodyPr>
          <a:lstStyle/>
          <a:p>
            <a:r>
              <a:rPr lang="en-IN" sz="1400" dirty="0">
                <a:solidFill>
                  <a:schemeClr val="bg1"/>
                </a:solidFill>
                <a:latin typeface="Swis721 Cn BT" panose="020B0506020202030204" pitchFamily="34" charset="0"/>
              </a:rPr>
              <a:t> Trainer Name</a:t>
            </a:r>
          </a:p>
        </p:txBody>
      </p:sp>
      <p:sp>
        <p:nvSpPr>
          <p:cNvPr id="13" name="Rectangle 12"/>
          <p:cNvSpPr/>
          <p:nvPr userDrawn="1"/>
        </p:nvSpPr>
        <p:spPr>
          <a:xfrm>
            <a:off x="11049000" y="1"/>
            <a:ext cx="1143000" cy="1001486"/>
          </a:xfrm>
          <a:prstGeom prst="rect">
            <a:avLst/>
          </a:prstGeom>
          <a:solidFill>
            <a:srgbClr val="01549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dirty="0">
                <a:latin typeface="Swis721 Cn BT" panose="020B0506020202030204" pitchFamily="34" charset="0"/>
              </a:rPr>
              <a:t>Your </a:t>
            </a:r>
          </a:p>
          <a:p>
            <a:pPr algn="ctr"/>
            <a:r>
              <a:rPr lang="en-IN" dirty="0">
                <a:latin typeface="Swis721 Cn BT" panose="020B0506020202030204" pitchFamily="34" charset="0"/>
              </a:rPr>
              <a:t>Company</a:t>
            </a:r>
          </a:p>
          <a:p>
            <a:pPr algn="ctr"/>
            <a:r>
              <a:rPr lang="en-IN" dirty="0">
                <a:latin typeface="Swis721 Cn BT" panose="020B0506020202030204" pitchFamily="34" charset="0"/>
              </a:rPr>
              <a:t>Logo</a:t>
            </a:r>
          </a:p>
        </p:txBody>
      </p:sp>
      <p:pic>
        <p:nvPicPr>
          <p:cNvPr id="10" name="Picture 9">
            <a:extLst>
              <a:ext uri="{FF2B5EF4-FFF2-40B4-BE49-F238E27FC236}">
                <a16:creationId xmlns:a16="http://schemas.microsoft.com/office/drawing/2014/main" id="{A9ABB475-F004-BB80-BE03-E2B8A1EA42FF}"/>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6509"/>
            <a:ext cx="893445" cy="1034415"/>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Swis721 Cn BT" panose="020B050602020203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wis721 Cn BT" panose="020B0506020202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wis721 Cn BT" panose="020B0506020202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wis721 Cn BT" panose="020B0506020202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wis721 Cn BT" panose="020B0506020202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wis721 Cn BT" panose="020B0506020202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jpeg"/></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image" Target="../media/image19.png"/><Relationship Id="rId5" Type="http://schemas.openxmlformats.org/officeDocument/2006/relationships/diagramQuickStyle" Target="../diagrams/quickStyle1.xml"/><Relationship Id="rId10" Type="http://schemas.openxmlformats.org/officeDocument/2006/relationships/image" Target="../media/image18.jpeg"/><Relationship Id="rId4" Type="http://schemas.openxmlformats.org/officeDocument/2006/relationships/diagramLayout" Target="../diagrams/layout1.xml"/><Relationship Id="rId9" Type="http://schemas.openxmlformats.org/officeDocument/2006/relationships/image" Target="../media/image17.jpeg"/><Relationship Id="rId14" Type="http://schemas.openxmlformats.org/officeDocument/2006/relationships/image" Target="../media/image22.jpeg"/></Relationships>
</file>

<file path=ppt/slides/_rels/slide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43.jpeg"/></Relationships>
</file>

<file path=ppt/slides/_rels/slide2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3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hyperlink" Target="https://pixabay.com/en/clipboard-paper-lined-ruled-blank-155885/"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64.jpeg"/></Relationships>
</file>

<file path=ppt/slides/_rels/slide4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78.jp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79.jpg"/><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83.jpg"/><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72.xml"/><Relationship Id="rId1" Type="http://schemas.openxmlformats.org/officeDocument/2006/relationships/slideLayout" Target="../slideLayouts/slideLayout2.xml"/><Relationship Id="rId4" Type="http://schemas.openxmlformats.org/officeDocument/2006/relationships/image" Target="../media/image91.jpeg"/></Relationships>
</file>

<file path=ppt/slides/_rels/slide75.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jpeg"/><Relationship Id="rId1" Type="http://schemas.openxmlformats.org/officeDocument/2006/relationships/slideLayout" Target="../slideLayouts/slideLayout2.xml"/><Relationship Id="rId6" Type="http://schemas.openxmlformats.org/officeDocument/2006/relationships/image" Target="../media/image96.png"/><Relationship Id="rId5" Type="http://schemas.openxmlformats.org/officeDocument/2006/relationships/image" Target="../media/image95.png"/><Relationship Id="rId4" Type="http://schemas.openxmlformats.org/officeDocument/2006/relationships/image" Target="../media/image9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8E29C66A-F2C4-7A4C-9495-80744946229F}"/>
              </a:ext>
            </a:extLst>
          </p:cNvPr>
          <p:cNvSpPr txBox="1">
            <a:spLocks/>
          </p:cNvSpPr>
          <p:nvPr/>
        </p:nvSpPr>
        <p:spPr>
          <a:xfrm>
            <a:off x="1524000" y="5165400"/>
            <a:ext cx="9144000" cy="68251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Swis721 Cn BT" panose="020B0506020202030204" pitchFamily="34" charset="0"/>
                <a:ea typeface="+mj-ea"/>
                <a:cs typeface="+mj-cs"/>
              </a:defRPr>
            </a:lvl1pPr>
          </a:lstStyle>
          <a:p>
            <a:pPr algn="ctr"/>
            <a:r>
              <a:rPr lang="en-IN" b="1" dirty="0"/>
              <a:t>Business Communication</a:t>
            </a:r>
          </a:p>
        </p:txBody>
      </p:sp>
      <p:sp>
        <p:nvSpPr>
          <p:cNvPr id="15" name="TextBox 14">
            <a:extLst>
              <a:ext uri="{FF2B5EF4-FFF2-40B4-BE49-F238E27FC236}">
                <a16:creationId xmlns:a16="http://schemas.microsoft.com/office/drawing/2014/main" id="{BF790711-6A98-8782-3397-EF80068D78F5}"/>
              </a:ext>
            </a:extLst>
          </p:cNvPr>
          <p:cNvSpPr txBox="1"/>
          <p:nvPr/>
        </p:nvSpPr>
        <p:spPr>
          <a:xfrm>
            <a:off x="3286015" y="5869370"/>
            <a:ext cx="5619970" cy="461665"/>
          </a:xfrm>
          <a:prstGeom prst="rect">
            <a:avLst/>
          </a:prstGeom>
          <a:noFill/>
        </p:spPr>
        <p:txBody>
          <a:bodyPr wrap="square">
            <a:spAutoFit/>
          </a:bodyPr>
          <a:lstStyle/>
          <a:p>
            <a:pPr algn="ctr"/>
            <a:r>
              <a:rPr lang="en-GB" sz="2400" dirty="0">
                <a:latin typeface="Swis721 Cn BT" panose="020B0506020202030204" pitchFamily="34" charset="0"/>
              </a:rPr>
              <a:t>Strengthening professional relationships</a:t>
            </a:r>
            <a:endParaRPr lang="en-IN" sz="2400" dirty="0">
              <a:latin typeface="Swis721 Cn BT" panose="020B0506020202030204" pitchFamily="34" charset="0"/>
            </a:endParaRPr>
          </a:p>
        </p:txBody>
      </p:sp>
      <p:pic>
        <p:nvPicPr>
          <p:cNvPr id="2" name="Picture 1">
            <a:extLst>
              <a:ext uri="{FF2B5EF4-FFF2-40B4-BE49-F238E27FC236}">
                <a16:creationId xmlns:a16="http://schemas.microsoft.com/office/drawing/2014/main" id="{6D8E375E-6252-4920-78EF-9D801D556B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5044962"/>
          </a:xfrm>
          <a:prstGeom prst="rect">
            <a:avLst/>
          </a:prstGeom>
        </p:spPr>
      </p:pic>
      <p:pic>
        <p:nvPicPr>
          <p:cNvPr id="3" name="Picture 2">
            <a:extLst>
              <a:ext uri="{FF2B5EF4-FFF2-40B4-BE49-F238E27FC236}">
                <a16:creationId xmlns:a16="http://schemas.microsoft.com/office/drawing/2014/main" id="{A9ABB475-F004-BB80-BE03-E2B8A1EA42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5908" y="5233014"/>
            <a:ext cx="893445" cy="1034415"/>
          </a:xfrm>
          <a:prstGeom prst="rect">
            <a:avLst/>
          </a:prstGeom>
        </p:spPr>
      </p:pic>
      <p:sp>
        <p:nvSpPr>
          <p:cNvPr id="4" name="Rectangle 3">
            <a:extLst>
              <a:ext uri="{FF2B5EF4-FFF2-40B4-BE49-F238E27FC236}">
                <a16:creationId xmlns:a16="http://schemas.microsoft.com/office/drawing/2014/main" id="{33531F43-2734-AF8C-11E3-E7CDF10D1D7B}"/>
              </a:ext>
            </a:extLst>
          </p:cNvPr>
          <p:cNvSpPr/>
          <p:nvPr/>
        </p:nvSpPr>
        <p:spPr>
          <a:xfrm>
            <a:off x="10668000" y="5467605"/>
            <a:ext cx="1143000" cy="1001486"/>
          </a:xfrm>
          <a:prstGeom prst="rect">
            <a:avLst/>
          </a:prstGeom>
          <a:solidFill>
            <a:srgbClr val="01549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dirty="0">
                <a:latin typeface="Swis721 Cn BT" panose="020B0506020202030204" pitchFamily="34" charset="0"/>
              </a:rPr>
              <a:t>Your </a:t>
            </a:r>
          </a:p>
          <a:p>
            <a:pPr algn="ctr"/>
            <a:r>
              <a:rPr lang="en-IN" dirty="0">
                <a:latin typeface="Swis721 Cn BT" panose="020B0506020202030204" pitchFamily="34" charset="0"/>
              </a:rPr>
              <a:t>Company</a:t>
            </a:r>
          </a:p>
          <a:p>
            <a:pPr algn="ctr"/>
            <a:r>
              <a:rPr lang="en-IN" dirty="0">
                <a:latin typeface="Swis721 Cn BT" panose="020B0506020202030204" pitchFamily="34" charset="0"/>
              </a:rPr>
              <a:t>Logo</a:t>
            </a:r>
          </a:p>
        </p:txBody>
      </p:sp>
    </p:spTree>
    <p:extLst>
      <p:ext uri="{BB962C8B-B14F-4D97-AF65-F5344CB8AC3E}">
        <p14:creationId xmlns:p14="http://schemas.microsoft.com/office/powerpoint/2010/main" val="563882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2018" y="348686"/>
            <a:ext cx="10515600" cy="663839"/>
          </a:xfrm>
        </p:spPr>
        <p:txBody>
          <a:bodyPr>
            <a:noAutofit/>
          </a:bodyPr>
          <a:lstStyle/>
          <a:p>
            <a:r>
              <a:rPr lang="en-IN" b="1" dirty="0"/>
              <a:t>Get Familiar with the Module</a:t>
            </a:r>
          </a:p>
        </p:txBody>
      </p:sp>
      <p:sp>
        <p:nvSpPr>
          <p:cNvPr id="13" name="TextBox 12"/>
          <p:cNvSpPr txBox="1"/>
          <p:nvPr/>
        </p:nvSpPr>
        <p:spPr>
          <a:xfrm>
            <a:off x="5972999" y="5652796"/>
            <a:ext cx="1503363" cy="369332"/>
          </a:xfrm>
          <a:prstGeom prst="rect">
            <a:avLst/>
          </a:prstGeom>
          <a:noFill/>
        </p:spPr>
        <p:txBody>
          <a:bodyPr wrap="square">
            <a:spAutoFit/>
          </a:bodyPr>
          <a:lstStyle/>
          <a:p>
            <a:pPr algn="ctr"/>
            <a:r>
              <a:rPr lang="en-IN" dirty="0">
                <a:latin typeface="Swis721 Cn BT" panose="020B0506020202030204" pitchFamily="34" charset="0"/>
              </a:rPr>
              <a:t>Recap</a:t>
            </a:r>
          </a:p>
        </p:txBody>
      </p:sp>
      <p:pic>
        <p:nvPicPr>
          <p:cNvPr id="3" name="Picture 4">
            <a:extLst>
              <a:ext uri="{FF2B5EF4-FFF2-40B4-BE49-F238E27FC236}">
                <a16:creationId xmlns:a16="http://schemas.microsoft.com/office/drawing/2014/main" id="{637E24FC-50DC-25C1-C80B-A35BBB7A1E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63" b="63"/>
          <a:stretch/>
        </p:blipFill>
        <p:spPr bwMode="auto">
          <a:xfrm>
            <a:off x="5751510" y="3914238"/>
            <a:ext cx="1792983" cy="173855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C97139-4D78-6FE4-AF8A-C6C1BF5D4E49}"/>
              </a:ext>
            </a:extLst>
          </p:cNvPr>
          <p:cNvSpPr txBox="1"/>
          <p:nvPr/>
        </p:nvSpPr>
        <p:spPr>
          <a:xfrm>
            <a:off x="1465262" y="3160555"/>
            <a:ext cx="1503363" cy="369332"/>
          </a:xfrm>
          <a:prstGeom prst="rect">
            <a:avLst/>
          </a:prstGeom>
          <a:noFill/>
        </p:spPr>
        <p:txBody>
          <a:bodyPr wrap="square">
            <a:spAutoFit/>
          </a:bodyPr>
          <a:lstStyle/>
          <a:p>
            <a:pPr algn="ctr"/>
            <a:r>
              <a:rPr lang="en-IN" dirty="0"/>
              <a:t>Activity</a:t>
            </a:r>
          </a:p>
        </p:txBody>
      </p:sp>
      <p:sp>
        <p:nvSpPr>
          <p:cNvPr id="7" name="TextBox 6">
            <a:extLst>
              <a:ext uri="{FF2B5EF4-FFF2-40B4-BE49-F238E27FC236}">
                <a16:creationId xmlns:a16="http://schemas.microsoft.com/office/drawing/2014/main" id="{5C53A674-4CCF-9F56-AD8B-BF8C0E129F74}"/>
              </a:ext>
            </a:extLst>
          </p:cNvPr>
          <p:cNvSpPr txBox="1"/>
          <p:nvPr/>
        </p:nvSpPr>
        <p:spPr>
          <a:xfrm>
            <a:off x="5751510" y="3165668"/>
            <a:ext cx="1503363" cy="369332"/>
          </a:xfrm>
          <a:prstGeom prst="rect">
            <a:avLst/>
          </a:prstGeom>
          <a:noFill/>
        </p:spPr>
        <p:txBody>
          <a:bodyPr wrap="square">
            <a:spAutoFit/>
          </a:bodyPr>
          <a:lstStyle/>
          <a:p>
            <a:pPr algn="ctr"/>
            <a:r>
              <a:rPr lang="en-IN" dirty="0"/>
              <a:t>Assessment</a:t>
            </a:r>
          </a:p>
        </p:txBody>
      </p:sp>
      <p:sp>
        <p:nvSpPr>
          <p:cNvPr id="14" name="TextBox 13">
            <a:extLst>
              <a:ext uri="{FF2B5EF4-FFF2-40B4-BE49-F238E27FC236}">
                <a16:creationId xmlns:a16="http://schemas.microsoft.com/office/drawing/2014/main" id="{DB82D3D7-4BF0-0515-1CC6-6A8B16E34D02}"/>
              </a:ext>
            </a:extLst>
          </p:cNvPr>
          <p:cNvSpPr txBox="1"/>
          <p:nvPr/>
        </p:nvSpPr>
        <p:spPr>
          <a:xfrm>
            <a:off x="9269572" y="3160555"/>
            <a:ext cx="1993109" cy="369332"/>
          </a:xfrm>
          <a:prstGeom prst="rect">
            <a:avLst/>
          </a:prstGeom>
          <a:noFill/>
        </p:spPr>
        <p:txBody>
          <a:bodyPr wrap="square">
            <a:spAutoFit/>
          </a:bodyPr>
          <a:lstStyle/>
          <a:p>
            <a:r>
              <a:rPr lang="en-IN" dirty="0"/>
              <a:t>Video Activity</a:t>
            </a:r>
          </a:p>
        </p:txBody>
      </p:sp>
      <p:pic>
        <p:nvPicPr>
          <p:cNvPr id="16" name="Picture 4" descr="Free vector kids learning and playing illustration">
            <a:extLst>
              <a:ext uri="{FF2B5EF4-FFF2-40B4-BE49-F238E27FC236}">
                <a16:creationId xmlns:a16="http://schemas.microsoft.com/office/drawing/2014/main" id="{BA058E71-5380-6AA6-565B-8988C750B40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83986" y="3914238"/>
            <a:ext cx="2574925" cy="1834531"/>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F7306FB9-148B-3DA7-0861-DCFD25F2EE09}"/>
              </a:ext>
            </a:extLst>
          </p:cNvPr>
          <p:cNvSpPr txBox="1"/>
          <p:nvPr/>
        </p:nvSpPr>
        <p:spPr>
          <a:xfrm>
            <a:off x="1819766" y="5652796"/>
            <a:ext cx="1503363" cy="369332"/>
          </a:xfrm>
          <a:prstGeom prst="rect">
            <a:avLst/>
          </a:prstGeom>
          <a:noFill/>
        </p:spPr>
        <p:txBody>
          <a:bodyPr wrap="square">
            <a:spAutoFit/>
          </a:bodyPr>
          <a:lstStyle/>
          <a:p>
            <a:r>
              <a:rPr lang="en-IN" dirty="0"/>
              <a:t>Group Activity</a:t>
            </a:r>
          </a:p>
        </p:txBody>
      </p:sp>
      <p:pic>
        <p:nvPicPr>
          <p:cNvPr id="18" name="Picture 6" descr="Free vector tiny businesswoman checking completed tasks on clipboard flat illustration.">
            <a:extLst>
              <a:ext uri="{FF2B5EF4-FFF2-40B4-BE49-F238E27FC236}">
                <a16:creationId xmlns:a16="http://schemas.microsoft.com/office/drawing/2014/main" id="{78506FB1-1517-BC20-B24A-A234FA8B803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820" r="7203"/>
          <a:stretch/>
        </p:blipFill>
        <p:spPr bwMode="auto">
          <a:xfrm>
            <a:off x="5287880" y="1478309"/>
            <a:ext cx="2217820" cy="173855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Vector video camera icon in comic style movie play vector cartoon illustration pictogram streaming business concept splash effect">
            <a:extLst>
              <a:ext uri="{FF2B5EF4-FFF2-40B4-BE49-F238E27FC236}">
                <a16:creationId xmlns:a16="http://schemas.microsoft.com/office/drawing/2014/main" id="{04836B79-81D4-CB35-37E6-EFEC35F2BEA8}"/>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2088" t="19542" r="11235" b="18934"/>
          <a:stretch/>
        </p:blipFill>
        <p:spPr bwMode="auto">
          <a:xfrm>
            <a:off x="9120580" y="1751845"/>
            <a:ext cx="1993109" cy="125785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72EF408-07A1-550D-CC48-8A78366DFBC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6470" t="14765" r="14669" b="15003"/>
          <a:stretch/>
        </p:blipFill>
        <p:spPr>
          <a:xfrm>
            <a:off x="1555383" y="1767161"/>
            <a:ext cx="1282271" cy="1307806"/>
          </a:xfrm>
          <a:prstGeom prst="rect">
            <a:avLst/>
          </a:prstGeom>
        </p:spPr>
      </p:pic>
      <p:pic>
        <p:nvPicPr>
          <p:cNvPr id="8" name="Picture 7">
            <a:extLst>
              <a:ext uri="{FF2B5EF4-FFF2-40B4-BE49-F238E27FC236}">
                <a16:creationId xmlns:a16="http://schemas.microsoft.com/office/drawing/2014/main" id="{F31101F4-9899-35AE-3F36-4E1C920BDE07}"/>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34815" r="2404" b="14088"/>
          <a:stretch/>
        </p:blipFill>
        <p:spPr>
          <a:xfrm>
            <a:off x="9074795" y="4065163"/>
            <a:ext cx="2524752" cy="1257854"/>
          </a:xfrm>
          <a:prstGeom prst="rect">
            <a:avLst/>
          </a:prstGeom>
        </p:spPr>
      </p:pic>
      <p:sp>
        <p:nvSpPr>
          <p:cNvPr id="9" name="TextBox 8">
            <a:extLst>
              <a:ext uri="{FF2B5EF4-FFF2-40B4-BE49-F238E27FC236}">
                <a16:creationId xmlns:a16="http://schemas.microsoft.com/office/drawing/2014/main" id="{121DC30E-D6A6-9209-DBD5-B8625E60691C}"/>
              </a:ext>
            </a:extLst>
          </p:cNvPr>
          <p:cNvSpPr txBox="1"/>
          <p:nvPr/>
        </p:nvSpPr>
        <p:spPr>
          <a:xfrm>
            <a:off x="9759318" y="5564103"/>
            <a:ext cx="1503363" cy="369332"/>
          </a:xfrm>
          <a:prstGeom prst="rect">
            <a:avLst/>
          </a:prstGeom>
          <a:noFill/>
        </p:spPr>
        <p:txBody>
          <a:bodyPr wrap="square">
            <a:spAutoFit/>
          </a:bodyPr>
          <a:lstStyle/>
          <a:p>
            <a:pPr algn="ctr"/>
            <a:r>
              <a:rPr lang="en-IN" dirty="0">
                <a:latin typeface="Swis721 Cn BT" panose="020B0506020202030204" pitchFamily="34" charset="0"/>
              </a:rPr>
              <a:t>Ice-Breaker</a:t>
            </a:r>
          </a:p>
        </p:txBody>
      </p:sp>
    </p:spTree>
    <p:extLst>
      <p:ext uri="{BB962C8B-B14F-4D97-AF65-F5344CB8AC3E}">
        <p14:creationId xmlns:p14="http://schemas.microsoft.com/office/powerpoint/2010/main" val="426498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5" grpId="0"/>
      <p:bldP spid="7" grpId="0"/>
      <p:bldP spid="14" grpId="0"/>
      <p:bldP spid="17"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3"/>
          <p:cNvSpPr>
            <a:spLocks noChangeArrowheads="1"/>
          </p:cNvSpPr>
          <p:nvPr/>
        </p:nvSpPr>
        <p:spPr bwMode="auto">
          <a:xfrm>
            <a:off x="176828" y="53681"/>
            <a:ext cx="9074781" cy="722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11913" tIns="55957" rIns="111913" bIns="55957">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nSpc>
                <a:spcPct val="90000"/>
              </a:lnSpc>
              <a:spcBef>
                <a:spcPct val="0"/>
              </a:spcBef>
            </a:pPr>
            <a:r>
              <a:rPr lang="en-US" altLang="en-US" sz="4400" b="1" dirty="0">
                <a:latin typeface="Swis721 Cn BT" panose="020B0506020202030204" pitchFamily="34" charset="0"/>
                <a:ea typeface="+mj-ea"/>
                <a:cs typeface="+mj-cs"/>
              </a:rPr>
              <a:t>Trainer Introduction- My name is……...</a:t>
            </a:r>
          </a:p>
        </p:txBody>
      </p:sp>
      <p:sp>
        <p:nvSpPr>
          <p:cNvPr id="34" name="Rectangle 33"/>
          <p:cNvSpPr>
            <a:spLocks noChangeArrowheads="1"/>
          </p:cNvSpPr>
          <p:nvPr/>
        </p:nvSpPr>
        <p:spPr bwMode="auto">
          <a:xfrm>
            <a:off x="405402" y="2350646"/>
            <a:ext cx="1572342" cy="6670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11913" tIns="55957" rIns="111913" bIns="55957">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en-US" altLang="en-US" sz="1200" b="1" dirty="0">
                <a:solidFill>
                  <a:srgbClr val="1074AE"/>
                </a:solidFill>
                <a:latin typeface="Swis721 Cn BT" panose="020B0506020202030204" pitchFamily="34" charset="0"/>
              </a:rPr>
              <a:t>17+ Yrs. of  sales &amp; </a:t>
            </a:r>
          </a:p>
          <a:p>
            <a:r>
              <a:rPr lang="en-US" altLang="en-US" sz="1200" b="1" dirty="0">
                <a:solidFill>
                  <a:srgbClr val="1074AE"/>
                </a:solidFill>
                <a:latin typeface="Swis721 Cn BT" panose="020B0506020202030204" pitchFamily="34" charset="0"/>
              </a:rPr>
              <a:t>Training  exp</a:t>
            </a:r>
          </a:p>
          <a:p>
            <a:r>
              <a:rPr lang="en-US" altLang="en-US" sz="1200" b="1" dirty="0">
                <a:solidFill>
                  <a:srgbClr val="1074AE"/>
                </a:solidFill>
                <a:latin typeface="Swis721 Cn BT" panose="020B0506020202030204" pitchFamily="34" charset="0"/>
              </a:rPr>
              <a:t>In Diverse Industries.</a:t>
            </a:r>
          </a:p>
        </p:txBody>
      </p:sp>
      <p:sp>
        <p:nvSpPr>
          <p:cNvPr id="35" name="Rectangle 34"/>
          <p:cNvSpPr>
            <a:spLocks noChangeArrowheads="1"/>
          </p:cNvSpPr>
          <p:nvPr/>
        </p:nvSpPr>
        <p:spPr bwMode="auto">
          <a:xfrm>
            <a:off x="6112464" y="2304609"/>
            <a:ext cx="2036763" cy="851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1913" tIns="55957" rIns="111913" bIns="55957">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en-US" altLang="en-US" sz="1200" b="1" dirty="0">
                <a:solidFill>
                  <a:srgbClr val="1074AE"/>
                </a:solidFill>
                <a:latin typeface="Swis721 Cn BT" panose="020B0506020202030204" pitchFamily="34" charset="0"/>
              </a:rPr>
              <a:t>Worked with Brands Like Hero Honda, GE Money, Coca Cola </a:t>
            </a:r>
            <a:r>
              <a:rPr lang="en-IN" altLang="en-US" sz="1200" b="1" dirty="0">
                <a:solidFill>
                  <a:srgbClr val="1074AE"/>
                </a:solidFill>
                <a:latin typeface="Swis721 Cn BT" panose="020B0506020202030204" pitchFamily="34" charset="0"/>
              </a:rPr>
              <a:t>Standard chartered Bank, etc</a:t>
            </a:r>
            <a:endParaRPr lang="en-US" altLang="en-US" sz="1200" b="1" dirty="0">
              <a:solidFill>
                <a:srgbClr val="1074AE"/>
              </a:solidFill>
              <a:latin typeface="Swis721 Cn BT" panose="020B0506020202030204" pitchFamily="34" charset="0"/>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04589" y="4363982"/>
            <a:ext cx="731838"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83552" y="4305244"/>
            <a:ext cx="811212"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439489" y="1556896"/>
            <a:ext cx="731838"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46689" y="1517209"/>
            <a:ext cx="838200"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234327" y="1493396"/>
            <a:ext cx="777875" cy="77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67327" y="4240157"/>
            <a:ext cx="8509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Rectangle 21"/>
          <p:cNvSpPr>
            <a:spLocks noChangeArrowheads="1"/>
          </p:cNvSpPr>
          <p:nvPr/>
        </p:nvSpPr>
        <p:spPr bwMode="auto">
          <a:xfrm>
            <a:off x="324439" y="5021207"/>
            <a:ext cx="2112426" cy="6670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11913" tIns="55957" rIns="111913" bIns="55957">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en-US" altLang="en-US" sz="1200" b="1" dirty="0">
                <a:solidFill>
                  <a:srgbClr val="00B050"/>
                </a:solidFill>
                <a:latin typeface="Swis721 Cn BT" panose="020B0506020202030204" pitchFamily="34" charset="0"/>
              </a:rPr>
              <a:t>MBA  from Pune University</a:t>
            </a:r>
          </a:p>
          <a:p>
            <a:r>
              <a:rPr lang="en-US" altLang="en-US" sz="1200" b="1" dirty="0">
                <a:solidFill>
                  <a:srgbClr val="00B050"/>
                </a:solidFill>
                <a:latin typeface="Swis721 Cn BT" panose="020B0506020202030204" pitchFamily="34" charset="0"/>
              </a:rPr>
              <a:t>International Certification SCB.</a:t>
            </a:r>
          </a:p>
          <a:p>
            <a:r>
              <a:rPr lang="en-IN" altLang="en-US" sz="1200" b="1" dirty="0">
                <a:solidFill>
                  <a:srgbClr val="00B050"/>
                </a:solidFill>
                <a:latin typeface="Swis721 Cn BT" panose="020B0506020202030204" pitchFamily="34" charset="0"/>
              </a:rPr>
              <a:t>Global Sales Trainer (SCB)</a:t>
            </a:r>
            <a:endParaRPr lang="en-US" altLang="en-US" sz="1200" b="1" dirty="0">
              <a:solidFill>
                <a:srgbClr val="00B050"/>
              </a:solidFill>
              <a:latin typeface="Swis721 Cn BT" panose="020B0506020202030204" pitchFamily="34" charset="0"/>
            </a:endParaRPr>
          </a:p>
        </p:txBody>
      </p:sp>
      <p:sp>
        <p:nvSpPr>
          <p:cNvPr id="23" name="Rectangle 22"/>
          <p:cNvSpPr>
            <a:spLocks noChangeArrowheads="1"/>
          </p:cNvSpPr>
          <p:nvPr/>
        </p:nvSpPr>
        <p:spPr bwMode="auto">
          <a:xfrm>
            <a:off x="2967627" y="2269684"/>
            <a:ext cx="2072671" cy="851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11913" tIns="55957" rIns="111913" bIns="55957">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en-US" altLang="en-US" sz="1200" b="1" dirty="0">
                <a:solidFill>
                  <a:srgbClr val="00B050"/>
                </a:solidFill>
                <a:latin typeface="Swis721 Cn BT" panose="020B0506020202030204" pitchFamily="34" charset="0"/>
              </a:rPr>
              <a:t>Consulting 150+</a:t>
            </a:r>
          </a:p>
          <a:p>
            <a:r>
              <a:rPr lang="en-IN" altLang="en-US" sz="1200" b="1" dirty="0">
                <a:solidFill>
                  <a:srgbClr val="00B050"/>
                </a:solidFill>
                <a:latin typeface="Swis721 Cn BT" panose="020B0506020202030204" pitchFamily="34" charset="0"/>
              </a:rPr>
              <a:t>Large corporate &amp; </a:t>
            </a:r>
          </a:p>
          <a:p>
            <a:r>
              <a:rPr lang="en-IN" altLang="en-US" sz="1200" b="1" dirty="0">
                <a:solidFill>
                  <a:srgbClr val="00B050"/>
                </a:solidFill>
                <a:latin typeface="Swis721 Cn BT" panose="020B0506020202030204" pitchFamily="34" charset="0"/>
              </a:rPr>
              <a:t>50+ SME’s by impacting their</a:t>
            </a:r>
          </a:p>
          <a:p>
            <a:r>
              <a:rPr lang="en-IN" altLang="en-US" sz="1200" b="1" dirty="0">
                <a:solidFill>
                  <a:srgbClr val="00B050"/>
                </a:solidFill>
                <a:latin typeface="Swis721 Cn BT" panose="020B0506020202030204" pitchFamily="34" charset="0"/>
              </a:rPr>
              <a:t>Employee Productivity</a:t>
            </a:r>
            <a:endParaRPr lang="en-US" altLang="en-US" sz="1200" b="1" dirty="0">
              <a:solidFill>
                <a:srgbClr val="00B050"/>
              </a:solidFill>
              <a:latin typeface="Swis721 Cn BT" panose="020B0506020202030204" pitchFamily="34" charset="0"/>
            </a:endParaRPr>
          </a:p>
        </p:txBody>
      </p:sp>
      <p:sp>
        <p:nvSpPr>
          <p:cNvPr id="24" name="Rectangle 23"/>
          <p:cNvSpPr>
            <a:spLocks noChangeArrowheads="1"/>
          </p:cNvSpPr>
          <p:nvPr/>
        </p:nvSpPr>
        <p:spPr bwMode="auto">
          <a:xfrm>
            <a:off x="3170827" y="5173607"/>
            <a:ext cx="1855945" cy="482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11913" tIns="55957" rIns="111913" bIns="55957">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en-IN" altLang="en-US" sz="1200" b="1" dirty="0">
                <a:solidFill>
                  <a:srgbClr val="1074AE"/>
                </a:solidFill>
                <a:latin typeface="Swis721 Cn BT" panose="020B0506020202030204" pitchFamily="34" charset="0"/>
              </a:rPr>
              <a:t>Trained more than 10 Lakh</a:t>
            </a:r>
          </a:p>
          <a:p>
            <a:r>
              <a:rPr lang="en-IN" altLang="en-US" sz="1200" b="1" dirty="0">
                <a:solidFill>
                  <a:srgbClr val="1074AE"/>
                </a:solidFill>
                <a:latin typeface="Swis721 Cn BT" panose="020B0506020202030204" pitchFamily="34" charset="0"/>
              </a:rPr>
              <a:t>participants in 8 years</a:t>
            </a:r>
            <a:endParaRPr lang="en-US" altLang="en-US" sz="1200" b="1" dirty="0">
              <a:solidFill>
                <a:srgbClr val="1074AE"/>
              </a:solidFill>
              <a:latin typeface="Swis721 Cn BT" panose="020B0506020202030204" pitchFamily="34" charset="0"/>
            </a:endParaRPr>
          </a:p>
        </p:txBody>
      </p:sp>
      <p:sp>
        <p:nvSpPr>
          <p:cNvPr id="25" name="Rectangle 24"/>
          <p:cNvSpPr>
            <a:spLocks noChangeArrowheads="1"/>
          </p:cNvSpPr>
          <p:nvPr/>
        </p:nvSpPr>
        <p:spPr bwMode="auto">
          <a:xfrm>
            <a:off x="6215652" y="5210119"/>
            <a:ext cx="1817794" cy="482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11913" tIns="55957" rIns="111913" bIns="55957">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en-IN" altLang="en-US" sz="1200" b="1" dirty="0">
                <a:solidFill>
                  <a:srgbClr val="00B050"/>
                </a:solidFill>
                <a:latin typeface="Swis721 Cn BT" panose="020B0506020202030204" pitchFamily="34" charset="0"/>
              </a:rPr>
              <a:t>Winner of ISTD Innovative</a:t>
            </a:r>
          </a:p>
          <a:p>
            <a:r>
              <a:rPr lang="en-IN" altLang="en-US" sz="1200" b="1" dirty="0">
                <a:solidFill>
                  <a:srgbClr val="00B050"/>
                </a:solidFill>
                <a:latin typeface="Swis721 Cn BT" panose="020B0506020202030204" pitchFamily="34" charset="0"/>
              </a:rPr>
              <a:t>Training consultant award</a:t>
            </a:r>
            <a:endParaRPr lang="en-US" altLang="en-US" sz="1200" b="1" dirty="0">
              <a:solidFill>
                <a:srgbClr val="00B050"/>
              </a:solidFill>
              <a:latin typeface="Swis721 Cn BT" panose="020B0506020202030204" pitchFamily="34" charset="0"/>
            </a:endParaRPr>
          </a:p>
        </p:txBody>
      </p:sp>
      <p:sp>
        <p:nvSpPr>
          <p:cNvPr id="3" name="AutoShape 2" descr="Photo happy young business woman in jacket and shirt wearing glasses smile and posing on camera on yellow background">
            <a:extLst>
              <a:ext uri="{FF2B5EF4-FFF2-40B4-BE49-F238E27FC236}">
                <a16:creationId xmlns:a16="http://schemas.microsoft.com/office/drawing/2014/main" id="{1CB87038-13C2-B879-D8D4-CD1D3520EEF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pic>
        <p:nvPicPr>
          <p:cNvPr id="5" name="Picture 4">
            <a:extLst>
              <a:ext uri="{FF2B5EF4-FFF2-40B4-BE49-F238E27FC236}">
                <a16:creationId xmlns:a16="http://schemas.microsoft.com/office/drawing/2014/main" id="{C42236F6-1768-679C-753A-64C05FE8541F}"/>
              </a:ext>
            </a:extLst>
          </p:cNvPr>
          <p:cNvPicPr>
            <a:picLocks noChangeAspect="1"/>
          </p:cNvPicPr>
          <p:nvPr/>
        </p:nvPicPr>
        <p:blipFill>
          <a:blip r:embed="rId9" cstate="print">
            <a:clrChange>
              <a:clrFrom>
                <a:srgbClr val="F1F1F1"/>
              </a:clrFrom>
              <a:clrTo>
                <a:srgbClr val="F1F1F1">
                  <a:alpha val="0"/>
                </a:srgbClr>
              </a:clrTo>
            </a:clrChange>
            <a:extLst>
              <a:ext uri="{28A0092B-C50C-407E-A947-70E740481C1C}">
                <a14:useLocalDpi xmlns:a14="http://schemas.microsoft.com/office/drawing/2010/main" val="0"/>
              </a:ext>
            </a:extLst>
          </a:blip>
          <a:stretch>
            <a:fillRect/>
          </a:stretch>
        </p:blipFill>
        <p:spPr>
          <a:xfrm>
            <a:off x="9010474" y="1517209"/>
            <a:ext cx="3181526" cy="477348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linds(horizontal)">
                                      <p:cBhvr>
                                        <p:cTn id="7" dur="500"/>
                                        <p:tgtEl>
                                          <p:spTgt spid="3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blinds(horizontal)">
                                      <p:cBhvr>
                                        <p:cTn id="10" dur="500"/>
                                        <p:tgtEl>
                                          <p:spTgt spid="35"/>
                                        </p:tgtEl>
                                      </p:cBhvr>
                                    </p:animEffect>
                                  </p:childTnLst>
                                </p:cTn>
                              </p:par>
                              <p:par>
                                <p:cTn id="11" presetID="3" presetClass="entr" presetSubtype="1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par>
                                <p:cTn id="14" presetID="3" presetClass="entr" presetSubtype="10"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blinds(horizontal)">
                                      <p:cBhvr>
                                        <p:cTn id="16" dur="500"/>
                                        <p:tgtEl>
                                          <p:spTgt spid="14"/>
                                        </p:tgtEl>
                                      </p:cBhvr>
                                    </p:animEffect>
                                  </p:childTnLst>
                                </p:cTn>
                              </p:par>
                              <p:par>
                                <p:cTn id="17" presetID="3" presetClass="entr" presetSubtype="1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linds(horizontal)">
                                      <p:cBhvr>
                                        <p:cTn id="19" dur="500"/>
                                        <p:tgtEl>
                                          <p:spTgt spid="15"/>
                                        </p:tgtEl>
                                      </p:cBhvr>
                                    </p:animEffect>
                                  </p:childTnLst>
                                </p:cTn>
                              </p:par>
                              <p:par>
                                <p:cTn id="20" presetID="3" presetClass="entr" presetSubtype="10"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par>
                                <p:cTn id="23" presetID="3" presetClass="entr" presetSubtype="1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blinds(horizontal)">
                                      <p:cBhvr>
                                        <p:cTn id="25" dur="500"/>
                                        <p:tgtEl>
                                          <p:spTgt spid="17"/>
                                        </p:tgtEl>
                                      </p:cBhvr>
                                    </p:animEffect>
                                  </p:childTnLst>
                                </p:cTn>
                              </p:par>
                              <p:par>
                                <p:cTn id="26" presetID="3" presetClass="entr" presetSubtype="10"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blinds(horizontal)">
                                      <p:cBhvr>
                                        <p:cTn id="28" dur="500"/>
                                        <p:tgtEl>
                                          <p:spTgt spid="19"/>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blinds(horizontal)">
                                      <p:cBhvr>
                                        <p:cTn id="31" dur="500"/>
                                        <p:tgtEl>
                                          <p:spTgt spid="2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blinds(horizontal)">
                                      <p:cBhvr>
                                        <p:cTn id="34" dur="500"/>
                                        <p:tgtEl>
                                          <p:spTgt spid="2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linds(horizontal)">
                                      <p:cBhvr>
                                        <p:cTn id="37" dur="500"/>
                                        <p:tgtEl>
                                          <p:spTgt spid="2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blinds(horizontal)">
                                      <p:cBhvr>
                                        <p:cTn id="4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22" grpId="0"/>
      <p:bldP spid="23"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569" y="183414"/>
            <a:ext cx="5334996" cy="593959"/>
          </a:xfrm>
        </p:spPr>
        <p:txBody>
          <a:bodyPr>
            <a:noAutofit/>
          </a:bodyPr>
          <a:lstStyle/>
          <a:p>
            <a:br>
              <a:rPr lang="en-US" b="1" dirty="0"/>
            </a:br>
            <a:r>
              <a:rPr lang="en-US" b="1" dirty="0"/>
              <a:t>Why are we here?</a:t>
            </a:r>
            <a:br>
              <a:rPr lang="en-US" b="1" dirty="0"/>
            </a:br>
            <a:endParaRPr lang="en-US" b="1" dirty="0"/>
          </a:p>
        </p:txBody>
      </p:sp>
      <p:graphicFrame>
        <p:nvGraphicFramePr>
          <p:cNvPr id="6" name="Diagram 5"/>
          <p:cNvGraphicFramePr/>
          <p:nvPr>
            <p:extLst>
              <p:ext uri="{D42A27DB-BD31-4B8C-83A1-F6EECF244321}">
                <p14:modId xmlns:p14="http://schemas.microsoft.com/office/powerpoint/2010/main" val="3276263056"/>
              </p:ext>
            </p:extLst>
          </p:nvPr>
        </p:nvGraphicFramePr>
        <p:xfrm>
          <a:off x="4490460" y="945524"/>
          <a:ext cx="7010437"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4659360" y="1249373"/>
            <a:ext cx="498764" cy="498764"/>
          </a:xfrm>
          <a:prstGeom prst="rect">
            <a:avLst/>
          </a:prstGeom>
        </p:spPr>
      </p:pic>
      <p:pic>
        <p:nvPicPr>
          <p:cNvPr id="8" name="Picture 7"/>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5158124" y="2139670"/>
            <a:ext cx="498764" cy="498764"/>
          </a:xfrm>
          <a:prstGeom prst="rect">
            <a:avLst/>
          </a:prstGeom>
        </p:spPr>
      </p:pic>
      <p:pic>
        <p:nvPicPr>
          <p:cNvPr id="12" name="Picture 11"/>
          <p:cNvPicPr>
            <a:picLocks noChangeAspect="1"/>
          </p:cNvPicPr>
          <p:nvPr/>
        </p:nvPicPr>
        <p:blipFill rotWithShape="1">
          <a:blip r:embed="rId10" cstate="print">
            <a:extLst>
              <a:ext uri="{28A0092B-C50C-407E-A947-70E740481C1C}">
                <a14:useLocalDpi xmlns:a14="http://schemas.microsoft.com/office/drawing/2010/main" val="0"/>
              </a:ext>
            </a:extLst>
          </a:blip>
          <a:srcRect t="17175"/>
          <a:stretch/>
        </p:blipFill>
        <p:spPr>
          <a:xfrm>
            <a:off x="5354980" y="3029966"/>
            <a:ext cx="498765" cy="413099"/>
          </a:xfrm>
          <a:prstGeom prst="rect">
            <a:avLst/>
          </a:prstGeom>
        </p:spPr>
      </p:pic>
      <p:pic>
        <p:nvPicPr>
          <p:cNvPr id="14" name="Picture 13"/>
          <p:cNvPicPr>
            <a:picLocks noChangeAspect="1"/>
          </p:cNvPicPr>
          <p:nvPr/>
        </p:nvPicPr>
        <p:blipFill>
          <a:blip r:embed="rId11" cstate="print">
            <a:extLst>
              <a:ext uri="{28A0092B-C50C-407E-A947-70E740481C1C}">
                <a14:useLocalDpi xmlns:a14="http://schemas.microsoft.com/office/drawing/2010/main" val="0"/>
              </a:ext>
            </a:extLst>
          </a:blip>
          <a:srcRect/>
          <a:stretch/>
        </p:blipFill>
        <p:spPr>
          <a:xfrm>
            <a:off x="5363447" y="3813712"/>
            <a:ext cx="498765" cy="498765"/>
          </a:xfrm>
          <a:prstGeom prst="rect">
            <a:avLst/>
          </a:prstGeom>
        </p:spPr>
      </p:pic>
      <p:pic>
        <p:nvPicPr>
          <p:cNvPr id="16" name="Picture 15"/>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5084582" y="4662519"/>
            <a:ext cx="572306" cy="572306"/>
          </a:xfrm>
          <a:prstGeom prst="rect">
            <a:avLst/>
          </a:prstGeom>
        </p:spPr>
      </p:pic>
      <p:pic>
        <p:nvPicPr>
          <p:cNvPr id="18" name="Picture 17"/>
          <p:cNvPicPr>
            <a:picLocks noChangeAspect="1"/>
          </p:cNvPicPr>
          <p:nvPr/>
        </p:nvPicPr>
        <p:blipFill>
          <a:blip r:embed="rId13" cstate="print">
            <a:extLst>
              <a:ext uri="{28A0092B-C50C-407E-A947-70E740481C1C}">
                <a14:useLocalDpi xmlns:a14="http://schemas.microsoft.com/office/drawing/2010/main" val="0"/>
              </a:ext>
            </a:extLst>
          </a:blip>
          <a:srcRect/>
          <a:stretch/>
        </p:blipFill>
        <p:spPr>
          <a:xfrm>
            <a:off x="4659360" y="5559560"/>
            <a:ext cx="498764" cy="498764"/>
          </a:xfrm>
          <a:prstGeom prst="rect">
            <a:avLst/>
          </a:prstGeom>
        </p:spPr>
      </p:pic>
      <p:pic>
        <p:nvPicPr>
          <p:cNvPr id="4" name="Picture 3">
            <a:extLst>
              <a:ext uri="{FF2B5EF4-FFF2-40B4-BE49-F238E27FC236}">
                <a16:creationId xmlns:a16="http://schemas.microsoft.com/office/drawing/2014/main" id="{7570B800-D567-E5FA-CC45-EC5525375E20}"/>
              </a:ext>
            </a:extLst>
          </p:cNvPr>
          <p:cNvPicPr>
            <a:picLocks noChangeAspect="1"/>
          </p:cNvPicPr>
          <p:nvPr/>
        </p:nvPicPr>
        <p:blipFill rotWithShape="1">
          <a:blip r:embed="rId14" cstate="print">
            <a:clrChange>
              <a:clrFrom>
                <a:srgbClr val="F9F9F8"/>
              </a:clrFrom>
              <a:clrTo>
                <a:srgbClr val="F9F9F8">
                  <a:alpha val="0"/>
                </a:srgbClr>
              </a:clrTo>
            </a:clrChange>
            <a:extLst>
              <a:ext uri="{28A0092B-C50C-407E-A947-70E740481C1C}">
                <a14:useLocalDpi xmlns:a14="http://schemas.microsoft.com/office/drawing/2010/main" val="0"/>
              </a:ext>
            </a:extLst>
          </a:blip>
          <a:srcRect l="17397" r="32781"/>
          <a:stretch/>
        </p:blipFill>
        <p:spPr>
          <a:xfrm>
            <a:off x="691103" y="2504802"/>
            <a:ext cx="3088391" cy="41367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graphicEl>
                                              <a:dgm id="{FA345F44-689B-4C74-A5D6-24EF7E5D6845}"/>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
                                            <p:graphicEl>
                                              <a:dgm id="{F679BB95-537A-4E33-9B33-9D53EE5F61DC}"/>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
                                            <p:graphicEl>
                                              <a:dgm id="{BACC517B-BE61-4A35-AFF3-99642CBB4076}"/>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
                                            <p:graphicEl>
                                              <a:dgm id="{2FCFBEA2-E340-4507-81C1-9B3E8D48E021}"/>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6">
                                            <p:graphicEl>
                                              <a:dgm id="{09DC80E9-A8F6-4284-B35E-20B6C1845D73}"/>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graphicEl>
                                              <a:dgm id="{EF43E16C-41F0-4307-826A-0C12355127F8}"/>
                                            </p:graphic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6">
                                            <p:graphicEl>
                                              <a:dgm id="{332BB7A1-096E-4EF8-9152-A801C35E3F0E}"/>
                                            </p:graphic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6">
                                            <p:graphicEl>
                                              <a:dgm id="{E200DF1C-1A9B-4A71-8DB9-302205167B97}"/>
                                            </p:graphic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6">
                                            <p:graphicEl>
                                              <a:dgm id="{FD06C1EB-20D7-4F34-91DD-334142EE8C25}"/>
                                            </p:graphic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graphicEl>
                                              <a:dgm id="{2E2D48DD-74F8-41F7-95AD-53A666622977}"/>
                                            </p:graphicEl>
                                          </p:spTgt>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6">
                                            <p:graphicEl>
                                              <a:dgm id="{7F89CA4B-E033-45E1-A7DA-0898A89CB696}"/>
                                            </p:graphic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6">
                                            <p:graphicEl>
                                              <a:dgm id="{354EF8F9-8014-4ADC-B9C0-0322D842FE72}"/>
                                            </p:graphicEl>
                                          </p:spTgt>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6">
                                            <p:graphicEl>
                                              <a:dgm id="{783DD959-8D0E-40B3-95F5-49370D2DE646}"/>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4427" r="2403" b="14088"/>
          <a:stretch>
            <a:fillRect/>
          </a:stretch>
        </p:blipFill>
        <p:spPr>
          <a:xfrm>
            <a:off x="1018658" y="3081130"/>
            <a:ext cx="10613359" cy="3563038"/>
          </a:xfrm>
          <a:prstGeom prst="rect">
            <a:avLst/>
          </a:prstGeom>
        </p:spPr>
      </p:pic>
      <p:sp>
        <p:nvSpPr>
          <p:cNvPr id="2" name="Title 1"/>
          <p:cNvSpPr>
            <a:spLocks noGrp="1"/>
          </p:cNvSpPr>
          <p:nvPr>
            <p:ph type="title"/>
          </p:nvPr>
        </p:nvSpPr>
        <p:spPr>
          <a:xfrm>
            <a:off x="624588" y="380669"/>
            <a:ext cx="10515600" cy="624330"/>
          </a:xfrm>
        </p:spPr>
        <p:txBody>
          <a:bodyPr>
            <a:normAutofit fontScale="90000"/>
          </a:bodyPr>
          <a:lstStyle/>
          <a:p>
            <a:r>
              <a:rPr lang="en-US" sz="4400" b="1" dirty="0"/>
              <a:t>Ice breaker Activity</a:t>
            </a:r>
          </a:p>
        </p:txBody>
      </p:sp>
      <p:sp>
        <p:nvSpPr>
          <p:cNvPr id="3" name="Content Placeholder 2"/>
          <p:cNvSpPr>
            <a:spLocks noGrp="1"/>
          </p:cNvSpPr>
          <p:nvPr>
            <p:ph idx="1"/>
          </p:nvPr>
        </p:nvSpPr>
        <p:spPr>
          <a:xfrm>
            <a:off x="657742" y="1079481"/>
            <a:ext cx="10515600" cy="4699037"/>
          </a:xfrm>
        </p:spPr>
        <p:txBody>
          <a:bodyPr/>
          <a:lstStyle/>
          <a:p>
            <a:pPr>
              <a:lnSpc>
                <a:spcPct val="150000"/>
              </a:lnSpc>
            </a:pPr>
            <a:r>
              <a:rPr lang="en-US" sz="2400" dirty="0"/>
              <a:t>Introduction by Participants</a:t>
            </a:r>
          </a:p>
          <a:p>
            <a:pPr>
              <a:lnSpc>
                <a:spcPct val="150000"/>
              </a:lnSpc>
            </a:pPr>
            <a:r>
              <a:rPr lang="en-US" sz="2400" dirty="0"/>
              <a:t>First Share your Nickname – For Example –  I am also called by friends as Raju. </a:t>
            </a:r>
          </a:p>
          <a:p>
            <a:pPr>
              <a:lnSpc>
                <a:spcPct val="150000"/>
              </a:lnSpc>
            </a:pPr>
            <a:r>
              <a:rPr lang="en-US" sz="2400" dirty="0"/>
              <a:t>Share one funny story/incident of their struggle with writing Email </a:t>
            </a:r>
          </a:p>
          <a:p>
            <a:pPr marL="0" indent="0">
              <a:buNone/>
            </a:pPr>
            <a:r>
              <a:rPr lang="en-US" dirty="0"/>
              <a:t>   </a:t>
            </a:r>
            <a:endParaRPr lang="en-I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FAF9241-0A0F-8D5D-D49C-AB143C00F908}"/>
              </a:ext>
            </a:extLst>
          </p:cNvPr>
          <p:cNvSpPr txBox="1">
            <a:spLocks/>
          </p:cNvSpPr>
          <p:nvPr/>
        </p:nvSpPr>
        <p:spPr>
          <a:xfrm>
            <a:off x="258866" y="362350"/>
            <a:ext cx="3639793" cy="57026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altLang="en-US" sz="3600" b="1" dirty="0">
                <a:latin typeface="Swis721 Cn BT" panose="020B0506020202030204" pitchFamily="34" charset="0"/>
              </a:rPr>
              <a:t>Workshop Agenda</a:t>
            </a:r>
          </a:p>
        </p:txBody>
      </p:sp>
      <p:pic>
        <p:nvPicPr>
          <p:cNvPr id="4" name="Picture 3">
            <a:extLst>
              <a:ext uri="{FF2B5EF4-FFF2-40B4-BE49-F238E27FC236}">
                <a16:creationId xmlns:a16="http://schemas.microsoft.com/office/drawing/2014/main" id="{BDF815EC-83CE-7757-2269-2AD974FC2BC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11587" y="2245488"/>
            <a:ext cx="3880413" cy="2586942"/>
          </a:xfrm>
          <a:prstGeom prst="rect">
            <a:avLst/>
          </a:prstGeom>
        </p:spPr>
      </p:pic>
      <p:graphicFrame>
        <p:nvGraphicFramePr>
          <p:cNvPr id="7" name="Table 6">
            <a:extLst>
              <a:ext uri="{FF2B5EF4-FFF2-40B4-BE49-F238E27FC236}">
                <a16:creationId xmlns:a16="http://schemas.microsoft.com/office/drawing/2014/main" id="{3A889D9D-53AF-3236-87C5-E3F7023B9250}"/>
              </a:ext>
            </a:extLst>
          </p:cNvPr>
          <p:cNvGraphicFramePr>
            <a:graphicFrameLocks noGrp="1"/>
          </p:cNvGraphicFramePr>
          <p:nvPr>
            <p:extLst>
              <p:ext uri="{D42A27DB-BD31-4B8C-83A1-F6EECF244321}">
                <p14:modId xmlns:p14="http://schemas.microsoft.com/office/powerpoint/2010/main" val="3031333677"/>
              </p:ext>
            </p:extLst>
          </p:nvPr>
        </p:nvGraphicFramePr>
        <p:xfrm>
          <a:off x="353393" y="2132300"/>
          <a:ext cx="7552858" cy="3145514"/>
        </p:xfrm>
        <a:graphic>
          <a:graphicData uri="http://schemas.openxmlformats.org/drawingml/2006/table">
            <a:tbl>
              <a:tblPr firstRow="1" bandRow="1">
                <a:tableStyleId>{793D81CF-94F2-401A-BA57-92F5A7B2D0C5}</a:tableStyleId>
              </a:tblPr>
              <a:tblGrid>
                <a:gridCol w="2018922">
                  <a:extLst>
                    <a:ext uri="{9D8B030D-6E8A-4147-A177-3AD203B41FA5}">
                      <a16:colId xmlns:a16="http://schemas.microsoft.com/office/drawing/2014/main" val="20000"/>
                    </a:ext>
                  </a:extLst>
                </a:gridCol>
                <a:gridCol w="5533936">
                  <a:extLst>
                    <a:ext uri="{9D8B030D-6E8A-4147-A177-3AD203B41FA5}">
                      <a16:colId xmlns:a16="http://schemas.microsoft.com/office/drawing/2014/main" val="20001"/>
                    </a:ext>
                  </a:extLst>
                </a:gridCol>
              </a:tblGrid>
              <a:tr h="518947">
                <a:tc>
                  <a:txBody>
                    <a:bodyPr/>
                    <a:lstStyle/>
                    <a:p>
                      <a:pPr algn="ctr"/>
                      <a:r>
                        <a:rPr lang="en-IN" sz="2000" dirty="0">
                          <a:latin typeface="Swis721 Cn BT" panose="020B0506020202030204" pitchFamily="34" charset="0"/>
                        </a:rPr>
                        <a:t>Module</a:t>
                      </a:r>
                      <a:r>
                        <a:rPr lang="en-IN" sz="2000" baseline="0" dirty="0">
                          <a:latin typeface="Swis721 Cn BT" panose="020B0506020202030204" pitchFamily="34" charset="0"/>
                        </a:rPr>
                        <a:t> No.</a:t>
                      </a:r>
                      <a:endParaRPr lang="en-IN" sz="2000" dirty="0">
                        <a:solidFill>
                          <a:srgbClr val="E46C0A"/>
                        </a:solidFill>
                        <a:latin typeface="Swis721 Cn BT" panose="020B0506020202030204" pitchFamily="34" charset="0"/>
                      </a:endParaRPr>
                    </a:p>
                  </a:txBody>
                  <a:tcPr marT="45721" marB="45721"/>
                </a:tc>
                <a:tc>
                  <a:txBody>
                    <a:bodyPr/>
                    <a:lstStyle/>
                    <a:p>
                      <a:pPr algn="ctr"/>
                      <a:r>
                        <a:rPr lang="en-IN" sz="2000" dirty="0">
                          <a:latin typeface="Swis721 Cn BT" panose="020B0506020202030204" pitchFamily="34" charset="0"/>
                        </a:rPr>
                        <a:t>Topic</a:t>
                      </a:r>
                      <a:endParaRPr lang="en-IN" sz="2000" dirty="0">
                        <a:solidFill>
                          <a:srgbClr val="E46C0A"/>
                        </a:solidFill>
                        <a:latin typeface="Swis721 Cn BT" panose="020B0506020202030204" pitchFamily="34" charset="0"/>
                      </a:endParaRPr>
                    </a:p>
                  </a:txBody>
                  <a:tcPr marT="45721" marB="45721"/>
                </a:tc>
                <a:extLst>
                  <a:ext uri="{0D108BD9-81ED-4DB2-BD59-A6C34878D82A}">
                    <a16:rowId xmlns:a16="http://schemas.microsoft.com/office/drawing/2014/main" val="10000"/>
                  </a:ext>
                </a:extLst>
              </a:tr>
              <a:tr h="469094">
                <a:tc>
                  <a:txBody>
                    <a:bodyPr/>
                    <a:lstStyle/>
                    <a:p>
                      <a:pPr algn="ctr"/>
                      <a:r>
                        <a:rPr lang="en-IN" sz="2000" kern="1200" baseline="0" dirty="0">
                          <a:solidFill>
                            <a:schemeClr val="dk1"/>
                          </a:solidFill>
                          <a:latin typeface="Swis721 Cn BT" panose="020B0506020202030204" pitchFamily="34" charset="0"/>
                          <a:ea typeface="+mn-ea"/>
                          <a:cs typeface="+mn-cs"/>
                        </a:rPr>
                        <a:t>Module 1</a:t>
                      </a:r>
                    </a:p>
                  </a:txBody>
                  <a:tcPr marT="45721" marB="45721"/>
                </a:tc>
                <a:tc>
                  <a:txBody>
                    <a:bodyPr/>
                    <a:lstStyle/>
                    <a:p>
                      <a:pPr rtl="0">
                        <a:spcBef>
                          <a:spcPts val="0"/>
                        </a:spcBef>
                        <a:spcAft>
                          <a:spcPts val="0"/>
                        </a:spcAft>
                        <a:buFont typeface="Wingdings" panose="05000000000000000000" pitchFamily="2" charset="2"/>
                        <a:buNone/>
                      </a:pPr>
                      <a:r>
                        <a:rPr lang="en-US" sz="2000" b="0" i="0" u="none" strike="noStrike" dirty="0">
                          <a:solidFill>
                            <a:srgbClr val="000000"/>
                          </a:solidFill>
                          <a:effectLst/>
                          <a:latin typeface="Swis721 Cn BT" panose="020B0506020202030204" pitchFamily="34" charset="0"/>
                        </a:rPr>
                        <a:t>Introduction to Business Communication</a:t>
                      </a:r>
                      <a:endParaRPr lang="en-US" sz="2000" b="0" dirty="0">
                        <a:effectLst/>
                        <a:latin typeface="Swis721 Cn BT" panose="020B0506020202030204" pitchFamily="34" charset="0"/>
                      </a:endParaRPr>
                    </a:p>
                  </a:txBody>
                  <a:tcPr marT="45721" marB="45721"/>
                </a:tc>
                <a:extLst>
                  <a:ext uri="{0D108BD9-81ED-4DB2-BD59-A6C34878D82A}">
                    <a16:rowId xmlns:a16="http://schemas.microsoft.com/office/drawing/2014/main" val="10001"/>
                  </a:ext>
                </a:extLst>
              </a:tr>
              <a:tr h="449274">
                <a:tc>
                  <a:txBody>
                    <a:bodyPr/>
                    <a:lstStyle/>
                    <a:p>
                      <a:pPr algn="ctr"/>
                      <a:r>
                        <a:rPr lang="en-IN" sz="2000" kern="1200" baseline="0" dirty="0">
                          <a:solidFill>
                            <a:schemeClr val="dk1"/>
                          </a:solidFill>
                          <a:latin typeface="Swis721 Cn BT" panose="020B0506020202030204" pitchFamily="34" charset="0"/>
                          <a:ea typeface="+mn-ea"/>
                          <a:cs typeface="+mn-cs"/>
                        </a:rPr>
                        <a:t>Module 2</a:t>
                      </a:r>
                    </a:p>
                  </a:txBody>
                  <a:tcPr marT="45721" marB="45721"/>
                </a:tc>
                <a:tc>
                  <a:txBody>
                    <a:bodyPr/>
                    <a:lstStyle/>
                    <a:p>
                      <a:pPr lvl="0"/>
                      <a:r>
                        <a:rPr lang="en-US" sz="2000" b="0" i="0" u="none" strike="noStrike" dirty="0">
                          <a:solidFill>
                            <a:srgbClr val="000000"/>
                          </a:solidFill>
                          <a:effectLst/>
                          <a:latin typeface="Swis721 Cn BT" panose="020B0506020202030204" pitchFamily="34" charset="0"/>
                        </a:rPr>
                        <a:t>Business Writing-Getting to Know Email</a:t>
                      </a:r>
                      <a:endParaRPr lang="en-US" sz="2000" kern="1200" baseline="0" dirty="0">
                        <a:solidFill>
                          <a:schemeClr val="dk1"/>
                        </a:solidFill>
                        <a:latin typeface="Swis721 Cn BT" panose="020B0506020202030204" pitchFamily="34" charset="0"/>
                        <a:ea typeface="+mn-ea"/>
                        <a:cs typeface="+mn-cs"/>
                      </a:endParaRPr>
                    </a:p>
                  </a:txBody>
                  <a:tcPr marT="45721" marB="45721"/>
                </a:tc>
                <a:extLst>
                  <a:ext uri="{0D108BD9-81ED-4DB2-BD59-A6C34878D82A}">
                    <a16:rowId xmlns:a16="http://schemas.microsoft.com/office/drawing/2014/main" val="10002"/>
                  </a:ext>
                </a:extLst>
              </a:tr>
              <a:tr h="453552">
                <a:tc>
                  <a:txBody>
                    <a:bodyPr/>
                    <a:lstStyle/>
                    <a:p>
                      <a:pPr algn="ctr"/>
                      <a:r>
                        <a:rPr lang="en-IN" sz="2000" kern="1200" baseline="0" dirty="0">
                          <a:solidFill>
                            <a:schemeClr val="dk1"/>
                          </a:solidFill>
                          <a:latin typeface="Swis721 Cn BT" panose="020B0506020202030204" pitchFamily="34" charset="0"/>
                          <a:ea typeface="+mn-ea"/>
                          <a:cs typeface="+mn-cs"/>
                        </a:rPr>
                        <a:t>Module 3</a:t>
                      </a:r>
                    </a:p>
                  </a:txBody>
                  <a:tcPr marT="45721" marB="45721"/>
                </a:tc>
                <a:tc>
                  <a:txBody>
                    <a:bodyPr/>
                    <a:lstStyle/>
                    <a:p>
                      <a:pPr lvl="0" eaLnBrk="0" hangingPunct="0"/>
                      <a:r>
                        <a:rPr lang="en-US" sz="2000" b="0" i="0" u="none" strike="noStrike" dirty="0">
                          <a:solidFill>
                            <a:srgbClr val="000000"/>
                          </a:solidFill>
                          <a:effectLst/>
                          <a:latin typeface="Swis721 Cn BT" panose="020B0506020202030204" pitchFamily="34" charset="0"/>
                        </a:rPr>
                        <a:t>Email Structure</a:t>
                      </a:r>
                      <a:endParaRPr lang="en-US" sz="2000" kern="1200" baseline="0" dirty="0">
                        <a:solidFill>
                          <a:schemeClr val="dk1"/>
                        </a:solidFill>
                        <a:latin typeface="Swis721 Cn BT" panose="020B0506020202030204" pitchFamily="34" charset="0"/>
                        <a:ea typeface="+mn-ea"/>
                        <a:cs typeface="+mn-cs"/>
                      </a:endParaRPr>
                    </a:p>
                  </a:txBody>
                  <a:tcPr marT="45721" marB="45721"/>
                </a:tc>
                <a:extLst>
                  <a:ext uri="{0D108BD9-81ED-4DB2-BD59-A6C34878D82A}">
                    <a16:rowId xmlns:a16="http://schemas.microsoft.com/office/drawing/2014/main" val="10003"/>
                  </a:ext>
                </a:extLst>
              </a:tr>
              <a:tr h="409695">
                <a:tc>
                  <a:txBody>
                    <a:bodyPr/>
                    <a:lstStyle/>
                    <a:p>
                      <a:pPr algn="ctr"/>
                      <a:r>
                        <a:rPr lang="en-IN" sz="2000" kern="1200" baseline="0" dirty="0">
                          <a:solidFill>
                            <a:schemeClr val="dk1"/>
                          </a:solidFill>
                          <a:latin typeface="Swis721 Cn BT" panose="020B0506020202030204" pitchFamily="34" charset="0"/>
                          <a:ea typeface="+mn-ea"/>
                          <a:cs typeface="+mn-cs"/>
                        </a:rPr>
                        <a:t>Module 4</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0" i="0" u="none" strike="noStrike" dirty="0">
                          <a:solidFill>
                            <a:srgbClr val="000000"/>
                          </a:solidFill>
                          <a:effectLst/>
                          <a:latin typeface="Swis721 Cn BT" panose="020B0506020202030204" pitchFamily="34" charset="0"/>
                        </a:rPr>
                        <a:t>Writing Impactful Emails</a:t>
                      </a:r>
                      <a:endParaRPr lang="en-IN" sz="2000" kern="1200" baseline="0" dirty="0">
                        <a:solidFill>
                          <a:schemeClr val="dk1"/>
                        </a:solidFill>
                        <a:latin typeface="Swis721 Cn BT" panose="020B0506020202030204" pitchFamily="34" charset="0"/>
                        <a:ea typeface="+mn-ea"/>
                        <a:cs typeface="+mn-cs"/>
                      </a:endParaRPr>
                    </a:p>
                  </a:txBody>
                  <a:tcPr marT="45721" marB="45721"/>
                </a:tc>
                <a:extLst>
                  <a:ext uri="{0D108BD9-81ED-4DB2-BD59-A6C34878D82A}">
                    <a16:rowId xmlns:a16="http://schemas.microsoft.com/office/drawing/2014/main" val="10004"/>
                  </a:ext>
                </a:extLst>
              </a:tr>
              <a:tr h="435257">
                <a:tc>
                  <a:txBody>
                    <a:bodyPr/>
                    <a:lstStyle/>
                    <a:p>
                      <a:pPr algn="ctr"/>
                      <a:r>
                        <a:rPr lang="en-IN" sz="2000" kern="1200" baseline="0" dirty="0">
                          <a:solidFill>
                            <a:schemeClr val="dk1"/>
                          </a:solidFill>
                          <a:latin typeface="Swis721 Cn BT" panose="020B0506020202030204" pitchFamily="34" charset="0"/>
                          <a:ea typeface="+mn-ea"/>
                          <a:cs typeface="+mn-cs"/>
                        </a:rPr>
                        <a:t>Module 5</a:t>
                      </a:r>
                    </a:p>
                  </a:txBody>
                  <a:tcPr marT="45721" marB="4572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0" i="0" u="none" strike="noStrike" dirty="0">
                          <a:solidFill>
                            <a:srgbClr val="000000"/>
                          </a:solidFill>
                          <a:effectLst/>
                          <a:latin typeface="Swis721 Cn BT" panose="020B0506020202030204" pitchFamily="34" charset="0"/>
                        </a:rPr>
                        <a:t>Tone of Emails</a:t>
                      </a:r>
                      <a:endParaRPr lang="en-IN" sz="2000" kern="1200" baseline="0" dirty="0">
                        <a:solidFill>
                          <a:schemeClr val="dk1"/>
                        </a:solidFill>
                        <a:latin typeface="Swis721 Cn BT" panose="020B0506020202030204" pitchFamily="34" charset="0"/>
                        <a:ea typeface="+mn-ea"/>
                        <a:cs typeface="+mn-cs"/>
                      </a:endParaRPr>
                    </a:p>
                  </a:txBody>
                  <a:tcPr marT="45721" marB="45721"/>
                </a:tc>
                <a:extLst>
                  <a:ext uri="{0D108BD9-81ED-4DB2-BD59-A6C34878D82A}">
                    <a16:rowId xmlns:a16="http://schemas.microsoft.com/office/drawing/2014/main" val="10005"/>
                  </a:ext>
                </a:extLst>
              </a:tr>
              <a:tr h="40969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2000" kern="1200" baseline="0" dirty="0">
                          <a:solidFill>
                            <a:schemeClr val="dk1"/>
                          </a:solidFill>
                          <a:latin typeface="Swis721 Cn BT" panose="020B0506020202030204" pitchFamily="34" charset="0"/>
                          <a:ea typeface="+mn-ea"/>
                          <a:cs typeface="+mn-cs"/>
                        </a:rPr>
                        <a:t>Module 6</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0" i="0" u="none" strike="noStrike" dirty="0">
                          <a:solidFill>
                            <a:srgbClr val="000000"/>
                          </a:solidFill>
                          <a:effectLst/>
                          <a:latin typeface="Swis721 Cn BT" panose="020B0506020202030204" pitchFamily="34" charset="0"/>
                        </a:rPr>
                        <a:t>Avoiding common errors &amp;  Email Management</a:t>
                      </a:r>
                      <a:endParaRPr lang="en-US" sz="2000" kern="1200" baseline="0" dirty="0">
                        <a:solidFill>
                          <a:schemeClr val="dk1"/>
                        </a:solidFill>
                        <a:latin typeface="Swis721 Cn BT" panose="020B0506020202030204" pitchFamily="34" charset="0"/>
                        <a:ea typeface="+mn-ea"/>
                        <a:cs typeface="+mn-cs"/>
                      </a:endParaRPr>
                    </a:p>
                  </a:txBody>
                  <a:tcPr marT="45721" marB="45721"/>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4121016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20D6DF7-1982-8D75-AE66-2C0597186B73}"/>
              </a:ext>
            </a:extLst>
          </p:cNvPr>
          <p:cNvSpPr txBox="1">
            <a:spLocks/>
          </p:cNvSpPr>
          <p:nvPr/>
        </p:nvSpPr>
        <p:spPr>
          <a:xfrm>
            <a:off x="1981200" y="5329806"/>
            <a:ext cx="8229600" cy="44533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600" b="1" dirty="0">
                <a:latin typeface="Swis721 Cn BT" panose="020B0506020202030204" pitchFamily="34" charset="0"/>
              </a:rPr>
              <a:t>Pre Training Assessment</a:t>
            </a:r>
          </a:p>
        </p:txBody>
      </p:sp>
      <p:pic>
        <p:nvPicPr>
          <p:cNvPr id="2" name="Picture 6" descr="Free vector tiny businesswoman checking completed tasks on clipboard flat illustration.">
            <a:extLst>
              <a:ext uri="{FF2B5EF4-FFF2-40B4-BE49-F238E27FC236}">
                <a16:creationId xmlns:a16="http://schemas.microsoft.com/office/drawing/2014/main" id="{B48D8DA5-7B3E-D05F-8FD6-1D97137D40A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820" r="7203"/>
          <a:stretch/>
        </p:blipFill>
        <p:spPr bwMode="auto">
          <a:xfrm>
            <a:off x="3243580" y="1082855"/>
            <a:ext cx="5443220" cy="4266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90746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2B90F36-8889-FC4C-6EC9-CD14136188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5185458"/>
          </a:xfrm>
          <a:prstGeom prst="rect">
            <a:avLst/>
          </a:prstGeom>
        </p:spPr>
      </p:pic>
      <p:sp>
        <p:nvSpPr>
          <p:cNvPr id="6" name="Title 6">
            <a:extLst>
              <a:ext uri="{FF2B5EF4-FFF2-40B4-BE49-F238E27FC236}">
                <a16:creationId xmlns:a16="http://schemas.microsoft.com/office/drawing/2014/main" id="{3DE5A028-B118-4660-F719-9D6E5E22E7EE}"/>
              </a:ext>
            </a:extLst>
          </p:cNvPr>
          <p:cNvSpPr txBox="1">
            <a:spLocks/>
          </p:cNvSpPr>
          <p:nvPr/>
        </p:nvSpPr>
        <p:spPr>
          <a:xfrm>
            <a:off x="1524000" y="5456778"/>
            <a:ext cx="9144000" cy="140122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pPr algn="ctr">
              <a:spcBef>
                <a:spcPts val="0"/>
              </a:spcBef>
            </a:pPr>
            <a:r>
              <a:rPr lang="en-US" sz="3200" b="1" dirty="0">
                <a:solidFill>
                  <a:srgbClr val="000000"/>
                </a:solidFill>
              </a:rPr>
              <a:t>Module 1: </a:t>
            </a:r>
            <a:br>
              <a:rPr lang="en-US" sz="3200" b="1" dirty="0">
                <a:solidFill>
                  <a:srgbClr val="000000"/>
                </a:solidFill>
              </a:rPr>
            </a:br>
            <a:r>
              <a:rPr lang="en-US" sz="3200" b="1" dirty="0">
                <a:solidFill>
                  <a:srgbClr val="000000"/>
                </a:solidFill>
              </a:rPr>
              <a:t>Understanding Business Communication</a:t>
            </a:r>
            <a:endParaRPr lang="en-US" sz="3200" b="1" dirty="0"/>
          </a:p>
        </p:txBody>
      </p:sp>
    </p:spTree>
    <p:extLst>
      <p:ext uri="{BB962C8B-B14F-4D97-AF65-F5344CB8AC3E}">
        <p14:creationId xmlns:p14="http://schemas.microsoft.com/office/powerpoint/2010/main" val="242045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60021-2F5D-2ABE-6F4D-3B7DE95FCD0E}"/>
              </a:ext>
            </a:extLst>
          </p:cNvPr>
          <p:cNvSpPr>
            <a:spLocks noGrp="1"/>
          </p:cNvSpPr>
          <p:nvPr>
            <p:ph type="title"/>
          </p:nvPr>
        </p:nvSpPr>
        <p:spPr>
          <a:xfrm>
            <a:off x="101977" y="104133"/>
            <a:ext cx="10515600" cy="691228"/>
          </a:xfrm>
        </p:spPr>
        <p:txBody>
          <a:bodyPr>
            <a:normAutofit/>
          </a:bodyPr>
          <a:lstStyle/>
          <a:p>
            <a:r>
              <a:rPr lang="en-GB" b="1" dirty="0"/>
              <a:t>Business communication?</a:t>
            </a:r>
            <a:endParaRPr lang="en-IN" b="1" dirty="0"/>
          </a:p>
        </p:txBody>
      </p:sp>
      <p:sp>
        <p:nvSpPr>
          <p:cNvPr id="3" name="Content Placeholder 2">
            <a:extLst>
              <a:ext uri="{FF2B5EF4-FFF2-40B4-BE49-F238E27FC236}">
                <a16:creationId xmlns:a16="http://schemas.microsoft.com/office/drawing/2014/main" id="{45E20AC3-500D-CC68-BADC-6894A6D58AB7}"/>
              </a:ext>
            </a:extLst>
          </p:cNvPr>
          <p:cNvSpPr>
            <a:spLocks noGrp="1"/>
          </p:cNvSpPr>
          <p:nvPr>
            <p:ph idx="1"/>
          </p:nvPr>
        </p:nvSpPr>
        <p:spPr>
          <a:xfrm>
            <a:off x="1" y="1016694"/>
            <a:ext cx="6810374" cy="4937066"/>
          </a:xfrm>
          <a:solidFill>
            <a:schemeClr val="accent1">
              <a:lumMod val="40000"/>
              <a:lumOff val="60000"/>
            </a:schemeClr>
          </a:solidFill>
        </p:spPr>
        <p:txBody>
          <a:bodyPr lIns="180000" anchor="ctr">
            <a:normAutofit/>
          </a:bodyPr>
          <a:lstStyle/>
          <a:p>
            <a:pPr marL="457200" lvl="1" indent="0">
              <a:lnSpc>
                <a:spcPct val="200000"/>
              </a:lnSpc>
              <a:buNone/>
            </a:pPr>
            <a:br>
              <a:rPr lang="en-US" sz="2800" dirty="0"/>
            </a:br>
            <a:endParaRPr lang="en-IN" sz="2800" dirty="0"/>
          </a:p>
        </p:txBody>
      </p:sp>
      <p:sp>
        <p:nvSpPr>
          <p:cNvPr id="4" name="Content Placeholder 2">
            <a:extLst>
              <a:ext uri="{FF2B5EF4-FFF2-40B4-BE49-F238E27FC236}">
                <a16:creationId xmlns:a16="http://schemas.microsoft.com/office/drawing/2014/main" id="{2C9C6751-F822-426C-FA59-60C3DF47935A}"/>
              </a:ext>
            </a:extLst>
          </p:cNvPr>
          <p:cNvSpPr txBox="1">
            <a:spLocks/>
          </p:cNvSpPr>
          <p:nvPr/>
        </p:nvSpPr>
        <p:spPr>
          <a:xfrm>
            <a:off x="1" y="1026854"/>
            <a:ext cx="6810374" cy="4937066"/>
          </a:xfrm>
          <a:prstGeom prst="rect">
            <a:avLst/>
          </a:prstGeom>
          <a:solidFill>
            <a:srgbClr val="C2D6E1"/>
          </a:solidFill>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wis721 Cn BT" panose="020B0506020202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wis721 Cn BT" panose="020B0506020202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wis721 Cn BT" panose="020B0506020202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wis721 Cn BT" panose="020B0506020202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wis721 Cn BT" panose="020B0506020202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50000"/>
              </a:lnSpc>
              <a:buFont typeface="Arial" panose="020B0604020202020204" pitchFamily="34" charset="0"/>
              <a:buNone/>
            </a:pPr>
            <a:r>
              <a:rPr lang="en-US" sz="2800" b="1" dirty="0">
                <a:solidFill>
                  <a:srgbClr val="202124"/>
                </a:solidFill>
              </a:rPr>
              <a:t>Interactions</a:t>
            </a:r>
            <a:r>
              <a:rPr lang="en-US" sz="2800" dirty="0">
                <a:solidFill>
                  <a:srgbClr val="202124"/>
                </a:solidFill>
              </a:rPr>
              <a:t> </a:t>
            </a:r>
            <a:r>
              <a:rPr lang="en-US" sz="2800" b="1" dirty="0">
                <a:solidFill>
                  <a:srgbClr val="202124"/>
                </a:solidFill>
              </a:rPr>
              <a:t>with customers, internal teams and other stakeholders </a:t>
            </a:r>
            <a:r>
              <a:rPr lang="en-US" sz="2800" dirty="0">
                <a:solidFill>
                  <a:srgbClr val="202124"/>
                </a:solidFill>
              </a:rPr>
              <a:t>to clarify needs and expectations to meet mutual goals</a:t>
            </a:r>
            <a:br>
              <a:rPr lang="en-US" sz="2800" dirty="0"/>
            </a:br>
            <a:endParaRPr lang="en-IN" sz="2800" dirty="0"/>
          </a:p>
        </p:txBody>
      </p:sp>
      <p:pic>
        <p:nvPicPr>
          <p:cNvPr id="7" name="Picture 6">
            <a:extLst>
              <a:ext uri="{FF2B5EF4-FFF2-40B4-BE49-F238E27FC236}">
                <a16:creationId xmlns:a16="http://schemas.microsoft.com/office/drawing/2014/main" id="{59D2A439-45DF-4AF8-117B-EAF26FF1C8AA}"/>
              </a:ext>
            </a:extLst>
          </p:cNvPr>
          <p:cNvPicPr>
            <a:picLocks noChangeAspect="1"/>
          </p:cNvPicPr>
          <p:nvPr/>
        </p:nvPicPr>
        <p:blipFill rotWithShape="1">
          <a:blip r:embed="rId3">
            <a:extLst>
              <a:ext uri="{28A0092B-C50C-407E-A947-70E740481C1C}">
                <a14:useLocalDpi xmlns:a14="http://schemas.microsoft.com/office/drawing/2010/main" val="0"/>
              </a:ext>
            </a:extLst>
          </a:blip>
          <a:srcRect r="46195"/>
          <a:stretch/>
        </p:blipFill>
        <p:spPr>
          <a:xfrm>
            <a:off x="6810374" y="1026855"/>
            <a:ext cx="5381625" cy="4937065"/>
          </a:xfrm>
          <a:prstGeom prst="rect">
            <a:avLst/>
          </a:prstGeom>
        </p:spPr>
      </p:pic>
    </p:spTree>
    <p:extLst>
      <p:ext uri="{BB962C8B-B14F-4D97-AF65-F5344CB8AC3E}">
        <p14:creationId xmlns:p14="http://schemas.microsoft.com/office/powerpoint/2010/main" val="435832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69F7E-5529-080A-8BC5-20DAC5ED36A6}"/>
              </a:ext>
            </a:extLst>
          </p:cNvPr>
          <p:cNvSpPr>
            <a:spLocks noGrp="1"/>
          </p:cNvSpPr>
          <p:nvPr>
            <p:ph type="title"/>
          </p:nvPr>
        </p:nvSpPr>
        <p:spPr>
          <a:xfrm>
            <a:off x="607252" y="331459"/>
            <a:ext cx="10515600" cy="698131"/>
          </a:xfrm>
        </p:spPr>
        <p:txBody>
          <a:bodyPr/>
          <a:lstStyle/>
          <a:p>
            <a:r>
              <a:rPr lang="en-GB" b="1" dirty="0"/>
              <a:t>Importance of business communication</a:t>
            </a:r>
            <a:endParaRPr lang="en-IN" b="1" dirty="0"/>
          </a:p>
        </p:txBody>
      </p:sp>
      <p:sp>
        <p:nvSpPr>
          <p:cNvPr id="3" name="Content Placeholder 2">
            <a:extLst>
              <a:ext uri="{FF2B5EF4-FFF2-40B4-BE49-F238E27FC236}">
                <a16:creationId xmlns:a16="http://schemas.microsoft.com/office/drawing/2014/main" id="{330FA458-D6FF-9C73-ECAD-6617826B4F8C}"/>
              </a:ext>
            </a:extLst>
          </p:cNvPr>
          <p:cNvSpPr>
            <a:spLocks noGrp="1"/>
          </p:cNvSpPr>
          <p:nvPr>
            <p:ph idx="1"/>
          </p:nvPr>
        </p:nvSpPr>
        <p:spPr>
          <a:xfrm>
            <a:off x="5440102" y="1286560"/>
            <a:ext cx="6751898" cy="4541850"/>
          </a:xfrm>
          <a:solidFill>
            <a:srgbClr val="9CB2C0"/>
          </a:solidFill>
        </p:spPr>
        <p:txBody>
          <a:bodyPr>
            <a:normAutofit fontScale="77500" lnSpcReduction="20000"/>
          </a:bodyPr>
          <a:lstStyle/>
          <a:p>
            <a:pPr lvl="1">
              <a:lnSpc>
                <a:spcPct val="150000"/>
              </a:lnSpc>
            </a:pPr>
            <a:r>
              <a:rPr lang="en-GB" sz="2800" dirty="0">
                <a:solidFill>
                  <a:schemeClr val="bg1"/>
                </a:solidFill>
              </a:rPr>
              <a:t>Offer better customer service</a:t>
            </a:r>
          </a:p>
          <a:p>
            <a:pPr lvl="1">
              <a:lnSpc>
                <a:spcPct val="150000"/>
              </a:lnSpc>
            </a:pPr>
            <a:endParaRPr lang="en-GB" sz="1300" dirty="0">
              <a:solidFill>
                <a:schemeClr val="bg1"/>
              </a:solidFill>
            </a:endParaRPr>
          </a:p>
          <a:p>
            <a:pPr lvl="1">
              <a:lnSpc>
                <a:spcPct val="150000"/>
              </a:lnSpc>
            </a:pPr>
            <a:r>
              <a:rPr lang="en-GB" sz="2800" dirty="0">
                <a:solidFill>
                  <a:schemeClr val="bg1"/>
                </a:solidFill>
              </a:rPr>
              <a:t>Build efficient teams</a:t>
            </a:r>
          </a:p>
          <a:p>
            <a:pPr lvl="1">
              <a:lnSpc>
                <a:spcPct val="110000"/>
              </a:lnSpc>
            </a:pPr>
            <a:endParaRPr lang="en-GB" sz="1300" dirty="0">
              <a:solidFill>
                <a:schemeClr val="bg1"/>
              </a:solidFill>
            </a:endParaRPr>
          </a:p>
          <a:p>
            <a:pPr lvl="1">
              <a:lnSpc>
                <a:spcPct val="110000"/>
              </a:lnSpc>
            </a:pPr>
            <a:r>
              <a:rPr lang="en-GB" sz="2800" dirty="0">
                <a:solidFill>
                  <a:schemeClr val="bg1"/>
                </a:solidFill>
              </a:rPr>
              <a:t>Prevent misunderstanding and therefore conflict</a:t>
            </a:r>
          </a:p>
          <a:p>
            <a:pPr lvl="1">
              <a:lnSpc>
                <a:spcPct val="150000"/>
              </a:lnSpc>
            </a:pPr>
            <a:endParaRPr lang="en-GB" sz="1200" dirty="0">
              <a:solidFill>
                <a:schemeClr val="bg1"/>
              </a:solidFill>
            </a:endParaRPr>
          </a:p>
          <a:p>
            <a:pPr lvl="1">
              <a:lnSpc>
                <a:spcPct val="150000"/>
              </a:lnSpc>
            </a:pPr>
            <a:r>
              <a:rPr lang="en-GB" sz="2800" dirty="0">
                <a:solidFill>
                  <a:schemeClr val="bg1"/>
                </a:solidFill>
              </a:rPr>
              <a:t>Avoid errors in processes</a:t>
            </a:r>
          </a:p>
          <a:p>
            <a:pPr lvl="1">
              <a:lnSpc>
                <a:spcPct val="150000"/>
              </a:lnSpc>
            </a:pPr>
            <a:endParaRPr lang="en-GB" sz="1200" dirty="0">
              <a:solidFill>
                <a:schemeClr val="bg1"/>
              </a:solidFill>
            </a:endParaRPr>
          </a:p>
          <a:p>
            <a:pPr lvl="1">
              <a:lnSpc>
                <a:spcPct val="150000"/>
              </a:lnSpc>
            </a:pPr>
            <a:r>
              <a:rPr lang="en-GB" sz="2800" dirty="0">
                <a:solidFill>
                  <a:schemeClr val="bg1"/>
                </a:solidFill>
              </a:rPr>
              <a:t>Make better decisions </a:t>
            </a:r>
          </a:p>
          <a:p>
            <a:pPr lvl="1">
              <a:lnSpc>
                <a:spcPct val="150000"/>
              </a:lnSpc>
            </a:pPr>
            <a:endParaRPr lang="en-GB" sz="1100" dirty="0">
              <a:solidFill>
                <a:schemeClr val="bg1"/>
              </a:solidFill>
            </a:endParaRPr>
          </a:p>
          <a:p>
            <a:pPr lvl="1">
              <a:lnSpc>
                <a:spcPct val="150000"/>
              </a:lnSpc>
            </a:pPr>
            <a:r>
              <a:rPr lang="en-GB" sz="2800" dirty="0">
                <a:solidFill>
                  <a:schemeClr val="bg1"/>
                </a:solidFill>
              </a:rPr>
              <a:t>Achieve organizational goals</a:t>
            </a:r>
          </a:p>
          <a:p>
            <a:endParaRPr lang="en-IN" dirty="0">
              <a:solidFill>
                <a:schemeClr val="bg1"/>
              </a:solidFill>
            </a:endParaRPr>
          </a:p>
        </p:txBody>
      </p:sp>
      <p:pic>
        <p:nvPicPr>
          <p:cNvPr id="4" name="Picture 2" descr="Photo portrait of smiling businessman showing thumb up  posing on background of office building">
            <a:extLst>
              <a:ext uri="{FF2B5EF4-FFF2-40B4-BE49-F238E27FC236}">
                <a16:creationId xmlns:a16="http://schemas.microsoft.com/office/drawing/2014/main" id="{41DA25C9-21C2-16DF-DB1B-8897879C88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86560"/>
            <a:ext cx="5440102" cy="4541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8641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45CFB-8ACA-D058-86D3-1BA14307F217}"/>
              </a:ext>
            </a:extLst>
          </p:cNvPr>
          <p:cNvSpPr>
            <a:spLocks noGrp="1"/>
          </p:cNvSpPr>
          <p:nvPr>
            <p:ph type="title"/>
          </p:nvPr>
        </p:nvSpPr>
        <p:spPr>
          <a:xfrm>
            <a:off x="85798" y="121841"/>
            <a:ext cx="10515600" cy="606425"/>
          </a:xfrm>
        </p:spPr>
        <p:txBody>
          <a:bodyPr>
            <a:noAutofit/>
          </a:bodyPr>
          <a:lstStyle/>
          <a:p>
            <a:r>
              <a:rPr lang="en-GB" sz="3600" b="1" dirty="0"/>
              <a:t>Modes of business communication</a:t>
            </a:r>
            <a:endParaRPr lang="en-IN" sz="3600" b="1" dirty="0"/>
          </a:p>
        </p:txBody>
      </p:sp>
      <p:pic>
        <p:nvPicPr>
          <p:cNvPr id="3" name="Picture 2">
            <a:extLst>
              <a:ext uri="{FF2B5EF4-FFF2-40B4-BE49-F238E27FC236}">
                <a16:creationId xmlns:a16="http://schemas.microsoft.com/office/drawing/2014/main" id="{52D4F310-D13E-6764-D8EB-47FD8BE945D2}"/>
              </a:ext>
            </a:extLst>
          </p:cNvPr>
          <p:cNvPicPr>
            <a:picLocks noChangeAspect="1"/>
          </p:cNvPicPr>
          <p:nvPr/>
        </p:nvPicPr>
        <p:blipFill rotWithShape="1">
          <a:blip r:embed="rId3" cstate="print">
            <a:clrChange>
              <a:clrFrom>
                <a:srgbClr val="E5E5E5"/>
              </a:clrFrom>
              <a:clrTo>
                <a:srgbClr val="E5E5E5">
                  <a:alpha val="0"/>
                </a:srgbClr>
              </a:clrTo>
            </a:clrChange>
            <a:extLst>
              <a:ext uri="{28A0092B-C50C-407E-A947-70E740481C1C}">
                <a14:useLocalDpi xmlns:a14="http://schemas.microsoft.com/office/drawing/2010/main" val="0"/>
              </a:ext>
            </a:extLst>
          </a:blip>
          <a:srcRect l="13247" t="14665" r="9370" b="9847"/>
          <a:stretch/>
        </p:blipFill>
        <p:spPr>
          <a:xfrm>
            <a:off x="2380287" y="817323"/>
            <a:ext cx="6184978" cy="6033566"/>
          </a:xfrm>
          <a:prstGeom prst="rect">
            <a:avLst/>
          </a:prstGeom>
        </p:spPr>
      </p:pic>
      <p:sp>
        <p:nvSpPr>
          <p:cNvPr id="7" name="Title 1">
            <a:extLst>
              <a:ext uri="{FF2B5EF4-FFF2-40B4-BE49-F238E27FC236}">
                <a16:creationId xmlns:a16="http://schemas.microsoft.com/office/drawing/2014/main" id="{8D121AFC-6359-6A59-7633-72E50A8C3397}"/>
              </a:ext>
            </a:extLst>
          </p:cNvPr>
          <p:cNvSpPr txBox="1">
            <a:spLocks/>
          </p:cNvSpPr>
          <p:nvPr/>
        </p:nvSpPr>
        <p:spPr>
          <a:xfrm>
            <a:off x="2986267" y="1187464"/>
            <a:ext cx="1990845" cy="988576"/>
          </a:xfrm>
          <a:prstGeom prst="rect">
            <a:avLst/>
          </a:prstGeom>
          <a:solidFill>
            <a:srgbClr val="F7F7F7"/>
          </a:solidFill>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GB" sz="2800" b="1" dirty="0"/>
              <a:t>Verbal</a:t>
            </a:r>
          </a:p>
          <a:p>
            <a:endParaRPr lang="en-IN" sz="2800" b="1" dirty="0"/>
          </a:p>
        </p:txBody>
      </p:sp>
      <p:sp>
        <p:nvSpPr>
          <p:cNvPr id="8" name="Title 1">
            <a:extLst>
              <a:ext uri="{FF2B5EF4-FFF2-40B4-BE49-F238E27FC236}">
                <a16:creationId xmlns:a16="http://schemas.microsoft.com/office/drawing/2014/main" id="{B193051A-CD0E-C3C3-DBF7-00C6EDDA9C5D}"/>
              </a:ext>
            </a:extLst>
          </p:cNvPr>
          <p:cNvSpPr txBox="1">
            <a:spLocks/>
          </p:cNvSpPr>
          <p:nvPr/>
        </p:nvSpPr>
        <p:spPr>
          <a:xfrm>
            <a:off x="5752616" y="1154668"/>
            <a:ext cx="1990845" cy="988576"/>
          </a:xfrm>
          <a:prstGeom prst="rect">
            <a:avLst/>
          </a:prstGeom>
          <a:solidFill>
            <a:srgbClr val="F7F7F7"/>
          </a:solidFill>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GB" sz="2800" b="1" dirty="0"/>
              <a:t>Non-Verbal</a:t>
            </a:r>
          </a:p>
          <a:p>
            <a:endParaRPr lang="en-IN" sz="2800" b="1" dirty="0"/>
          </a:p>
        </p:txBody>
      </p:sp>
      <p:sp>
        <p:nvSpPr>
          <p:cNvPr id="9" name="Title 1">
            <a:extLst>
              <a:ext uri="{FF2B5EF4-FFF2-40B4-BE49-F238E27FC236}">
                <a16:creationId xmlns:a16="http://schemas.microsoft.com/office/drawing/2014/main" id="{F8CB24C0-71AC-34CA-A7B3-07C5BB82A85D}"/>
              </a:ext>
            </a:extLst>
          </p:cNvPr>
          <p:cNvSpPr txBox="1">
            <a:spLocks/>
          </p:cNvSpPr>
          <p:nvPr/>
        </p:nvSpPr>
        <p:spPr>
          <a:xfrm>
            <a:off x="2986266" y="5067719"/>
            <a:ext cx="1990845" cy="988576"/>
          </a:xfrm>
          <a:prstGeom prst="rect">
            <a:avLst/>
          </a:prstGeom>
          <a:solidFill>
            <a:srgbClr val="F7F7F7"/>
          </a:solidFill>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endParaRPr lang="en-GB" sz="2800" b="1" dirty="0"/>
          </a:p>
          <a:p>
            <a:r>
              <a:rPr lang="en-GB" sz="2800" b="1" dirty="0"/>
              <a:t>Written</a:t>
            </a:r>
          </a:p>
          <a:p>
            <a:endParaRPr lang="en-IN" sz="2800" b="1" dirty="0"/>
          </a:p>
        </p:txBody>
      </p:sp>
      <p:sp>
        <p:nvSpPr>
          <p:cNvPr id="11" name="Title 1">
            <a:extLst>
              <a:ext uri="{FF2B5EF4-FFF2-40B4-BE49-F238E27FC236}">
                <a16:creationId xmlns:a16="http://schemas.microsoft.com/office/drawing/2014/main" id="{203829A8-F721-C410-8F22-634260F75AE8}"/>
              </a:ext>
            </a:extLst>
          </p:cNvPr>
          <p:cNvSpPr txBox="1">
            <a:spLocks/>
          </p:cNvSpPr>
          <p:nvPr/>
        </p:nvSpPr>
        <p:spPr>
          <a:xfrm>
            <a:off x="5752615" y="5153032"/>
            <a:ext cx="1990845" cy="988576"/>
          </a:xfrm>
          <a:prstGeom prst="rect">
            <a:avLst/>
          </a:prstGeom>
          <a:solidFill>
            <a:srgbClr val="F7F7F7"/>
          </a:solidFill>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pPr algn="r"/>
            <a:endParaRPr lang="en-GB" sz="2800" b="1" dirty="0"/>
          </a:p>
          <a:p>
            <a:pPr algn="r"/>
            <a:r>
              <a:rPr lang="en-GB" sz="2800" b="1" dirty="0"/>
              <a:t>Visual</a:t>
            </a:r>
          </a:p>
          <a:p>
            <a:endParaRPr lang="en-IN" sz="2800" b="1" dirty="0"/>
          </a:p>
        </p:txBody>
      </p:sp>
    </p:spTree>
    <p:extLst>
      <p:ext uri="{BB962C8B-B14F-4D97-AF65-F5344CB8AC3E}">
        <p14:creationId xmlns:p14="http://schemas.microsoft.com/office/powerpoint/2010/main" val="24749226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97FC5-F2F5-0C4B-C5AB-3D1500267272}"/>
              </a:ext>
            </a:extLst>
          </p:cNvPr>
          <p:cNvSpPr>
            <a:spLocks noGrp="1"/>
          </p:cNvSpPr>
          <p:nvPr>
            <p:ph type="title"/>
          </p:nvPr>
        </p:nvSpPr>
        <p:spPr>
          <a:xfrm>
            <a:off x="179957" y="144281"/>
            <a:ext cx="10515600" cy="587375"/>
          </a:xfrm>
        </p:spPr>
        <p:txBody>
          <a:bodyPr>
            <a:noAutofit/>
          </a:bodyPr>
          <a:lstStyle/>
          <a:p>
            <a:r>
              <a:rPr lang="en-GB" b="1" dirty="0"/>
              <a:t>Business writing</a:t>
            </a:r>
            <a:endParaRPr lang="en-IN" b="1" dirty="0"/>
          </a:p>
        </p:txBody>
      </p:sp>
      <p:sp>
        <p:nvSpPr>
          <p:cNvPr id="3" name="Content Placeholder 2">
            <a:extLst>
              <a:ext uri="{FF2B5EF4-FFF2-40B4-BE49-F238E27FC236}">
                <a16:creationId xmlns:a16="http://schemas.microsoft.com/office/drawing/2014/main" id="{F58CC694-0A72-FBB8-D029-DCF08593098D}"/>
              </a:ext>
            </a:extLst>
          </p:cNvPr>
          <p:cNvSpPr>
            <a:spLocks noGrp="1"/>
          </p:cNvSpPr>
          <p:nvPr>
            <p:ph idx="1"/>
          </p:nvPr>
        </p:nvSpPr>
        <p:spPr>
          <a:xfrm>
            <a:off x="0" y="974724"/>
            <a:ext cx="6810374" cy="4979037"/>
          </a:xfrm>
          <a:solidFill>
            <a:srgbClr val="C3D5E3"/>
          </a:solidFill>
          <a:ln>
            <a:solidFill>
              <a:schemeClr val="accent3">
                <a:lumMod val="40000"/>
                <a:lumOff val="60000"/>
              </a:schemeClr>
            </a:solidFill>
          </a:ln>
        </p:spPr>
        <p:txBody>
          <a:bodyPr anchor="ctr">
            <a:normAutofit fontScale="85000" lnSpcReduction="20000"/>
          </a:bodyPr>
          <a:lstStyle/>
          <a:p>
            <a:pPr marL="457200" lvl="1" indent="0">
              <a:lnSpc>
                <a:spcPct val="100000"/>
              </a:lnSpc>
              <a:buNone/>
            </a:pPr>
            <a:r>
              <a:rPr lang="en-GB" sz="2800" dirty="0"/>
              <a:t>Some common examples of written communication in business are:</a:t>
            </a:r>
          </a:p>
          <a:p>
            <a:pPr marL="457200" lvl="1" indent="0">
              <a:lnSpc>
                <a:spcPct val="100000"/>
              </a:lnSpc>
              <a:buNone/>
            </a:pPr>
            <a:endParaRPr lang="en-GB" sz="2800" dirty="0"/>
          </a:p>
          <a:p>
            <a:pPr lvl="1">
              <a:lnSpc>
                <a:spcPct val="120000"/>
              </a:lnSpc>
            </a:pPr>
            <a:r>
              <a:rPr lang="en-GB" sz="2800" dirty="0"/>
              <a:t>Letters</a:t>
            </a:r>
          </a:p>
          <a:p>
            <a:pPr lvl="1">
              <a:lnSpc>
                <a:spcPct val="120000"/>
              </a:lnSpc>
            </a:pPr>
            <a:endParaRPr lang="en-GB" sz="1300" dirty="0"/>
          </a:p>
          <a:p>
            <a:pPr lvl="1">
              <a:lnSpc>
                <a:spcPct val="120000"/>
              </a:lnSpc>
            </a:pPr>
            <a:r>
              <a:rPr lang="en-IN" sz="2800" dirty="0"/>
              <a:t>Emails</a:t>
            </a:r>
          </a:p>
          <a:p>
            <a:pPr lvl="1">
              <a:lnSpc>
                <a:spcPct val="120000"/>
              </a:lnSpc>
            </a:pPr>
            <a:endParaRPr lang="en-IN" sz="1300" dirty="0"/>
          </a:p>
          <a:p>
            <a:pPr lvl="1">
              <a:lnSpc>
                <a:spcPct val="120000"/>
              </a:lnSpc>
            </a:pPr>
            <a:r>
              <a:rPr lang="en-IN" sz="2800" dirty="0"/>
              <a:t>Reports</a:t>
            </a:r>
          </a:p>
          <a:p>
            <a:pPr lvl="1">
              <a:lnSpc>
                <a:spcPct val="120000"/>
              </a:lnSpc>
            </a:pPr>
            <a:endParaRPr lang="en-IN" sz="1300" dirty="0"/>
          </a:p>
          <a:p>
            <a:pPr lvl="1">
              <a:lnSpc>
                <a:spcPct val="120000"/>
              </a:lnSpc>
            </a:pPr>
            <a:r>
              <a:rPr lang="en-IN" sz="2800" dirty="0"/>
              <a:t>Manuals </a:t>
            </a:r>
          </a:p>
          <a:p>
            <a:pPr lvl="1">
              <a:lnSpc>
                <a:spcPct val="120000"/>
              </a:lnSpc>
            </a:pPr>
            <a:endParaRPr lang="en-IN" sz="1200" dirty="0"/>
          </a:p>
          <a:p>
            <a:pPr lvl="1">
              <a:lnSpc>
                <a:spcPct val="120000"/>
              </a:lnSpc>
            </a:pPr>
            <a:r>
              <a:rPr lang="en-IN" sz="2800" dirty="0"/>
              <a:t>Proposals</a:t>
            </a:r>
          </a:p>
          <a:p>
            <a:pPr lvl="1">
              <a:lnSpc>
                <a:spcPct val="120000"/>
              </a:lnSpc>
            </a:pPr>
            <a:endParaRPr lang="en-IN" sz="1100" dirty="0"/>
          </a:p>
          <a:p>
            <a:pPr lvl="1">
              <a:lnSpc>
                <a:spcPct val="120000"/>
              </a:lnSpc>
            </a:pPr>
            <a:r>
              <a:rPr lang="en-IN" sz="2800" dirty="0"/>
              <a:t>News releases</a:t>
            </a:r>
          </a:p>
        </p:txBody>
      </p:sp>
      <p:pic>
        <p:nvPicPr>
          <p:cNvPr id="5" name="Picture 4">
            <a:extLst>
              <a:ext uri="{FF2B5EF4-FFF2-40B4-BE49-F238E27FC236}">
                <a16:creationId xmlns:a16="http://schemas.microsoft.com/office/drawing/2014/main" id="{44513081-5AE5-6E4E-5C2C-E083D31E016E}"/>
              </a:ext>
            </a:extLst>
          </p:cNvPr>
          <p:cNvPicPr>
            <a:picLocks noChangeAspect="1"/>
          </p:cNvPicPr>
          <p:nvPr/>
        </p:nvPicPr>
        <p:blipFill>
          <a:blip r:embed="rId3">
            <a:extLst>
              <a:ext uri="{28A0092B-C50C-407E-A947-70E740481C1C}">
                <a14:useLocalDpi xmlns:a14="http://schemas.microsoft.com/office/drawing/2010/main" val="0"/>
              </a:ext>
            </a:extLst>
          </a:blip>
          <a:srcRect l="16898" r="16898"/>
          <a:stretch/>
        </p:blipFill>
        <p:spPr>
          <a:xfrm>
            <a:off x="6810375" y="974724"/>
            <a:ext cx="5381625" cy="4979037"/>
          </a:xfrm>
          <a:prstGeom prst="rect">
            <a:avLst/>
          </a:prstGeom>
        </p:spPr>
      </p:pic>
    </p:spTree>
    <p:extLst>
      <p:ext uri="{BB962C8B-B14F-4D97-AF65-F5344CB8AC3E}">
        <p14:creationId xmlns:p14="http://schemas.microsoft.com/office/powerpoint/2010/main" val="2662455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bg/>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34085-19A9-687C-1F57-82F5B203B0D8}"/>
              </a:ext>
            </a:extLst>
          </p:cNvPr>
          <p:cNvSpPr>
            <a:spLocks noGrp="1"/>
          </p:cNvSpPr>
          <p:nvPr>
            <p:ph type="title"/>
          </p:nvPr>
        </p:nvSpPr>
        <p:spPr>
          <a:xfrm>
            <a:off x="0" y="0"/>
            <a:ext cx="10515600" cy="860107"/>
          </a:xfrm>
        </p:spPr>
        <p:txBody>
          <a:bodyPr/>
          <a:lstStyle/>
          <a:p>
            <a:r>
              <a:rPr lang="en-GB" b="1" dirty="0"/>
              <a:t>What’s the big deal about business writing?</a:t>
            </a:r>
            <a:endParaRPr lang="en-IN" b="1" dirty="0"/>
          </a:p>
        </p:txBody>
      </p:sp>
      <p:sp>
        <p:nvSpPr>
          <p:cNvPr id="3" name="Content Placeholder 2">
            <a:extLst>
              <a:ext uri="{FF2B5EF4-FFF2-40B4-BE49-F238E27FC236}">
                <a16:creationId xmlns:a16="http://schemas.microsoft.com/office/drawing/2014/main" id="{AE5EF110-88C2-B0B9-6372-FF096E451ADE}"/>
              </a:ext>
            </a:extLst>
          </p:cNvPr>
          <p:cNvSpPr>
            <a:spLocks noGrp="1"/>
          </p:cNvSpPr>
          <p:nvPr>
            <p:ph idx="1"/>
          </p:nvPr>
        </p:nvSpPr>
        <p:spPr>
          <a:xfrm>
            <a:off x="173620" y="1360313"/>
            <a:ext cx="6810375" cy="4972583"/>
          </a:xfrm>
          <a:noFill/>
        </p:spPr>
        <p:txBody>
          <a:bodyPr>
            <a:normAutofit/>
          </a:bodyPr>
          <a:lstStyle/>
          <a:p>
            <a:pPr lvl="1">
              <a:lnSpc>
                <a:spcPct val="100000"/>
              </a:lnSpc>
            </a:pPr>
            <a:r>
              <a:rPr lang="en-GB" dirty="0"/>
              <a:t>There is no immediate feedback</a:t>
            </a:r>
          </a:p>
          <a:p>
            <a:pPr lvl="1">
              <a:lnSpc>
                <a:spcPct val="100000"/>
              </a:lnSpc>
            </a:pPr>
            <a:endParaRPr lang="en-GB" dirty="0"/>
          </a:p>
          <a:p>
            <a:pPr lvl="1">
              <a:lnSpc>
                <a:spcPct val="100000"/>
              </a:lnSpc>
            </a:pPr>
            <a:r>
              <a:rPr lang="en-GB" dirty="0"/>
              <a:t>Expression and tone are embedded into the choice of words</a:t>
            </a:r>
          </a:p>
          <a:p>
            <a:pPr lvl="1">
              <a:lnSpc>
                <a:spcPct val="100000"/>
              </a:lnSpc>
            </a:pPr>
            <a:endParaRPr lang="en-GB" dirty="0"/>
          </a:p>
          <a:p>
            <a:pPr lvl="1">
              <a:lnSpc>
                <a:spcPct val="100000"/>
              </a:lnSpc>
            </a:pPr>
            <a:r>
              <a:rPr lang="en-GB" dirty="0"/>
              <a:t>Tone can be perceived differently</a:t>
            </a:r>
          </a:p>
          <a:p>
            <a:pPr lvl="1">
              <a:lnSpc>
                <a:spcPct val="100000"/>
              </a:lnSpc>
            </a:pPr>
            <a:endParaRPr lang="en-GB" dirty="0"/>
          </a:p>
          <a:p>
            <a:pPr lvl="1">
              <a:lnSpc>
                <a:spcPct val="100000"/>
              </a:lnSpc>
            </a:pPr>
            <a:r>
              <a:rPr lang="en-GB" dirty="0"/>
              <a:t>Choice of words can cause much misunderstanding</a:t>
            </a:r>
          </a:p>
          <a:p>
            <a:pPr lvl="1">
              <a:lnSpc>
                <a:spcPct val="100000"/>
              </a:lnSpc>
            </a:pPr>
            <a:endParaRPr lang="en-GB" dirty="0"/>
          </a:p>
          <a:p>
            <a:pPr lvl="1">
              <a:lnSpc>
                <a:spcPct val="100000"/>
              </a:lnSpc>
            </a:pPr>
            <a:r>
              <a:rPr lang="en-GB" dirty="0"/>
              <a:t>Clarity of the message can be less</a:t>
            </a:r>
          </a:p>
        </p:txBody>
      </p:sp>
      <p:pic>
        <p:nvPicPr>
          <p:cNvPr id="4" name="Picture 2" descr="Photo dont know. puzzled clueless confused businessman sitting office workplace with laptop on desk, shrugging shoulders, doubting cant make decision. indoor studio shot isolated on white background">
            <a:extLst>
              <a:ext uri="{FF2B5EF4-FFF2-40B4-BE49-F238E27FC236}">
                <a16:creationId xmlns:a16="http://schemas.microsoft.com/office/drawing/2014/main" id="{ECD5028E-40BD-B3EF-17D7-5E1AFFB6AEAF}"/>
              </a:ext>
            </a:extLst>
          </p:cNvPr>
          <p:cNvPicPr>
            <a:picLocks noChangeAspect="1" noChangeArrowheads="1"/>
          </p:cNvPicPr>
          <p:nvPr/>
        </p:nvPicPr>
        <p:blipFill>
          <a:blip r:embed="rId3">
            <a:clrChange>
              <a:clrFrom>
                <a:srgbClr val="EAE8ED"/>
              </a:clrFrom>
              <a:clrTo>
                <a:srgbClr val="EAE8ED">
                  <a:alpha val="0"/>
                </a:srgbClr>
              </a:clrTo>
            </a:clrChange>
            <a:extLst>
              <a:ext uri="{28A0092B-C50C-407E-A947-70E740481C1C}">
                <a14:useLocalDpi xmlns:a14="http://schemas.microsoft.com/office/drawing/2010/main" val="0"/>
              </a:ext>
            </a:extLst>
          </a:blip>
          <a:srcRect/>
          <a:stretch>
            <a:fillRect/>
          </a:stretch>
        </p:blipFill>
        <p:spPr bwMode="auto">
          <a:xfrm>
            <a:off x="7084792" y="1972116"/>
            <a:ext cx="4374145" cy="2913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803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D5E58-99C2-C2BE-DF81-6A82D866D236}"/>
              </a:ext>
            </a:extLst>
          </p:cNvPr>
          <p:cNvSpPr>
            <a:spLocks noGrp="1"/>
          </p:cNvSpPr>
          <p:nvPr>
            <p:ph type="title"/>
          </p:nvPr>
        </p:nvSpPr>
        <p:spPr/>
        <p:txBody>
          <a:bodyPr/>
          <a:lstStyle/>
          <a:p>
            <a:endParaRPr lang="en-IN"/>
          </a:p>
        </p:txBody>
      </p:sp>
      <p:pic>
        <p:nvPicPr>
          <p:cNvPr id="5" name="Content Placeholder 4">
            <a:extLst>
              <a:ext uri="{FF2B5EF4-FFF2-40B4-BE49-F238E27FC236}">
                <a16:creationId xmlns:a16="http://schemas.microsoft.com/office/drawing/2014/main" id="{990B585A-917F-7E4A-EE28-C7681248C14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 y="0"/>
            <a:ext cx="12199717" cy="4919241"/>
          </a:xfrm>
        </p:spPr>
      </p:pic>
      <p:sp>
        <p:nvSpPr>
          <p:cNvPr id="6" name="Title 6">
            <a:extLst>
              <a:ext uri="{FF2B5EF4-FFF2-40B4-BE49-F238E27FC236}">
                <a16:creationId xmlns:a16="http://schemas.microsoft.com/office/drawing/2014/main" id="{661E9D8D-3245-2A6F-0B7C-671F7E6F125F}"/>
              </a:ext>
            </a:extLst>
          </p:cNvPr>
          <p:cNvSpPr txBox="1">
            <a:spLocks/>
          </p:cNvSpPr>
          <p:nvPr/>
        </p:nvSpPr>
        <p:spPr>
          <a:xfrm>
            <a:off x="1524000" y="5456778"/>
            <a:ext cx="9144000" cy="140122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pPr algn="ctr">
              <a:spcBef>
                <a:spcPts val="0"/>
              </a:spcBef>
            </a:pPr>
            <a:r>
              <a:rPr lang="en-US" sz="3200" b="1" dirty="0">
                <a:solidFill>
                  <a:srgbClr val="000000"/>
                </a:solidFill>
              </a:rPr>
              <a:t>Module 2: </a:t>
            </a:r>
            <a:br>
              <a:rPr lang="en-US" sz="3200" b="1" dirty="0">
                <a:solidFill>
                  <a:srgbClr val="000000"/>
                </a:solidFill>
              </a:rPr>
            </a:br>
            <a:r>
              <a:rPr lang="en-US" sz="3200" b="1" dirty="0">
                <a:solidFill>
                  <a:srgbClr val="000000"/>
                </a:solidFill>
              </a:rPr>
              <a:t>Business Writing-Getting to Know Email</a:t>
            </a:r>
            <a:endParaRPr lang="en-US" sz="3200" b="1" dirty="0"/>
          </a:p>
        </p:txBody>
      </p:sp>
    </p:spTree>
    <p:extLst>
      <p:ext uri="{BB962C8B-B14F-4D97-AF65-F5344CB8AC3E}">
        <p14:creationId xmlns:p14="http://schemas.microsoft.com/office/powerpoint/2010/main" val="2228165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C092D-4632-FD20-80FB-58E632EF63DB}"/>
              </a:ext>
            </a:extLst>
          </p:cNvPr>
          <p:cNvSpPr>
            <a:spLocks noGrp="1"/>
          </p:cNvSpPr>
          <p:nvPr>
            <p:ph type="title"/>
          </p:nvPr>
        </p:nvSpPr>
        <p:spPr>
          <a:xfrm>
            <a:off x="619125" y="412750"/>
            <a:ext cx="10515600" cy="547043"/>
          </a:xfrm>
        </p:spPr>
        <p:txBody>
          <a:bodyPr>
            <a:noAutofit/>
          </a:bodyPr>
          <a:lstStyle/>
          <a:p>
            <a:r>
              <a:rPr lang="en-GB" b="1" dirty="0"/>
              <a:t>Etiquette</a:t>
            </a:r>
            <a:endParaRPr lang="en-IN" b="1" dirty="0"/>
          </a:p>
        </p:txBody>
      </p:sp>
      <p:sp>
        <p:nvSpPr>
          <p:cNvPr id="4" name="Title 1">
            <a:extLst>
              <a:ext uri="{FF2B5EF4-FFF2-40B4-BE49-F238E27FC236}">
                <a16:creationId xmlns:a16="http://schemas.microsoft.com/office/drawing/2014/main" id="{F0100FD7-64C1-E072-4F43-97A3E5F4E7CC}"/>
              </a:ext>
            </a:extLst>
          </p:cNvPr>
          <p:cNvSpPr txBox="1">
            <a:spLocks/>
          </p:cNvSpPr>
          <p:nvPr/>
        </p:nvSpPr>
        <p:spPr>
          <a:xfrm>
            <a:off x="4647054" y="5794978"/>
            <a:ext cx="2459741" cy="54704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GB" b="1" dirty="0"/>
              <a:t>Etiquettes</a:t>
            </a:r>
            <a:endParaRPr lang="en-IN" b="1" dirty="0"/>
          </a:p>
        </p:txBody>
      </p:sp>
      <p:pic>
        <p:nvPicPr>
          <p:cNvPr id="10" name="Picture 9">
            <a:extLst>
              <a:ext uri="{FF2B5EF4-FFF2-40B4-BE49-F238E27FC236}">
                <a16:creationId xmlns:a16="http://schemas.microsoft.com/office/drawing/2014/main" id="{A1DC9090-EBFA-D908-06D9-2002A63059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5382228"/>
          </a:xfrm>
          <a:prstGeom prst="rect">
            <a:avLst/>
          </a:prstGeom>
        </p:spPr>
      </p:pic>
    </p:spTree>
    <p:extLst>
      <p:ext uri="{BB962C8B-B14F-4D97-AF65-F5344CB8AC3E}">
        <p14:creationId xmlns:p14="http://schemas.microsoft.com/office/powerpoint/2010/main" val="15906595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B97A3AE-AD31-32BD-4CAC-1A4094A9765C}"/>
              </a:ext>
            </a:extLst>
          </p:cNvPr>
          <p:cNvSpPr>
            <a:spLocks noGrp="1"/>
          </p:cNvSpPr>
          <p:nvPr>
            <p:ph type="ctrTitle"/>
          </p:nvPr>
        </p:nvSpPr>
        <p:spPr>
          <a:xfrm>
            <a:off x="619125" y="400050"/>
            <a:ext cx="9144000" cy="609600"/>
          </a:xfrm>
        </p:spPr>
        <p:txBody>
          <a:bodyPr>
            <a:normAutofit fontScale="90000"/>
          </a:bodyPr>
          <a:lstStyle/>
          <a:p>
            <a:pPr algn="l"/>
            <a:r>
              <a:rPr lang="en-GB" sz="4400" b="1" dirty="0"/>
              <a:t>Email etiquette</a:t>
            </a:r>
            <a:endParaRPr lang="en-IN" sz="4400" b="1" dirty="0"/>
          </a:p>
        </p:txBody>
      </p:sp>
      <p:sp>
        <p:nvSpPr>
          <p:cNvPr id="5" name="Subtitle 4">
            <a:extLst>
              <a:ext uri="{FF2B5EF4-FFF2-40B4-BE49-F238E27FC236}">
                <a16:creationId xmlns:a16="http://schemas.microsoft.com/office/drawing/2014/main" id="{77126BC1-C81E-D5A4-3953-A1B2F145E3B2}"/>
              </a:ext>
            </a:extLst>
          </p:cNvPr>
          <p:cNvSpPr>
            <a:spLocks noGrp="1"/>
          </p:cNvSpPr>
          <p:nvPr>
            <p:ph type="subTitle" idx="1"/>
          </p:nvPr>
        </p:nvSpPr>
        <p:spPr>
          <a:xfrm>
            <a:off x="2690812" y="6035041"/>
            <a:ext cx="6810374" cy="534669"/>
          </a:xfrm>
        </p:spPr>
        <p:txBody>
          <a:bodyPr>
            <a:noAutofit/>
          </a:bodyPr>
          <a:lstStyle/>
          <a:p>
            <a:pPr marL="180000" lvl="1">
              <a:lnSpc>
                <a:spcPct val="100000"/>
              </a:lnSpc>
              <a:spcBef>
                <a:spcPts val="0"/>
              </a:spcBef>
            </a:pPr>
            <a:r>
              <a:rPr lang="en-GB" sz="2800" dirty="0"/>
              <a:t>A guide to writing effective emails</a:t>
            </a:r>
            <a:endParaRPr lang="en-IN" sz="2800" dirty="0"/>
          </a:p>
        </p:txBody>
      </p:sp>
      <p:pic>
        <p:nvPicPr>
          <p:cNvPr id="3" name="Picture 2">
            <a:extLst>
              <a:ext uri="{FF2B5EF4-FFF2-40B4-BE49-F238E27FC236}">
                <a16:creationId xmlns:a16="http://schemas.microsoft.com/office/drawing/2014/main" id="{DD91924E-EFCD-9398-19D6-411EA564B429}"/>
              </a:ext>
            </a:extLst>
          </p:cNvPr>
          <p:cNvPicPr>
            <a:picLocks noChangeAspect="1"/>
          </p:cNvPicPr>
          <p:nvPr/>
        </p:nvPicPr>
        <p:blipFill>
          <a:blip r:embed="rId3">
            <a:extLst>
              <a:ext uri="{28A0092B-C50C-407E-A947-70E740481C1C}">
                <a14:useLocalDpi xmlns:a14="http://schemas.microsoft.com/office/drawing/2010/main" val="0"/>
              </a:ext>
            </a:extLst>
          </a:blip>
          <a:srcRect t="15730" b="15730"/>
          <a:stretch/>
        </p:blipFill>
        <p:spPr>
          <a:xfrm>
            <a:off x="0" y="1009650"/>
            <a:ext cx="12191999" cy="4913630"/>
          </a:xfrm>
          <a:prstGeom prst="rect">
            <a:avLst/>
          </a:prstGeom>
        </p:spPr>
      </p:pic>
    </p:spTree>
    <p:extLst>
      <p:ext uri="{BB962C8B-B14F-4D97-AF65-F5344CB8AC3E}">
        <p14:creationId xmlns:p14="http://schemas.microsoft.com/office/powerpoint/2010/main" val="406880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55BA7-55E2-7548-6C97-02A444B3F0EF}"/>
              </a:ext>
            </a:extLst>
          </p:cNvPr>
          <p:cNvSpPr>
            <a:spLocks noGrp="1"/>
          </p:cNvSpPr>
          <p:nvPr>
            <p:ph type="title"/>
          </p:nvPr>
        </p:nvSpPr>
        <p:spPr>
          <a:xfrm>
            <a:off x="236316" y="168356"/>
            <a:ext cx="10515600" cy="618723"/>
          </a:xfrm>
        </p:spPr>
        <p:txBody>
          <a:bodyPr/>
          <a:lstStyle/>
          <a:p>
            <a:r>
              <a:rPr lang="en-IN" dirty="0"/>
              <a:t>Activity- Write an Email</a:t>
            </a:r>
          </a:p>
        </p:txBody>
      </p:sp>
      <p:pic>
        <p:nvPicPr>
          <p:cNvPr id="5" name="Picture 4">
            <a:extLst>
              <a:ext uri="{FF2B5EF4-FFF2-40B4-BE49-F238E27FC236}">
                <a16:creationId xmlns:a16="http://schemas.microsoft.com/office/drawing/2014/main" id="{55D6A82C-F353-9A48-2E92-AA102712766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1308" b="12911"/>
          <a:stretch/>
        </p:blipFill>
        <p:spPr>
          <a:xfrm>
            <a:off x="3859192" y="787079"/>
            <a:ext cx="5655198" cy="4285543"/>
          </a:xfrm>
          <a:prstGeom prst="rect">
            <a:avLst/>
          </a:prstGeom>
        </p:spPr>
      </p:pic>
      <p:sp>
        <p:nvSpPr>
          <p:cNvPr id="6" name="TextBox 5">
            <a:extLst>
              <a:ext uri="{FF2B5EF4-FFF2-40B4-BE49-F238E27FC236}">
                <a16:creationId xmlns:a16="http://schemas.microsoft.com/office/drawing/2014/main" id="{8E050152-2D1F-9520-F957-E80F010A206C}"/>
              </a:ext>
            </a:extLst>
          </p:cNvPr>
          <p:cNvSpPr txBox="1"/>
          <p:nvPr/>
        </p:nvSpPr>
        <p:spPr>
          <a:xfrm>
            <a:off x="9143780" y="6018569"/>
            <a:ext cx="1643605" cy="369332"/>
          </a:xfrm>
          <a:prstGeom prst="rect">
            <a:avLst/>
          </a:prstGeom>
          <a:solidFill>
            <a:srgbClr val="1EAFDD"/>
          </a:solidFill>
        </p:spPr>
        <p:txBody>
          <a:bodyPr wrap="square" rtlCol="0">
            <a:spAutoFit/>
          </a:bodyPr>
          <a:lstStyle/>
          <a:p>
            <a:r>
              <a:rPr lang="en-IN" dirty="0">
                <a:solidFill>
                  <a:schemeClr val="bg1"/>
                </a:solidFill>
              </a:rPr>
              <a:t> Attachments</a:t>
            </a:r>
          </a:p>
        </p:txBody>
      </p:sp>
      <p:sp>
        <p:nvSpPr>
          <p:cNvPr id="8" name="TextBox 7">
            <a:extLst>
              <a:ext uri="{FF2B5EF4-FFF2-40B4-BE49-F238E27FC236}">
                <a16:creationId xmlns:a16="http://schemas.microsoft.com/office/drawing/2014/main" id="{FE14379F-2F33-25FC-3BA2-D4EEB6E1BE49}"/>
              </a:ext>
            </a:extLst>
          </p:cNvPr>
          <p:cNvSpPr txBox="1"/>
          <p:nvPr/>
        </p:nvSpPr>
        <p:spPr>
          <a:xfrm>
            <a:off x="1070659" y="6019363"/>
            <a:ext cx="2691114" cy="369332"/>
          </a:xfrm>
          <a:prstGeom prst="rect">
            <a:avLst/>
          </a:prstGeom>
          <a:solidFill>
            <a:srgbClr val="1EAFDD"/>
          </a:solidFill>
        </p:spPr>
        <p:txBody>
          <a:bodyPr wrap="square">
            <a:spAutoFit/>
          </a:bodyPr>
          <a:lstStyle/>
          <a:p>
            <a:r>
              <a:rPr lang="en-IN" dirty="0">
                <a:solidFill>
                  <a:schemeClr val="bg1"/>
                </a:solidFill>
              </a:rPr>
              <a:t>Address Line-To, CC &amp; BCC</a:t>
            </a:r>
          </a:p>
        </p:txBody>
      </p:sp>
      <p:sp>
        <p:nvSpPr>
          <p:cNvPr id="10" name="TextBox 9">
            <a:extLst>
              <a:ext uri="{FF2B5EF4-FFF2-40B4-BE49-F238E27FC236}">
                <a16:creationId xmlns:a16="http://schemas.microsoft.com/office/drawing/2014/main" id="{0F5F093F-1F8F-7654-1431-DA17FA481FD9}"/>
              </a:ext>
            </a:extLst>
          </p:cNvPr>
          <p:cNvSpPr txBox="1"/>
          <p:nvPr/>
        </p:nvSpPr>
        <p:spPr>
          <a:xfrm>
            <a:off x="3766592" y="6033849"/>
            <a:ext cx="1950334" cy="369332"/>
          </a:xfrm>
          <a:prstGeom prst="rect">
            <a:avLst/>
          </a:prstGeom>
          <a:solidFill>
            <a:srgbClr val="F0F0F0"/>
          </a:solidFill>
        </p:spPr>
        <p:txBody>
          <a:bodyPr wrap="square">
            <a:spAutoFit/>
          </a:bodyPr>
          <a:lstStyle/>
          <a:p>
            <a:r>
              <a:rPr lang="en-IN" dirty="0"/>
              <a:t>Subject Line</a:t>
            </a:r>
          </a:p>
        </p:txBody>
      </p:sp>
      <p:sp>
        <p:nvSpPr>
          <p:cNvPr id="12" name="TextBox 11">
            <a:extLst>
              <a:ext uri="{FF2B5EF4-FFF2-40B4-BE49-F238E27FC236}">
                <a16:creationId xmlns:a16="http://schemas.microsoft.com/office/drawing/2014/main" id="{79DA37A5-38E8-4ACC-E8CB-66556B582636}"/>
              </a:ext>
            </a:extLst>
          </p:cNvPr>
          <p:cNvSpPr txBox="1"/>
          <p:nvPr/>
        </p:nvSpPr>
        <p:spPr>
          <a:xfrm>
            <a:off x="5716926" y="6018569"/>
            <a:ext cx="1806618" cy="369332"/>
          </a:xfrm>
          <a:prstGeom prst="rect">
            <a:avLst/>
          </a:prstGeom>
          <a:solidFill>
            <a:srgbClr val="1EAFDD"/>
          </a:solidFill>
        </p:spPr>
        <p:txBody>
          <a:bodyPr wrap="square">
            <a:spAutoFit/>
          </a:bodyPr>
          <a:lstStyle/>
          <a:p>
            <a:r>
              <a:rPr lang="en-IN" dirty="0">
                <a:solidFill>
                  <a:schemeClr val="bg1"/>
                </a:solidFill>
              </a:rPr>
              <a:t>Email Body</a:t>
            </a:r>
          </a:p>
        </p:txBody>
      </p:sp>
      <p:sp>
        <p:nvSpPr>
          <p:cNvPr id="14" name="TextBox 13">
            <a:extLst>
              <a:ext uri="{FF2B5EF4-FFF2-40B4-BE49-F238E27FC236}">
                <a16:creationId xmlns:a16="http://schemas.microsoft.com/office/drawing/2014/main" id="{982F6966-0B2D-807F-C536-A6CB4AB86C97}"/>
              </a:ext>
            </a:extLst>
          </p:cNvPr>
          <p:cNvSpPr txBox="1"/>
          <p:nvPr/>
        </p:nvSpPr>
        <p:spPr>
          <a:xfrm>
            <a:off x="7543690" y="6018569"/>
            <a:ext cx="1579944" cy="369332"/>
          </a:xfrm>
          <a:prstGeom prst="rect">
            <a:avLst/>
          </a:prstGeom>
          <a:solidFill>
            <a:srgbClr val="F0F0F0"/>
          </a:solidFill>
        </p:spPr>
        <p:txBody>
          <a:bodyPr wrap="square">
            <a:spAutoFit/>
          </a:bodyPr>
          <a:lstStyle/>
          <a:p>
            <a:r>
              <a:rPr lang="en-IN" dirty="0"/>
              <a:t>Signature</a:t>
            </a:r>
          </a:p>
        </p:txBody>
      </p:sp>
    </p:spTree>
    <p:extLst>
      <p:ext uri="{BB962C8B-B14F-4D97-AF65-F5344CB8AC3E}">
        <p14:creationId xmlns:p14="http://schemas.microsoft.com/office/powerpoint/2010/main" val="1972033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2" grpId="0" animBg="1"/>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312A58E-665B-6679-5BF3-D195E0870EDB}"/>
              </a:ext>
            </a:extLst>
          </p:cNvPr>
          <p:cNvPicPr>
            <a:picLocks noChangeAspect="1"/>
          </p:cNvPicPr>
          <p:nvPr/>
        </p:nvPicPr>
        <p:blipFill rotWithShape="1">
          <a:blip r:embed="rId3">
            <a:extLst>
              <a:ext uri="{28A0092B-C50C-407E-A947-70E740481C1C}">
                <a14:useLocalDpi xmlns:a14="http://schemas.microsoft.com/office/drawing/2010/main" val="0"/>
              </a:ext>
            </a:extLst>
          </a:blip>
          <a:srcRect r="3335" b="24968"/>
          <a:stretch/>
        </p:blipFill>
        <p:spPr>
          <a:xfrm>
            <a:off x="180049" y="1527375"/>
            <a:ext cx="12011951" cy="4283115"/>
          </a:xfrm>
          <a:prstGeom prst="rect">
            <a:avLst/>
          </a:prstGeom>
        </p:spPr>
      </p:pic>
      <p:sp>
        <p:nvSpPr>
          <p:cNvPr id="7" name="TextBox 6">
            <a:extLst>
              <a:ext uri="{FF2B5EF4-FFF2-40B4-BE49-F238E27FC236}">
                <a16:creationId xmlns:a16="http://schemas.microsoft.com/office/drawing/2014/main" id="{850A0FF9-D6EF-4FA4-3499-B581F84C98C8}"/>
              </a:ext>
            </a:extLst>
          </p:cNvPr>
          <p:cNvSpPr txBox="1"/>
          <p:nvPr/>
        </p:nvSpPr>
        <p:spPr>
          <a:xfrm>
            <a:off x="1943741" y="4999965"/>
            <a:ext cx="842057" cy="400110"/>
          </a:xfrm>
          <a:prstGeom prst="rect">
            <a:avLst/>
          </a:prstGeom>
          <a:solidFill>
            <a:schemeClr val="bg1"/>
          </a:solidFill>
        </p:spPr>
        <p:txBody>
          <a:bodyPr wrap="square">
            <a:spAutoFit/>
          </a:bodyPr>
          <a:lstStyle/>
          <a:p>
            <a:pPr lvl="0"/>
            <a:r>
              <a:rPr lang="en-GB" sz="2000" b="1" dirty="0">
                <a:effectLst/>
              </a:rPr>
              <a:t>Clear</a:t>
            </a:r>
          </a:p>
        </p:txBody>
      </p:sp>
      <p:sp>
        <p:nvSpPr>
          <p:cNvPr id="13" name="TextBox 12">
            <a:extLst>
              <a:ext uri="{FF2B5EF4-FFF2-40B4-BE49-F238E27FC236}">
                <a16:creationId xmlns:a16="http://schemas.microsoft.com/office/drawing/2014/main" id="{66486A49-6F47-5728-DE7C-F53588E9581B}"/>
              </a:ext>
            </a:extLst>
          </p:cNvPr>
          <p:cNvSpPr txBox="1"/>
          <p:nvPr/>
        </p:nvSpPr>
        <p:spPr>
          <a:xfrm>
            <a:off x="4526341" y="5023119"/>
            <a:ext cx="1079507" cy="400110"/>
          </a:xfrm>
          <a:prstGeom prst="rect">
            <a:avLst/>
          </a:prstGeom>
          <a:solidFill>
            <a:schemeClr val="bg1"/>
          </a:solidFill>
        </p:spPr>
        <p:txBody>
          <a:bodyPr wrap="square">
            <a:spAutoFit/>
          </a:bodyPr>
          <a:lstStyle/>
          <a:p>
            <a:pPr lvl="0"/>
            <a:r>
              <a:rPr lang="en-GB" sz="2000" b="1" dirty="0">
                <a:effectLst/>
              </a:rPr>
              <a:t>Concise</a:t>
            </a:r>
          </a:p>
        </p:txBody>
      </p:sp>
      <p:sp>
        <p:nvSpPr>
          <p:cNvPr id="14" name="TextBox 13">
            <a:extLst>
              <a:ext uri="{FF2B5EF4-FFF2-40B4-BE49-F238E27FC236}">
                <a16:creationId xmlns:a16="http://schemas.microsoft.com/office/drawing/2014/main" id="{17547641-5F84-3E23-4D17-CD5DCBC8A34D}"/>
              </a:ext>
            </a:extLst>
          </p:cNvPr>
          <p:cNvSpPr txBox="1"/>
          <p:nvPr/>
        </p:nvSpPr>
        <p:spPr>
          <a:xfrm>
            <a:off x="7052180" y="5037681"/>
            <a:ext cx="1293164" cy="400110"/>
          </a:xfrm>
          <a:prstGeom prst="rect">
            <a:avLst/>
          </a:prstGeom>
          <a:solidFill>
            <a:schemeClr val="bg1"/>
          </a:solidFill>
        </p:spPr>
        <p:txBody>
          <a:bodyPr wrap="square">
            <a:spAutoFit/>
          </a:bodyPr>
          <a:lstStyle/>
          <a:p>
            <a:pPr lvl="0"/>
            <a:r>
              <a:rPr lang="en-GB" sz="2000" b="1" dirty="0">
                <a:effectLst/>
              </a:rPr>
              <a:t>Courteous</a:t>
            </a:r>
          </a:p>
        </p:txBody>
      </p:sp>
      <p:sp>
        <p:nvSpPr>
          <p:cNvPr id="15" name="TextBox 14">
            <a:extLst>
              <a:ext uri="{FF2B5EF4-FFF2-40B4-BE49-F238E27FC236}">
                <a16:creationId xmlns:a16="http://schemas.microsoft.com/office/drawing/2014/main" id="{ED75624F-4BF6-528B-128C-55024A494102}"/>
              </a:ext>
            </a:extLst>
          </p:cNvPr>
          <p:cNvSpPr txBox="1"/>
          <p:nvPr/>
        </p:nvSpPr>
        <p:spPr>
          <a:xfrm>
            <a:off x="9657929" y="5019154"/>
            <a:ext cx="1293164" cy="400110"/>
          </a:xfrm>
          <a:prstGeom prst="rect">
            <a:avLst/>
          </a:prstGeom>
          <a:solidFill>
            <a:schemeClr val="bg1"/>
          </a:solidFill>
        </p:spPr>
        <p:txBody>
          <a:bodyPr wrap="square">
            <a:spAutoFit/>
          </a:bodyPr>
          <a:lstStyle/>
          <a:p>
            <a:pPr lvl="0"/>
            <a:r>
              <a:rPr lang="en-GB" sz="2000" b="1" dirty="0">
                <a:effectLst/>
              </a:rPr>
              <a:t>Complete</a:t>
            </a:r>
          </a:p>
        </p:txBody>
      </p:sp>
      <p:sp>
        <p:nvSpPr>
          <p:cNvPr id="17" name="TextBox 16">
            <a:extLst>
              <a:ext uri="{FF2B5EF4-FFF2-40B4-BE49-F238E27FC236}">
                <a16:creationId xmlns:a16="http://schemas.microsoft.com/office/drawing/2014/main" id="{C437E6FF-0278-23A5-A24A-C2608990D4C1}"/>
              </a:ext>
            </a:extLst>
          </p:cNvPr>
          <p:cNvSpPr txBox="1"/>
          <p:nvPr/>
        </p:nvSpPr>
        <p:spPr>
          <a:xfrm>
            <a:off x="1666754" y="3183786"/>
            <a:ext cx="1505349" cy="1477328"/>
          </a:xfrm>
          <a:prstGeom prst="rect">
            <a:avLst/>
          </a:prstGeom>
          <a:solidFill>
            <a:srgbClr val="F1F1F1"/>
          </a:solidFill>
        </p:spPr>
        <p:txBody>
          <a:bodyPr wrap="square">
            <a:spAutoFit/>
          </a:bodyPr>
          <a:lstStyle/>
          <a:p>
            <a:pPr lvl="0"/>
            <a:r>
              <a:rPr lang="en-GB" sz="1800" b="1" dirty="0">
                <a:effectLst/>
              </a:rPr>
              <a:t>In intent, message, words and tone  </a:t>
            </a:r>
          </a:p>
          <a:p>
            <a:pPr lvl="0"/>
            <a:endParaRPr lang="en-IN" sz="1800" b="1" dirty="0">
              <a:effectLst/>
            </a:endParaRPr>
          </a:p>
        </p:txBody>
      </p:sp>
      <p:sp>
        <p:nvSpPr>
          <p:cNvPr id="19" name="TextBox 18">
            <a:extLst>
              <a:ext uri="{FF2B5EF4-FFF2-40B4-BE49-F238E27FC236}">
                <a16:creationId xmlns:a16="http://schemas.microsoft.com/office/drawing/2014/main" id="{F14AFD35-3C0D-72FE-CF26-B336553FA758}"/>
              </a:ext>
            </a:extLst>
          </p:cNvPr>
          <p:cNvSpPr txBox="1"/>
          <p:nvPr/>
        </p:nvSpPr>
        <p:spPr>
          <a:xfrm>
            <a:off x="9650055" y="3195094"/>
            <a:ext cx="1505349" cy="1477328"/>
          </a:xfrm>
          <a:prstGeom prst="rect">
            <a:avLst/>
          </a:prstGeom>
          <a:solidFill>
            <a:srgbClr val="F1F1F1"/>
          </a:solidFill>
        </p:spPr>
        <p:txBody>
          <a:bodyPr wrap="square">
            <a:spAutoFit/>
          </a:bodyPr>
          <a:lstStyle/>
          <a:p>
            <a:pPr lvl="0"/>
            <a:r>
              <a:rPr lang="en-GB" sz="1800" b="1" dirty="0">
                <a:effectLst/>
              </a:rPr>
              <a:t>Including all relevant information</a:t>
            </a:r>
          </a:p>
          <a:p>
            <a:pPr lvl="0"/>
            <a:endParaRPr lang="en-GB" sz="1800" b="1" dirty="0">
              <a:effectLst/>
            </a:endParaRPr>
          </a:p>
          <a:p>
            <a:pPr lvl="0"/>
            <a:endParaRPr lang="en-IN" sz="1800" b="1" dirty="0">
              <a:effectLst/>
            </a:endParaRPr>
          </a:p>
        </p:txBody>
      </p:sp>
      <p:sp>
        <p:nvSpPr>
          <p:cNvPr id="21" name="TextBox 20">
            <a:extLst>
              <a:ext uri="{FF2B5EF4-FFF2-40B4-BE49-F238E27FC236}">
                <a16:creationId xmlns:a16="http://schemas.microsoft.com/office/drawing/2014/main" id="{9992C676-D685-F870-6018-0AFF7CDC1018}"/>
              </a:ext>
            </a:extLst>
          </p:cNvPr>
          <p:cNvSpPr txBox="1"/>
          <p:nvPr/>
        </p:nvSpPr>
        <p:spPr>
          <a:xfrm>
            <a:off x="4294208" y="3183519"/>
            <a:ext cx="1621095" cy="1477328"/>
          </a:xfrm>
          <a:prstGeom prst="rect">
            <a:avLst/>
          </a:prstGeom>
          <a:solidFill>
            <a:srgbClr val="F1F1F1"/>
          </a:solidFill>
        </p:spPr>
        <p:txBody>
          <a:bodyPr wrap="square">
            <a:spAutoFit/>
          </a:bodyPr>
          <a:lstStyle/>
          <a:p>
            <a:pPr lvl="0"/>
            <a:r>
              <a:rPr lang="en-GB" sz="1800" b="1" dirty="0">
                <a:effectLst/>
              </a:rPr>
              <a:t>To the point and preferably short</a:t>
            </a:r>
          </a:p>
          <a:p>
            <a:pPr lvl="0"/>
            <a:endParaRPr lang="en-GB" b="1" dirty="0"/>
          </a:p>
          <a:p>
            <a:pPr lvl="0"/>
            <a:endParaRPr lang="en-IN" sz="1800" b="1" dirty="0">
              <a:effectLst/>
            </a:endParaRPr>
          </a:p>
        </p:txBody>
      </p:sp>
      <p:sp>
        <p:nvSpPr>
          <p:cNvPr id="23" name="TextBox 22">
            <a:extLst>
              <a:ext uri="{FF2B5EF4-FFF2-40B4-BE49-F238E27FC236}">
                <a16:creationId xmlns:a16="http://schemas.microsoft.com/office/drawing/2014/main" id="{4F6FD552-8631-3DB9-382E-BCD3880A5FC9}"/>
              </a:ext>
            </a:extLst>
          </p:cNvPr>
          <p:cNvSpPr txBox="1"/>
          <p:nvPr/>
        </p:nvSpPr>
        <p:spPr>
          <a:xfrm>
            <a:off x="7074718" y="3160369"/>
            <a:ext cx="1293165" cy="1477328"/>
          </a:xfrm>
          <a:prstGeom prst="rect">
            <a:avLst/>
          </a:prstGeom>
          <a:solidFill>
            <a:srgbClr val="F1F1F1"/>
          </a:solidFill>
        </p:spPr>
        <p:txBody>
          <a:bodyPr wrap="square">
            <a:spAutoFit/>
          </a:bodyPr>
          <a:lstStyle/>
          <a:p>
            <a:pPr lvl="0"/>
            <a:r>
              <a:rPr lang="en-GB" sz="1800" b="1" dirty="0">
                <a:effectLst/>
              </a:rPr>
              <a:t>Polite, respectful and empathetic</a:t>
            </a:r>
          </a:p>
          <a:p>
            <a:pPr lvl="0"/>
            <a:endParaRPr lang="en-IN" sz="1800" b="1" dirty="0">
              <a:effectLst/>
            </a:endParaRPr>
          </a:p>
        </p:txBody>
      </p:sp>
      <p:sp>
        <p:nvSpPr>
          <p:cNvPr id="24" name="Title 1">
            <a:extLst>
              <a:ext uri="{FF2B5EF4-FFF2-40B4-BE49-F238E27FC236}">
                <a16:creationId xmlns:a16="http://schemas.microsoft.com/office/drawing/2014/main" id="{98EFB64F-E4E8-FDC4-500C-E3CE7E214DBA}"/>
              </a:ext>
            </a:extLst>
          </p:cNvPr>
          <p:cNvSpPr txBox="1">
            <a:spLocks/>
          </p:cNvSpPr>
          <p:nvPr/>
        </p:nvSpPr>
        <p:spPr>
          <a:xfrm>
            <a:off x="619795" y="396875"/>
            <a:ext cx="10515600" cy="56832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GB" b="1"/>
              <a:t>How should an ideal email be?</a:t>
            </a:r>
            <a:endParaRPr lang="en-IN" b="1" dirty="0"/>
          </a:p>
        </p:txBody>
      </p:sp>
    </p:spTree>
    <p:extLst>
      <p:ext uri="{BB962C8B-B14F-4D97-AF65-F5344CB8AC3E}">
        <p14:creationId xmlns:p14="http://schemas.microsoft.com/office/powerpoint/2010/main" val="7858028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912C2-DAA8-D09F-37A1-0442860E8DFA}"/>
              </a:ext>
            </a:extLst>
          </p:cNvPr>
          <p:cNvSpPr>
            <a:spLocks noGrp="1"/>
          </p:cNvSpPr>
          <p:nvPr>
            <p:ph type="title"/>
          </p:nvPr>
        </p:nvSpPr>
        <p:spPr>
          <a:xfrm>
            <a:off x="628650" y="313691"/>
            <a:ext cx="10515600" cy="743583"/>
          </a:xfrm>
        </p:spPr>
        <p:txBody>
          <a:bodyPr/>
          <a:lstStyle/>
          <a:p>
            <a:r>
              <a:rPr lang="en-GB" b="1" dirty="0"/>
              <a:t>Components/Layout of an email</a:t>
            </a:r>
            <a:endParaRPr lang="en-IN" b="1" dirty="0"/>
          </a:p>
        </p:txBody>
      </p:sp>
      <p:pic>
        <p:nvPicPr>
          <p:cNvPr id="7" name="Picture 6">
            <a:extLst>
              <a:ext uri="{FF2B5EF4-FFF2-40B4-BE49-F238E27FC236}">
                <a16:creationId xmlns:a16="http://schemas.microsoft.com/office/drawing/2014/main" id="{D14C05C9-7B59-65DE-AA02-8DD56AAD78B5}"/>
              </a:ext>
            </a:extLst>
          </p:cNvPr>
          <p:cNvPicPr>
            <a:picLocks noChangeAspect="1"/>
          </p:cNvPicPr>
          <p:nvPr/>
        </p:nvPicPr>
        <p:blipFill>
          <a:blip r:embed="rId3" cstate="print">
            <a:extLst>
              <a:ext uri="{28A0092B-C50C-407E-A947-70E740481C1C}">
                <a14:useLocalDpi xmlns:a14="http://schemas.microsoft.com/office/drawing/2010/main" val="0"/>
              </a:ext>
            </a:extLst>
          </a:blip>
          <a:srcRect t="13732" b="13732"/>
          <a:stretch/>
        </p:blipFill>
        <p:spPr>
          <a:xfrm>
            <a:off x="838200" y="1235919"/>
            <a:ext cx="10515600" cy="4978400"/>
          </a:xfrm>
          <a:prstGeom prst="rect">
            <a:avLst/>
          </a:prstGeom>
          <a:ln>
            <a:noFill/>
          </a:ln>
          <a:effectLst>
            <a:outerShdw blurRad="190500" algn="tl" rotWithShape="0">
              <a:srgbClr val="000000">
                <a:alpha val="70000"/>
              </a:srgbClr>
            </a:outerShdw>
          </a:effectLst>
        </p:spPr>
      </p:pic>
      <p:sp>
        <p:nvSpPr>
          <p:cNvPr id="4" name="TextBox 3">
            <a:extLst>
              <a:ext uri="{FF2B5EF4-FFF2-40B4-BE49-F238E27FC236}">
                <a16:creationId xmlns:a16="http://schemas.microsoft.com/office/drawing/2014/main" id="{95EBB45C-841C-5A6D-CDDD-FF4F9F80274E}"/>
              </a:ext>
            </a:extLst>
          </p:cNvPr>
          <p:cNvSpPr txBox="1"/>
          <p:nvPr/>
        </p:nvSpPr>
        <p:spPr>
          <a:xfrm>
            <a:off x="3159889" y="1759880"/>
            <a:ext cx="7077918" cy="369332"/>
          </a:xfrm>
          <a:prstGeom prst="rect">
            <a:avLst/>
          </a:prstGeom>
          <a:solidFill>
            <a:srgbClr val="1EAFDD"/>
          </a:solidFill>
        </p:spPr>
        <p:txBody>
          <a:bodyPr wrap="square">
            <a:spAutoFit/>
          </a:bodyPr>
          <a:lstStyle/>
          <a:p>
            <a:r>
              <a:rPr lang="en-IN" i="0" dirty="0">
                <a:solidFill>
                  <a:schemeClr val="bg1"/>
                </a:solidFill>
              </a:rPr>
              <a:t>The Recipient/Address  field – ‘To’ is mandatory, and Cc and Bcc are optional.</a:t>
            </a:r>
            <a:endParaRPr lang="en-IN" dirty="0">
              <a:solidFill>
                <a:schemeClr val="bg1"/>
              </a:solidFill>
            </a:endParaRPr>
          </a:p>
        </p:txBody>
      </p:sp>
      <p:sp>
        <p:nvSpPr>
          <p:cNvPr id="6" name="TextBox 5">
            <a:extLst>
              <a:ext uri="{FF2B5EF4-FFF2-40B4-BE49-F238E27FC236}">
                <a16:creationId xmlns:a16="http://schemas.microsoft.com/office/drawing/2014/main" id="{7CB2EBF0-177B-6C27-D361-B29606F1E742}"/>
              </a:ext>
            </a:extLst>
          </p:cNvPr>
          <p:cNvSpPr txBox="1"/>
          <p:nvPr/>
        </p:nvSpPr>
        <p:spPr>
          <a:xfrm>
            <a:off x="3952754" y="2210237"/>
            <a:ext cx="3061504" cy="369332"/>
          </a:xfrm>
          <a:prstGeom prst="rect">
            <a:avLst/>
          </a:prstGeom>
          <a:solidFill>
            <a:srgbClr val="1EAFDD"/>
          </a:solid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IN" i="0" dirty="0">
                <a:solidFill>
                  <a:schemeClr val="bg1"/>
                </a:solidFill>
              </a:rPr>
              <a:t>Subject line</a:t>
            </a:r>
          </a:p>
        </p:txBody>
      </p:sp>
      <p:sp>
        <p:nvSpPr>
          <p:cNvPr id="9" name="TextBox 8">
            <a:extLst>
              <a:ext uri="{FF2B5EF4-FFF2-40B4-BE49-F238E27FC236}">
                <a16:creationId xmlns:a16="http://schemas.microsoft.com/office/drawing/2014/main" id="{0AB3309A-0A11-861E-D067-46D9E1110CCD}"/>
              </a:ext>
            </a:extLst>
          </p:cNvPr>
          <p:cNvSpPr txBox="1"/>
          <p:nvPr/>
        </p:nvSpPr>
        <p:spPr>
          <a:xfrm>
            <a:off x="3061504" y="3310888"/>
            <a:ext cx="6123006" cy="369332"/>
          </a:xfrm>
          <a:prstGeom prst="rect">
            <a:avLst/>
          </a:prstGeom>
          <a:solidFill>
            <a:srgbClr val="1EAFDD"/>
          </a:solid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IN" dirty="0">
                <a:solidFill>
                  <a:schemeClr val="bg1"/>
                </a:solidFill>
              </a:rPr>
              <a:t>C</a:t>
            </a:r>
            <a:r>
              <a:rPr lang="en-IN" i="0" dirty="0">
                <a:solidFill>
                  <a:schemeClr val="bg1"/>
                </a:solidFill>
              </a:rPr>
              <a:t>ontent box/ Email Body</a:t>
            </a:r>
          </a:p>
        </p:txBody>
      </p:sp>
      <p:sp>
        <p:nvSpPr>
          <p:cNvPr id="11" name="TextBox 10">
            <a:extLst>
              <a:ext uri="{FF2B5EF4-FFF2-40B4-BE49-F238E27FC236}">
                <a16:creationId xmlns:a16="http://schemas.microsoft.com/office/drawing/2014/main" id="{C979F0C6-180D-880A-E414-2D001A3B0B8E}"/>
              </a:ext>
            </a:extLst>
          </p:cNvPr>
          <p:cNvSpPr txBox="1"/>
          <p:nvPr/>
        </p:nvSpPr>
        <p:spPr>
          <a:xfrm>
            <a:off x="3755985" y="5625181"/>
            <a:ext cx="1383174" cy="369332"/>
          </a:xfrm>
          <a:prstGeom prst="rect">
            <a:avLst/>
          </a:prstGeom>
          <a:solidFill>
            <a:srgbClr val="1EAFDD"/>
          </a:solid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IN" i="0" dirty="0">
                <a:solidFill>
                  <a:schemeClr val="bg1"/>
                </a:solidFill>
              </a:rPr>
              <a:t>Attachment</a:t>
            </a:r>
          </a:p>
        </p:txBody>
      </p:sp>
    </p:spTree>
    <p:extLst>
      <p:ext uri="{BB962C8B-B14F-4D97-AF65-F5344CB8AC3E}">
        <p14:creationId xmlns:p14="http://schemas.microsoft.com/office/powerpoint/2010/main" val="3888453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9"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FC66E-D171-76BB-3F78-2A337ED2FF60}"/>
              </a:ext>
            </a:extLst>
          </p:cNvPr>
          <p:cNvSpPr>
            <a:spLocks noGrp="1"/>
          </p:cNvSpPr>
          <p:nvPr>
            <p:ph type="title"/>
          </p:nvPr>
        </p:nvSpPr>
        <p:spPr>
          <a:xfrm>
            <a:off x="109839" y="80964"/>
            <a:ext cx="10515600" cy="600069"/>
          </a:xfrm>
        </p:spPr>
        <p:txBody>
          <a:bodyPr>
            <a:noAutofit/>
          </a:bodyPr>
          <a:lstStyle/>
          <a:p>
            <a:r>
              <a:rPr lang="en-GB" b="1" dirty="0"/>
              <a:t>Drafting an email-The right Sequence</a:t>
            </a:r>
            <a:endParaRPr lang="en-IN" b="1" dirty="0"/>
          </a:p>
        </p:txBody>
      </p:sp>
      <p:sp>
        <p:nvSpPr>
          <p:cNvPr id="3" name="Content Placeholder 2">
            <a:extLst>
              <a:ext uri="{FF2B5EF4-FFF2-40B4-BE49-F238E27FC236}">
                <a16:creationId xmlns:a16="http://schemas.microsoft.com/office/drawing/2014/main" id="{950BBB04-6675-8015-FB1F-4943F496AC12}"/>
              </a:ext>
            </a:extLst>
          </p:cNvPr>
          <p:cNvSpPr>
            <a:spLocks noGrp="1"/>
          </p:cNvSpPr>
          <p:nvPr>
            <p:ph idx="1"/>
          </p:nvPr>
        </p:nvSpPr>
        <p:spPr>
          <a:xfrm>
            <a:off x="0" y="981068"/>
            <a:ext cx="6810375" cy="4972692"/>
          </a:xfrm>
          <a:solidFill>
            <a:srgbClr val="989896"/>
          </a:solidFill>
        </p:spPr>
        <p:txBody>
          <a:bodyPr anchor="ctr">
            <a:normAutofit/>
          </a:bodyPr>
          <a:lstStyle/>
          <a:p>
            <a:pPr marL="971550" lvl="1" indent="-514350">
              <a:lnSpc>
                <a:spcPct val="150000"/>
              </a:lnSpc>
              <a:buFont typeface="+mj-lt"/>
              <a:buAutoNum type="arabicPeriod"/>
            </a:pPr>
            <a:r>
              <a:rPr lang="en-GB" dirty="0"/>
              <a:t>Attach your document if any</a:t>
            </a:r>
          </a:p>
          <a:p>
            <a:pPr marL="971550" lvl="1" indent="-514350">
              <a:lnSpc>
                <a:spcPct val="150000"/>
              </a:lnSpc>
              <a:buFont typeface="+mj-lt"/>
              <a:buAutoNum type="arabicPeriod"/>
            </a:pPr>
            <a:endParaRPr lang="en-GB" sz="100" dirty="0"/>
          </a:p>
          <a:p>
            <a:pPr marL="971550" lvl="1" indent="-514350">
              <a:lnSpc>
                <a:spcPct val="150000"/>
              </a:lnSpc>
              <a:buFont typeface="+mj-lt"/>
              <a:buAutoNum type="arabicPeriod"/>
            </a:pPr>
            <a:r>
              <a:rPr lang="en-GB" dirty="0"/>
              <a:t>Write your subject line</a:t>
            </a:r>
          </a:p>
          <a:p>
            <a:pPr marL="971550" lvl="1" indent="-514350">
              <a:lnSpc>
                <a:spcPct val="150000"/>
              </a:lnSpc>
              <a:buFont typeface="+mj-lt"/>
              <a:buAutoNum type="arabicPeriod"/>
            </a:pPr>
            <a:endParaRPr lang="en-GB" sz="100" dirty="0"/>
          </a:p>
          <a:p>
            <a:pPr marL="971550" lvl="1" indent="-514350">
              <a:lnSpc>
                <a:spcPct val="150000"/>
              </a:lnSpc>
              <a:buFont typeface="+mj-lt"/>
              <a:buAutoNum type="arabicPeriod"/>
            </a:pPr>
            <a:r>
              <a:rPr lang="en-GB" dirty="0"/>
              <a:t>Fill in the content</a:t>
            </a:r>
          </a:p>
          <a:p>
            <a:pPr marL="971550" lvl="1" indent="-514350">
              <a:lnSpc>
                <a:spcPct val="150000"/>
              </a:lnSpc>
              <a:buFont typeface="+mj-lt"/>
              <a:buAutoNum type="arabicPeriod"/>
            </a:pPr>
            <a:endParaRPr lang="en-GB" sz="100" dirty="0"/>
          </a:p>
          <a:p>
            <a:pPr marL="971550" lvl="1" indent="-514350">
              <a:lnSpc>
                <a:spcPct val="150000"/>
              </a:lnSpc>
              <a:buFont typeface="+mj-lt"/>
              <a:buAutoNum type="arabicPeriod"/>
            </a:pPr>
            <a:r>
              <a:rPr lang="en-GB" dirty="0"/>
              <a:t>Add your signature</a:t>
            </a:r>
          </a:p>
          <a:p>
            <a:pPr marL="971550" lvl="1" indent="-514350">
              <a:lnSpc>
                <a:spcPct val="150000"/>
              </a:lnSpc>
              <a:buFont typeface="+mj-lt"/>
              <a:buAutoNum type="arabicPeriod"/>
            </a:pPr>
            <a:endParaRPr lang="en-GB" sz="100" dirty="0"/>
          </a:p>
          <a:p>
            <a:pPr marL="971550" lvl="1" indent="-514350">
              <a:lnSpc>
                <a:spcPct val="150000"/>
              </a:lnSpc>
              <a:buFont typeface="+mj-lt"/>
              <a:buAutoNum type="arabicPeriod"/>
            </a:pPr>
            <a:r>
              <a:rPr lang="en-GB" dirty="0"/>
              <a:t>Fill in the recipient list</a:t>
            </a:r>
            <a:endParaRPr lang="en-IN" dirty="0"/>
          </a:p>
        </p:txBody>
      </p:sp>
      <p:pic>
        <p:nvPicPr>
          <p:cNvPr id="5" name="Picture 4">
            <a:extLst>
              <a:ext uri="{FF2B5EF4-FFF2-40B4-BE49-F238E27FC236}">
                <a16:creationId xmlns:a16="http://schemas.microsoft.com/office/drawing/2014/main" id="{1E75D317-3F16-7209-6403-9603D7CC3223}"/>
              </a:ext>
            </a:extLst>
          </p:cNvPr>
          <p:cNvPicPr>
            <a:picLocks noChangeAspect="1"/>
          </p:cNvPicPr>
          <p:nvPr/>
        </p:nvPicPr>
        <p:blipFill>
          <a:blip r:embed="rId3">
            <a:extLst>
              <a:ext uri="{28A0092B-C50C-407E-A947-70E740481C1C}">
                <a14:useLocalDpi xmlns:a14="http://schemas.microsoft.com/office/drawing/2010/main" val="0"/>
              </a:ext>
            </a:extLst>
          </a:blip>
          <a:srcRect l="13925" r="13925"/>
          <a:stretch/>
        </p:blipFill>
        <p:spPr>
          <a:xfrm>
            <a:off x="6810375" y="981070"/>
            <a:ext cx="5381625" cy="4972690"/>
          </a:xfrm>
          <a:prstGeom prst="rect">
            <a:avLst/>
          </a:prstGeom>
        </p:spPr>
      </p:pic>
    </p:spTree>
    <p:extLst>
      <p:ext uri="{BB962C8B-B14F-4D97-AF65-F5344CB8AC3E}">
        <p14:creationId xmlns:p14="http://schemas.microsoft.com/office/powerpoint/2010/main" val="3048902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FFC2D-1068-EE1C-4BCC-1EE5C4F21F86}"/>
              </a:ext>
            </a:extLst>
          </p:cNvPr>
          <p:cNvSpPr>
            <a:spLocks noGrp="1"/>
          </p:cNvSpPr>
          <p:nvPr>
            <p:ph type="title"/>
          </p:nvPr>
        </p:nvSpPr>
        <p:spPr>
          <a:xfrm>
            <a:off x="614680" y="243205"/>
            <a:ext cx="10515600" cy="864235"/>
          </a:xfrm>
        </p:spPr>
        <p:txBody>
          <a:bodyPr/>
          <a:lstStyle/>
          <a:p>
            <a:r>
              <a:rPr lang="en-US" b="1" dirty="0"/>
              <a:t>Use of Address Book (To, Cc, Bcc)</a:t>
            </a:r>
            <a:endParaRPr lang="en-IN" b="1" dirty="0"/>
          </a:p>
        </p:txBody>
      </p:sp>
      <p:sp>
        <p:nvSpPr>
          <p:cNvPr id="3" name="Content Placeholder 2">
            <a:extLst>
              <a:ext uri="{FF2B5EF4-FFF2-40B4-BE49-F238E27FC236}">
                <a16:creationId xmlns:a16="http://schemas.microsoft.com/office/drawing/2014/main" id="{9E367573-8992-7BF6-FF41-321A38826B86}"/>
              </a:ext>
            </a:extLst>
          </p:cNvPr>
          <p:cNvSpPr>
            <a:spLocks noGrp="1"/>
          </p:cNvSpPr>
          <p:nvPr>
            <p:ph idx="1"/>
          </p:nvPr>
        </p:nvSpPr>
        <p:spPr>
          <a:xfrm>
            <a:off x="0" y="1188027"/>
            <a:ext cx="6810371" cy="4901463"/>
          </a:xfrm>
        </p:spPr>
        <p:txBody>
          <a:bodyPr anchor="ctr">
            <a:normAutofit/>
          </a:bodyPr>
          <a:lstStyle/>
          <a:p>
            <a:pPr lvl="1"/>
            <a:r>
              <a:rPr lang="en-GB" dirty="0"/>
              <a:t>To – people who are directly responsible to take action on the matter</a:t>
            </a:r>
          </a:p>
          <a:p>
            <a:pPr lvl="1"/>
            <a:endParaRPr lang="en-GB" dirty="0"/>
          </a:p>
          <a:p>
            <a:pPr lvl="1"/>
            <a:r>
              <a:rPr lang="en-GB" dirty="0"/>
              <a:t>Cc – people who are indirectly responsible to take action on the matter</a:t>
            </a:r>
          </a:p>
          <a:p>
            <a:pPr lvl="1"/>
            <a:endParaRPr lang="en-GB" dirty="0"/>
          </a:p>
          <a:p>
            <a:pPr lvl="1"/>
            <a:r>
              <a:rPr lang="en-GB" dirty="0"/>
              <a:t>Bcc – people who are hidden observers of the matter  </a:t>
            </a:r>
            <a:endParaRPr lang="en-IN" dirty="0"/>
          </a:p>
        </p:txBody>
      </p:sp>
      <p:pic>
        <p:nvPicPr>
          <p:cNvPr id="6" name="Picture 5">
            <a:extLst>
              <a:ext uri="{FF2B5EF4-FFF2-40B4-BE49-F238E27FC236}">
                <a16:creationId xmlns:a16="http://schemas.microsoft.com/office/drawing/2014/main" id="{483C54C0-A606-AD3C-D0D6-15CC0CD65E6F}"/>
              </a:ext>
            </a:extLst>
          </p:cNvPr>
          <p:cNvPicPr>
            <a:picLocks noChangeAspect="1"/>
          </p:cNvPicPr>
          <p:nvPr/>
        </p:nvPicPr>
        <p:blipFill rotWithShape="1">
          <a:blip r:embed="rId3">
            <a:extLst>
              <a:ext uri="{28A0092B-C50C-407E-A947-70E740481C1C}">
                <a14:useLocalDpi xmlns:a14="http://schemas.microsoft.com/office/drawing/2010/main" val="0"/>
              </a:ext>
            </a:extLst>
          </a:blip>
          <a:srcRect l="3935" r="4992"/>
          <a:stretch/>
        </p:blipFill>
        <p:spPr>
          <a:xfrm>
            <a:off x="7175360" y="1354238"/>
            <a:ext cx="5016639" cy="4569042"/>
          </a:xfrm>
          <a:prstGeom prst="rect">
            <a:avLst/>
          </a:prstGeom>
          <a:ln>
            <a:noFill/>
          </a:ln>
        </p:spPr>
      </p:pic>
      <p:sp>
        <p:nvSpPr>
          <p:cNvPr id="5" name="TextBox 4">
            <a:extLst>
              <a:ext uri="{FF2B5EF4-FFF2-40B4-BE49-F238E27FC236}">
                <a16:creationId xmlns:a16="http://schemas.microsoft.com/office/drawing/2014/main" id="{717A9AB4-5816-3B0A-91A5-52C15F17D9B2}"/>
              </a:ext>
            </a:extLst>
          </p:cNvPr>
          <p:cNvSpPr txBox="1"/>
          <p:nvPr/>
        </p:nvSpPr>
        <p:spPr>
          <a:xfrm rot="20219943">
            <a:off x="9163581" y="3585777"/>
            <a:ext cx="3150497" cy="369332"/>
          </a:xfrm>
          <a:prstGeom prst="rect">
            <a:avLst/>
          </a:prstGeom>
          <a:noFill/>
        </p:spPr>
        <p:txBody>
          <a:bodyPr wrap="square">
            <a:spAutoFit/>
          </a:bodyPr>
          <a:lstStyle/>
          <a:p>
            <a:r>
              <a:rPr lang="en-US" b="1" dirty="0"/>
              <a:t>Address Book </a:t>
            </a:r>
            <a:endParaRPr lang="en-IN" dirty="0"/>
          </a:p>
        </p:txBody>
      </p:sp>
    </p:spTree>
    <p:extLst>
      <p:ext uri="{BB962C8B-B14F-4D97-AF65-F5344CB8AC3E}">
        <p14:creationId xmlns:p14="http://schemas.microsoft.com/office/powerpoint/2010/main" val="661217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F8541-BEE3-E588-1A8C-AEB19613FC2B}"/>
              </a:ext>
            </a:extLst>
          </p:cNvPr>
          <p:cNvSpPr>
            <a:spLocks noGrp="1"/>
          </p:cNvSpPr>
          <p:nvPr>
            <p:ph type="title"/>
          </p:nvPr>
        </p:nvSpPr>
        <p:spPr>
          <a:xfrm>
            <a:off x="619125" y="311150"/>
            <a:ext cx="10515600" cy="739774"/>
          </a:xfrm>
        </p:spPr>
        <p:txBody>
          <a:bodyPr>
            <a:normAutofit/>
          </a:bodyPr>
          <a:lstStyle/>
          <a:p>
            <a:r>
              <a:rPr lang="en-US" b="1" dirty="0"/>
              <a:t>Drafting a Subject Appropriate Line</a:t>
            </a:r>
            <a:endParaRPr lang="en-IN" b="1" dirty="0"/>
          </a:p>
        </p:txBody>
      </p:sp>
      <p:pic>
        <p:nvPicPr>
          <p:cNvPr id="3" name="Picture 2" descr="Photo cardboard box isolated on a white background">
            <a:extLst>
              <a:ext uri="{FF2B5EF4-FFF2-40B4-BE49-F238E27FC236}">
                <a16:creationId xmlns:a16="http://schemas.microsoft.com/office/drawing/2014/main" id="{BFE2104E-EF71-3FBC-2ED5-48C22A125D8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749" t="18163" r="20569" b="12480"/>
          <a:stretch/>
        </p:blipFill>
        <p:spPr bwMode="auto">
          <a:xfrm>
            <a:off x="1316692" y="3342569"/>
            <a:ext cx="2541958" cy="207186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Photo cardboard box isolated on a white background">
            <a:extLst>
              <a:ext uri="{FF2B5EF4-FFF2-40B4-BE49-F238E27FC236}">
                <a16:creationId xmlns:a16="http://schemas.microsoft.com/office/drawing/2014/main" id="{F799B11F-F347-8A2E-0D38-E0012196975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749" t="18163" r="20569" b="12480"/>
          <a:stretch/>
        </p:blipFill>
        <p:spPr bwMode="auto">
          <a:xfrm>
            <a:off x="3893300" y="4413606"/>
            <a:ext cx="2541958" cy="207186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Photo cardboard box isolated on a white background">
            <a:extLst>
              <a:ext uri="{FF2B5EF4-FFF2-40B4-BE49-F238E27FC236}">
                <a16:creationId xmlns:a16="http://schemas.microsoft.com/office/drawing/2014/main" id="{C8166510-2E61-E794-7DC1-31A08BDB967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749" t="18163" r="20569" b="12480"/>
          <a:stretch/>
        </p:blipFill>
        <p:spPr bwMode="auto">
          <a:xfrm>
            <a:off x="9242871" y="4259350"/>
            <a:ext cx="2541958" cy="207186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Photo cardboard box isolated on a white background">
            <a:extLst>
              <a:ext uri="{FF2B5EF4-FFF2-40B4-BE49-F238E27FC236}">
                <a16:creationId xmlns:a16="http://schemas.microsoft.com/office/drawing/2014/main" id="{142FB09B-45AB-3CCD-8F2E-C441C319707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749" t="18163" r="20569" b="12480"/>
          <a:stretch/>
        </p:blipFill>
        <p:spPr bwMode="auto">
          <a:xfrm>
            <a:off x="6512678" y="2483446"/>
            <a:ext cx="2541958" cy="2071869"/>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a:extLst>
              <a:ext uri="{FF2B5EF4-FFF2-40B4-BE49-F238E27FC236}">
                <a16:creationId xmlns:a16="http://schemas.microsoft.com/office/drawing/2014/main" id="{CC557B8C-AF6C-C298-E69B-17F9150B2127}"/>
              </a:ext>
            </a:extLst>
          </p:cNvPr>
          <p:cNvSpPr txBox="1">
            <a:spLocks/>
          </p:cNvSpPr>
          <p:nvPr/>
        </p:nvSpPr>
        <p:spPr>
          <a:xfrm>
            <a:off x="1718351" y="4185428"/>
            <a:ext cx="1655044" cy="739774"/>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US" sz="2800" b="1" dirty="0"/>
              <a:t>Bedroom </a:t>
            </a:r>
          </a:p>
          <a:p>
            <a:r>
              <a:rPr lang="en-US" sz="2800" b="1" dirty="0"/>
              <a:t>Cupboard</a:t>
            </a:r>
            <a:endParaRPr lang="en-IN" sz="2800" b="1" dirty="0"/>
          </a:p>
        </p:txBody>
      </p:sp>
      <p:sp>
        <p:nvSpPr>
          <p:cNvPr id="11" name="Title 1">
            <a:extLst>
              <a:ext uri="{FF2B5EF4-FFF2-40B4-BE49-F238E27FC236}">
                <a16:creationId xmlns:a16="http://schemas.microsoft.com/office/drawing/2014/main" id="{B55E9B74-98C4-9A5A-780C-2305C3077D0E}"/>
              </a:ext>
            </a:extLst>
          </p:cNvPr>
          <p:cNvSpPr txBox="1">
            <a:spLocks/>
          </p:cNvSpPr>
          <p:nvPr/>
        </p:nvSpPr>
        <p:spPr>
          <a:xfrm>
            <a:off x="4358142" y="5388699"/>
            <a:ext cx="1655044" cy="739774"/>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US" sz="2800" b="1" dirty="0"/>
              <a:t>Books- Study Room</a:t>
            </a:r>
            <a:endParaRPr lang="en-IN" sz="2800" b="1" dirty="0"/>
          </a:p>
        </p:txBody>
      </p:sp>
    </p:spTree>
    <p:extLst>
      <p:ext uri="{BB962C8B-B14F-4D97-AF65-F5344CB8AC3E}">
        <p14:creationId xmlns:p14="http://schemas.microsoft.com/office/powerpoint/2010/main" val="4232548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7A841-8206-4134-527A-6A63C9FE248D}"/>
              </a:ext>
            </a:extLst>
          </p:cNvPr>
          <p:cNvSpPr>
            <a:spLocks noGrp="1"/>
          </p:cNvSpPr>
          <p:nvPr>
            <p:ph type="title"/>
          </p:nvPr>
        </p:nvSpPr>
        <p:spPr>
          <a:xfrm>
            <a:off x="85845" y="212785"/>
            <a:ext cx="10515600" cy="468252"/>
          </a:xfrm>
        </p:spPr>
        <p:txBody>
          <a:bodyPr>
            <a:normAutofit fontScale="90000"/>
          </a:bodyPr>
          <a:lstStyle/>
          <a:p>
            <a:r>
              <a:rPr lang="en-IN" sz="2800" b="1" dirty="0"/>
              <a:t>Subject Line- Important Pointers</a:t>
            </a:r>
          </a:p>
        </p:txBody>
      </p:sp>
      <p:sp>
        <p:nvSpPr>
          <p:cNvPr id="3" name="Content Placeholder 2">
            <a:extLst>
              <a:ext uri="{FF2B5EF4-FFF2-40B4-BE49-F238E27FC236}">
                <a16:creationId xmlns:a16="http://schemas.microsoft.com/office/drawing/2014/main" id="{F9DEAC47-0D48-261A-00B7-C25CD1F4DD28}"/>
              </a:ext>
            </a:extLst>
          </p:cNvPr>
          <p:cNvSpPr>
            <a:spLocks noGrp="1"/>
          </p:cNvSpPr>
          <p:nvPr>
            <p:ph idx="1"/>
          </p:nvPr>
        </p:nvSpPr>
        <p:spPr>
          <a:xfrm>
            <a:off x="266701" y="1226916"/>
            <a:ext cx="5962649" cy="4676775"/>
          </a:xfrm>
        </p:spPr>
        <p:txBody>
          <a:bodyPr>
            <a:normAutofit fontScale="92500" lnSpcReduction="20000"/>
          </a:bodyPr>
          <a:lstStyle/>
          <a:p>
            <a:pPr marL="285750" indent="-285750">
              <a:lnSpc>
                <a:spcPct val="150000"/>
              </a:lnSpc>
              <a:buFont typeface="Arial" panose="020B0604020202020204" pitchFamily="34" charset="0"/>
              <a:buChar char="•"/>
            </a:pPr>
            <a:r>
              <a:rPr lang="en-US" sz="2000" dirty="0">
                <a:latin typeface="+mj-lt"/>
              </a:rPr>
              <a:t>Subject line is a mandatory </a:t>
            </a:r>
          </a:p>
          <a:p>
            <a:pPr marL="285750" indent="-285750">
              <a:lnSpc>
                <a:spcPct val="150000"/>
              </a:lnSpc>
              <a:buFont typeface="Arial" panose="020B0604020202020204" pitchFamily="34" charset="0"/>
              <a:buChar char="•"/>
            </a:pPr>
            <a:endParaRPr lang="en-US" sz="1200" dirty="0">
              <a:latin typeface="+mj-lt"/>
            </a:endParaRPr>
          </a:p>
          <a:p>
            <a:pPr marL="285750" indent="-285750">
              <a:lnSpc>
                <a:spcPct val="100000"/>
              </a:lnSpc>
              <a:buFont typeface="Arial" panose="020B0604020202020204" pitchFamily="34" charset="0"/>
              <a:buChar char="•"/>
            </a:pPr>
            <a:r>
              <a:rPr lang="en-US" sz="2000" dirty="0">
                <a:latin typeface="+mj-lt"/>
              </a:rPr>
              <a:t>Must be Simple clear &amp; Concise- Giving Idea about Email</a:t>
            </a:r>
            <a:endParaRPr lang="en-US" sz="2000" i="1" dirty="0">
              <a:latin typeface="+mj-lt"/>
            </a:endParaRPr>
          </a:p>
          <a:p>
            <a:pPr marL="285750" indent="-285750">
              <a:lnSpc>
                <a:spcPct val="110000"/>
              </a:lnSpc>
              <a:buFont typeface="Arial" panose="020B0604020202020204" pitchFamily="34" charset="0"/>
              <a:buChar char="•"/>
            </a:pPr>
            <a:endParaRPr lang="en-US" sz="1200" dirty="0">
              <a:latin typeface="+mj-lt"/>
            </a:endParaRPr>
          </a:p>
          <a:p>
            <a:pPr marL="285750" indent="-285750">
              <a:lnSpc>
                <a:spcPct val="110000"/>
              </a:lnSpc>
              <a:buFont typeface="Arial" panose="020B0604020202020204" pitchFamily="34" charset="0"/>
              <a:buChar char="•"/>
            </a:pPr>
            <a:r>
              <a:rPr lang="en-US" sz="2000" dirty="0">
                <a:latin typeface="+mj-lt"/>
              </a:rPr>
              <a:t>It should contain 5 – 6 words to ensure that it is readable on phone as well</a:t>
            </a:r>
          </a:p>
          <a:p>
            <a:pPr marL="285750" indent="-285750">
              <a:lnSpc>
                <a:spcPct val="100000"/>
              </a:lnSpc>
              <a:buFont typeface="Arial" panose="020B0604020202020204" pitchFamily="34" charset="0"/>
              <a:buChar char="•"/>
            </a:pPr>
            <a:endParaRPr lang="en-US" sz="1100" dirty="0">
              <a:latin typeface="+mj-lt"/>
            </a:endParaRPr>
          </a:p>
          <a:p>
            <a:pPr marL="285750" indent="-285750">
              <a:lnSpc>
                <a:spcPct val="100000"/>
              </a:lnSpc>
              <a:buFont typeface="Arial" panose="020B0604020202020204" pitchFamily="34" charset="0"/>
              <a:buChar char="•"/>
            </a:pPr>
            <a:r>
              <a:rPr lang="en-US" sz="2000" dirty="0">
                <a:latin typeface="+mj-lt"/>
              </a:rPr>
              <a:t>Must be logical keywords that are easy to search,</a:t>
            </a:r>
          </a:p>
          <a:p>
            <a:pPr marL="285750" indent="-285750">
              <a:lnSpc>
                <a:spcPct val="100000"/>
              </a:lnSpc>
              <a:buFont typeface="Arial" panose="020B0604020202020204" pitchFamily="34" charset="0"/>
              <a:buChar char="•"/>
            </a:pPr>
            <a:endParaRPr lang="en-US" sz="1100" dirty="0">
              <a:latin typeface="+mj-lt"/>
            </a:endParaRPr>
          </a:p>
          <a:p>
            <a:pPr marL="285750" indent="-285750">
              <a:lnSpc>
                <a:spcPct val="100000"/>
              </a:lnSpc>
              <a:buFont typeface="Arial" panose="020B0604020202020204" pitchFamily="34" charset="0"/>
              <a:buChar char="•"/>
            </a:pPr>
            <a:r>
              <a:rPr lang="en-US" sz="2000" dirty="0">
                <a:latin typeface="+mj-lt"/>
              </a:rPr>
              <a:t>It could include your Organization’s name // Project Name// Project Date// Project Status</a:t>
            </a:r>
          </a:p>
          <a:p>
            <a:pPr>
              <a:lnSpc>
                <a:spcPct val="100000"/>
              </a:lnSpc>
            </a:pPr>
            <a:br>
              <a:rPr lang="en-US" sz="2000" dirty="0">
                <a:ea typeface="Calibri" panose="020F0502020204030204" pitchFamily="34" charset="0"/>
                <a:cs typeface="Calibri" panose="020F0502020204030204" pitchFamily="34" charset="0"/>
              </a:rPr>
            </a:br>
            <a:r>
              <a:rPr lang="en-US" sz="2000" dirty="0">
                <a:ea typeface="Calibri" panose="020F0502020204030204" pitchFamily="34" charset="0"/>
                <a:cs typeface="Calibri" panose="020F0502020204030204" pitchFamily="34" charset="0"/>
              </a:rPr>
              <a:t>Y</a:t>
            </a:r>
            <a:r>
              <a:rPr lang="en-US" sz="2000" dirty="0">
                <a:effectLst/>
                <a:ea typeface="Calibri" panose="020F0502020204030204" pitchFamily="34" charset="0"/>
                <a:cs typeface="Calibri" panose="020F0502020204030204" pitchFamily="34" charset="0"/>
              </a:rPr>
              <a:t>ou CANNOT write an entire sentence in the subject line and leave the email content empty.</a:t>
            </a:r>
            <a:endParaRPr lang="en-US" sz="2000" dirty="0">
              <a:latin typeface="+mj-lt"/>
            </a:endParaRPr>
          </a:p>
        </p:txBody>
      </p:sp>
      <p:pic>
        <p:nvPicPr>
          <p:cNvPr id="10242" name="Picture 2" descr="Photo businesspeople dreaming">
            <a:extLst>
              <a:ext uri="{FF2B5EF4-FFF2-40B4-BE49-F238E27FC236}">
                <a16:creationId xmlns:a16="http://schemas.microsoft.com/office/drawing/2014/main" id="{68BA7F70-6566-B2EC-C677-A2EE982496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9350" y="1090612"/>
            <a:ext cx="5962650" cy="4676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4087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F0323-84CC-468F-05B5-E3D7890354B9}"/>
              </a:ext>
            </a:extLst>
          </p:cNvPr>
          <p:cNvSpPr>
            <a:spLocks noGrp="1"/>
          </p:cNvSpPr>
          <p:nvPr>
            <p:ph type="title"/>
          </p:nvPr>
        </p:nvSpPr>
        <p:spPr>
          <a:xfrm>
            <a:off x="620465" y="331899"/>
            <a:ext cx="6685210" cy="704776"/>
          </a:xfrm>
        </p:spPr>
        <p:txBody>
          <a:bodyPr>
            <a:normAutofit/>
          </a:bodyPr>
          <a:lstStyle/>
          <a:p>
            <a:r>
              <a:rPr lang="en-GB" b="1" dirty="0"/>
              <a:t>Example of subject line </a:t>
            </a:r>
            <a:endParaRPr lang="en-IN" b="1" dirty="0"/>
          </a:p>
        </p:txBody>
      </p:sp>
      <p:sp>
        <p:nvSpPr>
          <p:cNvPr id="3" name="Content Placeholder 2">
            <a:extLst>
              <a:ext uri="{FF2B5EF4-FFF2-40B4-BE49-F238E27FC236}">
                <a16:creationId xmlns:a16="http://schemas.microsoft.com/office/drawing/2014/main" id="{A88ECEF7-0547-A5D1-F117-26B664738AD6}"/>
              </a:ext>
            </a:extLst>
          </p:cNvPr>
          <p:cNvSpPr>
            <a:spLocks noGrp="1"/>
          </p:cNvSpPr>
          <p:nvPr>
            <p:ph idx="1"/>
          </p:nvPr>
        </p:nvSpPr>
        <p:spPr>
          <a:xfrm>
            <a:off x="5019040" y="1016355"/>
            <a:ext cx="7172960" cy="4942103"/>
          </a:xfrm>
          <a:solidFill>
            <a:schemeClr val="accent1">
              <a:lumMod val="75000"/>
            </a:schemeClr>
          </a:solidFill>
        </p:spPr>
        <p:txBody>
          <a:bodyPr tIns="108000" anchor="t">
            <a:noAutofit/>
          </a:bodyPr>
          <a:lstStyle/>
          <a:p>
            <a:pPr marL="252000" indent="-252000">
              <a:lnSpc>
                <a:spcPct val="150000"/>
              </a:lnSpc>
              <a:spcBef>
                <a:spcPts val="600"/>
              </a:spcBef>
            </a:pPr>
            <a:r>
              <a:rPr lang="en-GB" sz="2300" dirty="0">
                <a:solidFill>
                  <a:schemeClr val="bg1"/>
                </a:solidFill>
              </a:rPr>
              <a:t>Jan 2023 – Monthly Business Review - Accounts</a:t>
            </a:r>
          </a:p>
          <a:p>
            <a:pPr marL="252000" indent="-252000">
              <a:lnSpc>
                <a:spcPct val="100000"/>
              </a:lnSpc>
              <a:spcBef>
                <a:spcPts val="600"/>
              </a:spcBef>
            </a:pPr>
            <a:r>
              <a:rPr lang="en-IN" sz="2300" dirty="0">
                <a:solidFill>
                  <a:schemeClr val="bg1"/>
                </a:solidFill>
              </a:rPr>
              <a:t>Communication Training//  27 Jan 2023// 10.30 am // conference room</a:t>
            </a:r>
          </a:p>
          <a:p>
            <a:pPr marL="252000" indent="-252000">
              <a:lnSpc>
                <a:spcPct val="150000"/>
              </a:lnSpc>
              <a:spcBef>
                <a:spcPts val="600"/>
              </a:spcBef>
            </a:pPr>
            <a:r>
              <a:rPr lang="en-IN" sz="2300" dirty="0">
                <a:solidFill>
                  <a:schemeClr val="bg1"/>
                </a:solidFill>
              </a:rPr>
              <a:t>Audit report//  Bangalore </a:t>
            </a:r>
          </a:p>
          <a:p>
            <a:pPr marL="252000" indent="-252000">
              <a:lnSpc>
                <a:spcPct val="150000"/>
              </a:lnSpc>
              <a:spcBef>
                <a:spcPts val="600"/>
              </a:spcBef>
            </a:pPr>
            <a:r>
              <a:rPr lang="en-IN" sz="2300" dirty="0">
                <a:solidFill>
                  <a:schemeClr val="bg1"/>
                </a:solidFill>
              </a:rPr>
              <a:t>[URGENT] Downtime – 1 April – 10 am to 6 pm</a:t>
            </a:r>
          </a:p>
          <a:p>
            <a:pPr marL="252000" indent="-252000">
              <a:lnSpc>
                <a:spcPct val="150000"/>
              </a:lnSpc>
              <a:spcBef>
                <a:spcPts val="600"/>
              </a:spcBef>
            </a:pPr>
            <a:r>
              <a:rPr lang="en-IN" sz="2300" dirty="0">
                <a:solidFill>
                  <a:schemeClr val="bg1"/>
                </a:solidFill>
              </a:rPr>
              <a:t>Service renewal – Order no. 12345</a:t>
            </a:r>
          </a:p>
          <a:p>
            <a:pPr marL="252000" indent="-252000">
              <a:lnSpc>
                <a:spcPct val="150000"/>
              </a:lnSpc>
              <a:spcBef>
                <a:spcPts val="600"/>
              </a:spcBef>
            </a:pPr>
            <a:r>
              <a:rPr lang="en-IN" sz="2300" dirty="0">
                <a:solidFill>
                  <a:schemeClr val="bg1"/>
                </a:solidFill>
              </a:rPr>
              <a:t>Case 789 – Troubleshooting steps  </a:t>
            </a:r>
          </a:p>
          <a:p>
            <a:pPr marL="252000" indent="-252000">
              <a:lnSpc>
                <a:spcPct val="150000"/>
              </a:lnSpc>
              <a:spcBef>
                <a:spcPts val="600"/>
              </a:spcBef>
            </a:pPr>
            <a:r>
              <a:rPr lang="en-IN" sz="2300" dirty="0">
                <a:solidFill>
                  <a:schemeClr val="bg1"/>
                </a:solidFill>
              </a:rPr>
              <a:t>Reminder –  stress management webinar – 31 Mar – 1 pm </a:t>
            </a:r>
            <a:endParaRPr lang="en-IN" sz="2300" baseline="30000" dirty="0">
              <a:solidFill>
                <a:schemeClr val="bg1"/>
              </a:solidFill>
            </a:endParaRPr>
          </a:p>
          <a:p>
            <a:pPr marL="252000" indent="-252000">
              <a:lnSpc>
                <a:spcPct val="150000"/>
              </a:lnSpc>
            </a:pPr>
            <a:endParaRPr lang="en-IN" dirty="0">
              <a:solidFill>
                <a:schemeClr val="bg1"/>
              </a:solidFill>
            </a:endParaRPr>
          </a:p>
        </p:txBody>
      </p:sp>
      <p:pic>
        <p:nvPicPr>
          <p:cNvPr id="4" name="Picture 3">
            <a:extLst>
              <a:ext uri="{FF2B5EF4-FFF2-40B4-BE49-F238E27FC236}">
                <a16:creationId xmlns:a16="http://schemas.microsoft.com/office/drawing/2014/main" id="{0B6BDD93-6B13-3127-C239-3ADA4B8DAFFA}"/>
              </a:ext>
            </a:extLst>
          </p:cNvPr>
          <p:cNvPicPr>
            <a:picLocks noChangeAspect="1"/>
          </p:cNvPicPr>
          <p:nvPr/>
        </p:nvPicPr>
        <p:blipFill>
          <a:blip r:embed="rId3">
            <a:extLst>
              <a:ext uri="{28A0092B-C50C-407E-A947-70E740481C1C}">
                <a14:useLocalDpi xmlns:a14="http://schemas.microsoft.com/office/drawing/2010/main" val="0"/>
              </a:ext>
            </a:extLst>
          </a:blip>
          <a:srcRect l="25789" r="25789"/>
          <a:stretch/>
        </p:blipFill>
        <p:spPr>
          <a:xfrm>
            <a:off x="1" y="1016355"/>
            <a:ext cx="5019039" cy="4942103"/>
          </a:xfrm>
          <a:prstGeom prst="rect">
            <a:avLst/>
          </a:prstGeom>
        </p:spPr>
      </p:pic>
      <p:sp>
        <p:nvSpPr>
          <p:cNvPr id="6" name="TextBox 5">
            <a:extLst>
              <a:ext uri="{FF2B5EF4-FFF2-40B4-BE49-F238E27FC236}">
                <a16:creationId xmlns:a16="http://schemas.microsoft.com/office/drawing/2014/main" id="{1760A166-530B-8E59-6FEE-7E81B010EA08}"/>
              </a:ext>
            </a:extLst>
          </p:cNvPr>
          <p:cNvSpPr txBox="1"/>
          <p:nvPr/>
        </p:nvSpPr>
        <p:spPr>
          <a:xfrm>
            <a:off x="0" y="2668071"/>
            <a:ext cx="4114800" cy="461665"/>
          </a:xfrm>
          <a:prstGeom prst="rect">
            <a:avLst/>
          </a:prstGeom>
          <a:noFill/>
        </p:spPr>
        <p:txBody>
          <a:bodyPr wrap="square">
            <a:spAutoFit/>
          </a:bodyPr>
          <a:lstStyle/>
          <a:p>
            <a:pPr marL="252000" indent="-252000">
              <a:lnSpc>
                <a:spcPct val="100000"/>
              </a:lnSpc>
            </a:pPr>
            <a:r>
              <a:rPr lang="en-IN" sz="2400" b="1" dirty="0">
                <a:solidFill>
                  <a:schemeClr val="bg1"/>
                </a:solidFill>
              </a:rPr>
              <a:t>Subject: </a:t>
            </a:r>
            <a:r>
              <a:rPr lang="en-IN" sz="2400" dirty="0">
                <a:solidFill>
                  <a:schemeClr val="bg1"/>
                </a:solidFill>
              </a:rPr>
              <a:t>Audit report – Bangalore </a:t>
            </a:r>
          </a:p>
        </p:txBody>
      </p:sp>
    </p:spTree>
    <p:extLst>
      <p:ext uri="{BB962C8B-B14F-4D97-AF65-F5344CB8AC3E}">
        <p14:creationId xmlns:p14="http://schemas.microsoft.com/office/powerpoint/2010/main" val="1933961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4" descr="Free vector kids learning and playing illustration">
            <a:extLst>
              <a:ext uri="{FF2B5EF4-FFF2-40B4-BE49-F238E27FC236}">
                <a16:creationId xmlns:a16="http://schemas.microsoft.com/office/drawing/2014/main" id="{D09BCBB1-36C3-7329-93A9-AB4066626C3B}"/>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3193"/>
          <a:stretch/>
        </p:blipFill>
        <p:spPr bwMode="auto">
          <a:xfrm>
            <a:off x="820556" y="3409526"/>
            <a:ext cx="4368761" cy="27019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BE7BA9E-B7D9-9314-4538-109D89CA225B}"/>
              </a:ext>
            </a:extLst>
          </p:cNvPr>
          <p:cNvSpPr txBox="1"/>
          <p:nvPr/>
        </p:nvSpPr>
        <p:spPr>
          <a:xfrm>
            <a:off x="1513389" y="1653039"/>
            <a:ext cx="10678611" cy="646331"/>
          </a:xfrm>
          <a:prstGeom prst="rect">
            <a:avLst/>
          </a:prstGeom>
          <a:solidFill>
            <a:schemeClr val="tx1">
              <a:lumMod val="95000"/>
              <a:lumOff val="5000"/>
            </a:schemeClr>
          </a:solidFill>
          <a:ln>
            <a:solidFill>
              <a:schemeClr val="tx1"/>
            </a:solidFill>
          </a:ln>
        </p:spPr>
        <p:txBody>
          <a:bodyPr wrap="square">
            <a:spAutoFit/>
          </a:bodyPr>
          <a:lstStyle/>
          <a:p>
            <a:pPr marL="0" indent="0">
              <a:buFont typeface="+mj-lt"/>
              <a:buNone/>
            </a:pPr>
            <a:r>
              <a:rPr lang="en-IN" b="0" dirty="0">
                <a:solidFill>
                  <a:schemeClr val="bg1"/>
                </a:solidFill>
              </a:rPr>
              <a:t>There was a meeting scheduled with a Manager (who is quite busy) of another team at 11 am.  However, you have an unavoidable customer escalation.</a:t>
            </a:r>
          </a:p>
        </p:txBody>
      </p:sp>
      <p:sp>
        <p:nvSpPr>
          <p:cNvPr id="6" name="TextBox 5">
            <a:extLst>
              <a:ext uri="{FF2B5EF4-FFF2-40B4-BE49-F238E27FC236}">
                <a16:creationId xmlns:a16="http://schemas.microsoft.com/office/drawing/2014/main" id="{744A2757-F27C-16BE-B4C6-636EC7C65975}"/>
              </a:ext>
            </a:extLst>
          </p:cNvPr>
          <p:cNvSpPr txBox="1"/>
          <p:nvPr/>
        </p:nvSpPr>
        <p:spPr>
          <a:xfrm>
            <a:off x="5023412" y="3742459"/>
            <a:ext cx="7168587" cy="369332"/>
          </a:xfrm>
          <a:prstGeom prst="rect">
            <a:avLst/>
          </a:prstGeom>
          <a:solidFill>
            <a:schemeClr val="accent2">
              <a:lumMod val="75000"/>
            </a:schemeClr>
          </a:solidFill>
          <a:ln>
            <a:noFill/>
          </a:ln>
        </p:spPr>
        <p:txBody>
          <a:bodyPr wrap="square">
            <a:spAutoFit/>
          </a:bodyPr>
          <a:lstStyle/>
          <a:p>
            <a:pPr marL="0" indent="0">
              <a:buNone/>
            </a:pPr>
            <a:r>
              <a:rPr lang="en-IN" b="0" dirty="0">
                <a:solidFill>
                  <a:schemeClr val="bg1"/>
                </a:solidFill>
              </a:rPr>
              <a:t>You have successfully completed a project with the help of your team member.</a:t>
            </a:r>
          </a:p>
        </p:txBody>
      </p:sp>
      <p:sp>
        <p:nvSpPr>
          <p:cNvPr id="8" name="TextBox 7">
            <a:extLst>
              <a:ext uri="{FF2B5EF4-FFF2-40B4-BE49-F238E27FC236}">
                <a16:creationId xmlns:a16="http://schemas.microsoft.com/office/drawing/2014/main" id="{07009854-B74A-3C1B-6263-46D52F981679}"/>
              </a:ext>
            </a:extLst>
          </p:cNvPr>
          <p:cNvSpPr txBox="1"/>
          <p:nvPr/>
        </p:nvSpPr>
        <p:spPr>
          <a:xfrm>
            <a:off x="7002684" y="5330955"/>
            <a:ext cx="5216322" cy="369332"/>
          </a:xfrm>
          <a:prstGeom prst="rect">
            <a:avLst/>
          </a:prstGeom>
          <a:solidFill>
            <a:srgbClr val="0070C0"/>
          </a:solidFill>
          <a:ln>
            <a:noFill/>
          </a:ln>
        </p:spPr>
        <p:txBody>
          <a:bodyPr wrap="square">
            <a:spAutoFit/>
          </a:bodyPr>
          <a:lstStyle/>
          <a:p>
            <a:pPr marL="0" indent="0">
              <a:buNone/>
            </a:pPr>
            <a:r>
              <a:rPr lang="en-IN" b="0" dirty="0">
                <a:solidFill>
                  <a:schemeClr val="bg1"/>
                </a:solidFill>
              </a:rPr>
              <a:t>You need more information from the customer. </a:t>
            </a:r>
          </a:p>
        </p:txBody>
      </p:sp>
      <p:sp>
        <p:nvSpPr>
          <p:cNvPr id="10" name="TextBox 9">
            <a:extLst>
              <a:ext uri="{FF2B5EF4-FFF2-40B4-BE49-F238E27FC236}">
                <a16:creationId xmlns:a16="http://schemas.microsoft.com/office/drawing/2014/main" id="{35694C34-6471-9208-6398-1913B5266A88}"/>
              </a:ext>
            </a:extLst>
          </p:cNvPr>
          <p:cNvSpPr txBox="1"/>
          <p:nvPr/>
        </p:nvSpPr>
        <p:spPr>
          <a:xfrm>
            <a:off x="3739585" y="2825775"/>
            <a:ext cx="8479421" cy="369332"/>
          </a:xfrm>
          <a:prstGeom prst="rect">
            <a:avLst/>
          </a:prstGeom>
          <a:solidFill>
            <a:schemeClr val="accent6">
              <a:lumMod val="75000"/>
            </a:schemeClr>
          </a:solidFill>
          <a:ln>
            <a:noFill/>
          </a:ln>
        </p:spPr>
        <p:txBody>
          <a:bodyPr wrap="square">
            <a:spAutoFit/>
          </a:bodyPr>
          <a:lstStyle/>
          <a:p>
            <a:pPr marL="0" indent="0">
              <a:buNone/>
            </a:pPr>
            <a:r>
              <a:rPr lang="en-IN" b="0" dirty="0">
                <a:solidFill>
                  <a:schemeClr val="bg1"/>
                </a:solidFill>
              </a:rPr>
              <a:t>A project has been delayed for over 2 weeks and the customer is angry</a:t>
            </a:r>
          </a:p>
        </p:txBody>
      </p:sp>
      <p:sp>
        <p:nvSpPr>
          <p:cNvPr id="12" name="TextBox 11">
            <a:extLst>
              <a:ext uri="{FF2B5EF4-FFF2-40B4-BE49-F238E27FC236}">
                <a16:creationId xmlns:a16="http://schemas.microsoft.com/office/drawing/2014/main" id="{27C26545-B6F0-6D23-BD1F-D0543B28DEFF}"/>
              </a:ext>
            </a:extLst>
          </p:cNvPr>
          <p:cNvSpPr txBox="1"/>
          <p:nvPr/>
        </p:nvSpPr>
        <p:spPr>
          <a:xfrm>
            <a:off x="6096000" y="4536707"/>
            <a:ext cx="6123006" cy="369332"/>
          </a:xfrm>
          <a:prstGeom prst="rect">
            <a:avLst/>
          </a:prstGeom>
          <a:solidFill>
            <a:srgbClr val="7030A0"/>
          </a:solidFill>
          <a:ln>
            <a:noFill/>
          </a:ln>
        </p:spPr>
        <p:txBody>
          <a:bodyPr wrap="square">
            <a:spAutoFit/>
          </a:bodyPr>
          <a:lstStyle/>
          <a:p>
            <a:pPr marL="0" indent="0">
              <a:buNone/>
            </a:pPr>
            <a:r>
              <a:rPr lang="en-IN" b="0" dirty="0">
                <a:solidFill>
                  <a:schemeClr val="bg1"/>
                </a:solidFill>
              </a:rPr>
              <a:t>You are sending a monthly performance report to your boss.</a:t>
            </a:r>
          </a:p>
        </p:txBody>
      </p:sp>
      <p:sp>
        <p:nvSpPr>
          <p:cNvPr id="16" name="Title 1">
            <a:extLst>
              <a:ext uri="{FF2B5EF4-FFF2-40B4-BE49-F238E27FC236}">
                <a16:creationId xmlns:a16="http://schemas.microsoft.com/office/drawing/2014/main" id="{89BBCC80-F971-730C-FD80-D6A1EA612612}"/>
              </a:ext>
            </a:extLst>
          </p:cNvPr>
          <p:cNvSpPr txBox="1">
            <a:spLocks/>
          </p:cNvSpPr>
          <p:nvPr/>
        </p:nvSpPr>
        <p:spPr>
          <a:xfrm>
            <a:off x="638845" y="320674"/>
            <a:ext cx="10515600" cy="720725"/>
          </a:xfrm>
          <a:prstGeom prst="rect">
            <a:avLst/>
          </a:prstGeom>
        </p:spPr>
        <p:txBody>
          <a:bodyPr vert="horz" lIns="91440" tIns="45720" rIns="91440" bIns="45720" rtlCol="0" anchor="ctr">
            <a:normAutofit fontScale="75000" lnSpcReduction="20000"/>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GB" b="1"/>
              <a:t>Activity- </a:t>
            </a:r>
            <a:r>
              <a:rPr lang="en-GB" sz="3100"/>
              <a:t>Write an appropriate subject line.</a:t>
            </a:r>
            <a:br>
              <a:rPr lang="en-GB" sz="3100"/>
            </a:br>
            <a:endParaRPr lang="en-IN" b="1" dirty="0"/>
          </a:p>
        </p:txBody>
      </p:sp>
    </p:spTree>
    <p:extLst>
      <p:ext uri="{BB962C8B-B14F-4D97-AF65-F5344CB8AC3E}">
        <p14:creationId xmlns:p14="http://schemas.microsoft.com/office/powerpoint/2010/main" val="3736958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10" grpId="0" animBg="1"/>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C0DDA-2B59-59CB-834E-8FB95CEF534A}"/>
              </a:ext>
            </a:extLst>
          </p:cNvPr>
          <p:cNvSpPr>
            <a:spLocks noGrp="1"/>
          </p:cNvSpPr>
          <p:nvPr>
            <p:ph type="title"/>
          </p:nvPr>
        </p:nvSpPr>
        <p:spPr>
          <a:xfrm>
            <a:off x="629320" y="336550"/>
            <a:ext cx="10515600" cy="701675"/>
          </a:xfrm>
        </p:spPr>
        <p:txBody>
          <a:bodyPr>
            <a:normAutofit/>
          </a:bodyPr>
          <a:lstStyle/>
          <a:p>
            <a:r>
              <a:rPr lang="en-US" b="1" dirty="0"/>
              <a:t>Salutations &amp; Greetings</a:t>
            </a:r>
            <a:endParaRPr lang="en-IN" b="1" dirty="0"/>
          </a:p>
        </p:txBody>
      </p:sp>
      <p:pic>
        <p:nvPicPr>
          <p:cNvPr id="3" name="Picture 8" descr="Photo young persian businessman isolated">
            <a:extLst>
              <a:ext uri="{FF2B5EF4-FFF2-40B4-BE49-F238E27FC236}">
                <a16:creationId xmlns:a16="http://schemas.microsoft.com/office/drawing/2014/main" id="{2E369B97-A359-B329-C716-9EE789749B8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4923"/>
          <a:stretch/>
        </p:blipFill>
        <p:spPr bwMode="auto">
          <a:xfrm>
            <a:off x="629320" y="1722062"/>
            <a:ext cx="2779128" cy="285157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Free photo portrait of smiling happy handsome man in blue t-shirt">
            <a:extLst>
              <a:ext uri="{FF2B5EF4-FFF2-40B4-BE49-F238E27FC236}">
                <a16:creationId xmlns:a16="http://schemas.microsoft.com/office/drawing/2014/main" id="{ADD345BB-D3C0-EE65-B989-4769A36888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4576" y="1726791"/>
            <a:ext cx="1945087" cy="285157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4" descr="Young handsome bearded persian tourist man ready for vacation">
            <a:extLst>
              <a:ext uri="{FF2B5EF4-FFF2-40B4-BE49-F238E27FC236}">
                <a16:creationId xmlns:a16="http://schemas.microsoft.com/office/drawing/2014/main" id="{D1FFDEA4-9B3B-362C-371F-D5A4EE14686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1434"/>
          <a:stretch/>
        </p:blipFill>
        <p:spPr bwMode="auto">
          <a:xfrm>
            <a:off x="9407084" y="1916201"/>
            <a:ext cx="2155596" cy="245768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10BC945-70DF-1E3C-DA65-7387620A44E3}"/>
              </a:ext>
            </a:extLst>
          </p:cNvPr>
          <p:cNvSpPr txBox="1"/>
          <p:nvPr/>
        </p:nvSpPr>
        <p:spPr>
          <a:xfrm>
            <a:off x="1099299" y="4743214"/>
            <a:ext cx="2309149" cy="738664"/>
          </a:xfrm>
          <a:prstGeom prst="rect">
            <a:avLst/>
          </a:prstGeom>
          <a:noFill/>
        </p:spPr>
        <p:txBody>
          <a:bodyPr wrap="square">
            <a:spAutoFit/>
          </a:bodyPr>
          <a:lstStyle/>
          <a:p>
            <a:pPr lvl="0"/>
            <a:r>
              <a:rPr lang="en-GB" sz="2400" dirty="0"/>
              <a:t>Dear </a:t>
            </a:r>
          </a:p>
          <a:p>
            <a:pPr lvl="0"/>
            <a:r>
              <a:rPr lang="en-GB" dirty="0"/>
              <a:t>Most formal</a:t>
            </a:r>
            <a:endParaRPr lang="en-IN" dirty="0"/>
          </a:p>
        </p:txBody>
      </p:sp>
      <p:sp>
        <p:nvSpPr>
          <p:cNvPr id="11" name="TextBox 10">
            <a:extLst>
              <a:ext uri="{FF2B5EF4-FFF2-40B4-BE49-F238E27FC236}">
                <a16:creationId xmlns:a16="http://schemas.microsoft.com/office/drawing/2014/main" id="{D6965B4E-D733-7CC8-F515-FBD70AC0B7E8}"/>
              </a:ext>
            </a:extLst>
          </p:cNvPr>
          <p:cNvSpPr txBox="1"/>
          <p:nvPr/>
        </p:nvSpPr>
        <p:spPr>
          <a:xfrm>
            <a:off x="5410633" y="4740808"/>
            <a:ext cx="2110101" cy="738664"/>
          </a:xfrm>
          <a:prstGeom prst="rect">
            <a:avLst/>
          </a:prstGeom>
          <a:noFill/>
        </p:spPr>
        <p:txBody>
          <a:bodyPr wrap="square">
            <a:spAutoFit/>
          </a:bodyPr>
          <a:lstStyle/>
          <a:p>
            <a:pPr lvl="0"/>
            <a:r>
              <a:rPr lang="en-GB" sz="2400" dirty="0"/>
              <a:t>Hello</a:t>
            </a:r>
          </a:p>
          <a:p>
            <a:pPr lvl="0"/>
            <a:r>
              <a:rPr lang="en-GB" dirty="0"/>
              <a:t>Semi-formal</a:t>
            </a:r>
            <a:endParaRPr lang="en-IN" dirty="0"/>
          </a:p>
        </p:txBody>
      </p:sp>
      <p:sp>
        <p:nvSpPr>
          <p:cNvPr id="13" name="TextBox 12">
            <a:extLst>
              <a:ext uri="{FF2B5EF4-FFF2-40B4-BE49-F238E27FC236}">
                <a16:creationId xmlns:a16="http://schemas.microsoft.com/office/drawing/2014/main" id="{E37F4ACF-F8C2-94D0-8648-2AA1CD92B3C1}"/>
              </a:ext>
            </a:extLst>
          </p:cNvPr>
          <p:cNvSpPr txBox="1"/>
          <p:nvPr/>
        </p:nvSpPr>
        <p:spPr>
          <a:xfrm>
            <a:off x="9713870" y="4573641"/>
            <a:ext cx="2478130" cy="738664"/>
          </a:xfrm>
          <a:prstGeom prst="rect">
            <a:avLst/>
          </a:prstGeom>
          <a:noFill/>
        </p:spPr>
        <p:txBody>
          <a:bodyPr wrap="square">
            <a:spAutoFit/>
          </a:bodyPr>
          <a:lstStyle/>
          <a:p>
            <a:pPr lvl="0"/>
            <a:r>
              <a:rPr lang="en-GB" sz="2400" dirty="0"/>
              <a:t> Hi</a:t>
            </a:r>
            <a:endParaRPr lang="en-GB" dirty="0"/>
          </a:p>
          <a:p>
            <a:pPr lvl="0"/>
            <a:r>
              <a:rPr lang="en-GB" dirty="0"/>
              <a:t> Most informal</a:t>
            </a:r>
            <a:endParaRPr lang="en-IN" dirty="0"/>
          </a:p>
        </p:txBody>
      </p:sp>
    </p:spTree>
    <p:extLst>
      <p:ext uri="{BB962C8B-B14F-4D97-AF65-F5344CB8AC3E}">
        <p14:creationId xmlns:p14="http://schemas.microsoft.com/office/powerpoint/2010/main" val="1056611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56B18-080E-5D36-1D1D-567B38D6CA43}"/>
              </a:ext>
            </a:extLst>
          </p:cNvPr>
          <p:cNvSpPr>
            <a:spLocks noGrp="1"/>
          </p:cNvSpPr>
          <p:nvPr>
            <p:ph type="title"/>
          </p:nvPr>
        </p:nvSpPr>
        <p:spPr>
          <a:xfrm>
            <a:off x="305764" y="212785"/>
            <a:ext cx="10515600" cy="468252"/>
          </a:xfrm>
        </p:spPr>
        <p:txBody>
          <a:bodyPr>
            <a:normAutofit fontScale="90000"/>
          </a:bodyPr>
          <a:lstStyle/>
          <a:p>
            <a:r>
              <a:rPr lang="en-IN" dirty="0"/>
              <a:t>Designations</a:t>
            </a:r>
          </a:p>
        </p:txBody>
      </p:sp>
      <p:sp>
        <p:nvSpPr>
          <p:cNvPr id="4" name="Content Placeholder 1">
            <a:extLst>
              <a:ext uri="{FF2B5EF4-FFF2-40B4-BE49-F238E27FC236}">
                <a16:creationId xmlns:a16="http://schemas.microsoft.com/office/drawing/2014/main" id="{7D06B371-21CD-B289-6BED-562E5215578F}"/>
              </a:ext>
            </a:extLst>
          </p:cNvPr>
          <p:cNvSpPr>
            <a:spLocks noGrp="1"/>
          </p:cNvSpPr>
          <p:nvPr>
            <p:ph idx="1"/>
          </p:nvPr>
        </p:nvSpPr>
        <p:spPr>
          <a:xfrm>
            <a:off x="305764" y="879208"/>
            <a:ext cx="7252504" cy="5099583"/>
          </a:xfrm>
        </p:spPr>
        <p:txBody>
          <a:bodyPr>
            <a:noAutofit/>
          </a:bodyPr>
          <a:lstStyle/>
          <a:p>
            <a:pPr>
              <a:lnSpc>
                <a:spcPct val="100000"/>
              </a:lnSpc>
            </a:pPr>
            <a:r>
              <a:rPr lang="en-US" sz="2000" dirty="0">
                <a:latin typeface="+mj-lt"/>
              </a:rPr>
              <a:t>You can either address a person with their first name or with their surname.</a:t>
            </a:r>
          </a:p>
          <a:p>
            <a:pPr>
              <a:lnSpc>
                <a:spcPct val="100000"/>
              </a:lnSpc>
            </a:pPr>
            <a:r>
              <a:rPr lang="en-US" sz="500" dirty="0">
                <a:latin typeface="+mj-lt"/>
              </a:rPr>
              <a:t>\</a:t>
            </a:r>
          </a:p>
          <a:p>
            <a:pPr>
              <a:lnSpc>
                <a:spcPct val="100000"/>
              </a:lnSpc>
            </a:pPr>
            <a:r>
              <a:rPr lang="en-US" sz="2000" dirty="0">
                <a:latin typeface="+mj-lt"/>
              </a:rPr>
              <a:t>Rahul Bose can be addressed as Dear Rahul/ Dear Mr. Bose, Dear Kareena, or Dear Ms. Khan,</a:t>
            </a:r>
          </a:p>
          <a:p>
            <a:pPr>
              <a:lnSpc>
                <a:spcPct val="100000"/>
              </a:lnSpc>
            </a:pPr>
            <a:endParaRPr lang="en-US" sz="500" dirty="0">
              <a:latin typeface="+mj-lt"/>
            </a:endParaRPr>
          </a:p>
          <a:p>
            <a:pPr>
              <a:lnSpc>
                <a:spcPct val="100000"/>
              </a:lnSpc>
            </a:pPr>
            <a:r>
              <a:rPr lang="en-US" sz="2000" dirty="0">
                <a:latin typeface="+mj-lt"/>
              </a:rPr>
              <a:t>Incase of females it is always good to use the title Ms. </a:t>
            </a:r>
          </a:p>
          <a:p>
            <a:pPr>
              <a:lnSpc>
                <a:spcPct val="100000"/>
              </a:lnSpc>
            </a:pPr>
            <a:endParaRPr lang="en-US" sz="500" dirty="0">
              <a:latin typeface="+mj-lt"/>
            </a:endParaRPr>
          </a:p>
          <a:p>
            <a:pPr>
              <a:lnSpc>
                <a:spcPct val="100000"/>
              </a:lnSpc>
            </a:pPr>
            <a:r>
              <a:rPr lang="en-US" sz="2000" dirty="0">
                <a:latin typeface="+mj-lt"/>
              </a:rPr>
              <a:t>If you are writing to two people, use both names in your salutation, like this: Dear Mr. Bose and Ms. Khan, or Dear Rahul and Kareena</a:t>
            </a:r>
          </a:p>
          <a:p>
            <a:pPr>
              <a:lnSpc>
                <a:spcPct val="100000"/>
              </a:lnSpc>
            </a:pPr>
            <a:endParaRPr lang="en-US" sz="500" dirty="0">
              <a:latin typeface="+mj-lt"/>
            </a:endParaRPr>
          </a:p>
          <a:p>
            <a:pPr>
              <a:lnSpc>
                <a:spcPct val="100000"/>
              </a:lnSpc>
            </a:pPr>
            <a:r>
              <a:rPr lang="en-US" sz="2000" dirty="0">
                <a:latin typeface="+mj-lt"/>
              </a:rPr>
              <a:t>If you don't know a person's name or gender, use their first name or Dear Sir/Madam or their department name- Dear HR Team.</a:t>
            </a:r>
          </a:p>
          <a:p>
            <a:pPr>
              <a:lnSpc>
                <a:spcPct val="100000"/>
              </a:lnSpc>
            </a:pPr>
            <a:endParaRPr lang="en-US" sz="500" dirty="0">
              <a:latin typeface="+mj-lt"/>
            </a:endParaRPr>
          </a:p>
          <a:p>
            <a:pPr>
              <a:lnSpc>
                <a:spcPct val="100000"/>
              </a:lnSpc>
            </a:pPr>
            <a:r>
              <a:rPr lang="en-US" sz="2000" dirty="0">
                <a:latin typeface="+mj-lt"/>
              </a:rPr>
              <a:t>Please don’t use the words “To whomsoever it may concern”</a:t>
            </a:r>
            <a:endParaRPr lang="en-US" sz="2400" dirty="0">
              <a:latin typeface="+mj-lt"/>
            </a:endParaRPr>
          </a:p>
        </p:txBody>
      </p:sp>
      <p:sp>
        <p:nvSpPr>
          <p:cNvPr id="6" name="TextBox 5">
            <a:extLst>
              <a:ext uri="{FF2B5EF4-FFF2-40B4-BE49-F238E27FC236}">
                <a16:creationId xmlns:a16="http://schemas.microsoft.com/office/drawing/2014/main" id="{A00FDB00-6623-7988-0A66-6E1B65537E2C}"/>
              </a:ext>
            </a:extLst>
          </p:cNvPr>
          <p:cNvSpPr txBox="1"/>
          <p:nvPr/>
        </p:nvSpPr>
        <p:spPr>
          <a:xfrm>
            <a:off x="2534856" y="5943593"/>
            <a:ext cx="8947229" cy="677108"/>
          </a:xfrm>
          <a:prstGeom prst="rect">
            <a:avLst/>
          </a:prstGeom>
          <a:noFill/>
        </p:spPr>
        <p:txBody>
          <a:bodyPr wrap="square">
            <a:spAutoFit/>
          </a:bodyPr>
          <a:lstStyle/>
          <a:p>
            <a:pPr>
              <a:lnSpc>
                <a:spcPct val="100000"/>
              </a:lnSpc>
            </a:pPr>
            <a:r>
              <a:rPr lang="en-US" sz="1800" b="1" dirty="0">
                <a:latin typeface="+mj-lt"/>
              </a:rPr>
              <a:t>Incase of Working professionals/ Defense personals use their respective designations</a:t>
            </a:r>
          </a:p>
          <a:p>
            <a:pPr>
              <a:lnSpc>
                <a:spcPct val="100000"/>
              </a:lnSpc>
            </a:pPr>
            <a:r>
              <a:rPr lang="en-US" sz="2000" b="1" dirty="0">
                <a:latin typeface="+mj-lt"/>
              </a:rPr>
              <a:t>E.G Dr Bose, Major Bose, CA Bose</a:t>
            </a:r>
          </a:p>
        </p:txBody>
      </p:sp>
      <p:pic>
        <p:nvPicPr>
          <p:cNvPr id="11268" name="Picture 4" descr="Vector business colleagues team vector collection">
            <a:extLst>
              <a:ext uri="{FF2B5EF4-FFF2-40B4-BE49-F238E27FC236}">
                <a16:creationId xmlns:a16="http://schemas.microsoft.com/office/drawing/2014/main" id="{B1C558FA-7179-8E74-973A-C283A2BBD7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4486" y="1405239"/>
            <a:ext cx="4061750" cy="406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217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55AA8-379E-CCB4-A566-B3DF4235AB38}"/>
              </a:ext>
            </a:extLst>
          </p:cNvPr>
          <p:cNvSpPr>
            <a:spLocks noGrp="1"/>
          </p:cNvSpPr>
          <p:nvPr>
            <p:ph type="title"/>
          </p:nvPr>
        </p:nvSpPr>
        <p:spPr>
          <a:xfrm>
            <a:off x="433086" y="258863"/>
            <a:ext cx="10515600" cy="711321"/>
          </a:xfrm>
        </p:spPr>
        <p:txBody>
          <a:bodyPr/>
          <a:lstStyle/>
          <a:p>
            <a:r>
              <a:rPr lang="en-IN" dirty="0"/>
              <a:t>Greetings</a:t>
            </a:r>
          </a:p>
        </p:txBody>
      </p:sp>
      <p:sp>
        <p:nvSpPr>
          <p:cNvPr id="3" name="Content Placeholder 2">
            <a:extLst>
              <a:ext uri="{FF2B5EF4-FFF2-40B4-BE49-F238E27FC236}">
                <a16:creationId xmlns:a16="http://schemas.microsoft.com/office/drawing/2014/main" id="{6053F0A9-0A62-D00C-3EB1-39B9F347A111}"/>
              </a:ext>
            </a:extLst>
          </p:cNvPr>
          <p:cNvSpPr>
            <a:spLocks noGrp="1"/>
          </p:cNvSpPr>
          <p:nvPr>
            <p:ph idx="1"/>
          </p:nvPr>
        </p:nvSpPr>
        <p:spPr>
          <a:xfrm>
            <a:off x="664580" y="1246639"/>
            <a:ext cx="6002438" cy="605059"/>
          </a:xfrm>
        </p:spPr>
        <p:txBody>
          <a:bodyPr>
            <a:normAutofit lnSpcReduction="10000"/>
          </a:bodyPr>
          <a:lstStyle/>
          <a:p>
            <a:pPr marL="0" indent="0">
              <a:buNone/>
            </a:pPr>
            <a:r>
              <a:rPr lang="en-IN" sz="2000" dirty="0"/>
              <a:t>This is the first line of the Email after Salutation. Some examples of the same are as follows.</a:t>
            </a:r>
          </a:p>
        </p:txBody>
      </p:sp>
      <p:sp>
        <p:nvSpPr>
          <p:cNvPr id="4" name="Content Placeholder 1">
            <a:extLst>
              <a:ext uri="{FF2B5EF4-FFF2-40B4-BE49-F238E27FC236}">
                <a16:creationId xmlns:a16="http://schemas.microsoft.com/office/drawing/2014/main" id="{D5D6ECBD-1D86-19E9-D4DE-02226AC9BCED}"/>
              </a:ext>
            </a:extLst>
          </p:cNvPr>
          <p:cNvSpPr txBox="1">
            <a:spLocks/>
          </p:cNvSpPr>
          <p:nvPr/>
        </p:nvSpPr>
        <p:spPr>
          <a:xfrm>
            <a:off x="548834" y="2037146"/>
            <a:ext cx="7252504" cy="33682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wis721 Cn BT" panose="020B0506020202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wis721 Cn BT" panose="020B0506020202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wis721 Cn BT" panose="020B0506020202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wis721 Cn BT" panose="020B0506020202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wis721 Cn BT" panose="020B0506020202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000" dirty="0">
                <a:latin typeface="+mj-lt"/>
              </a:rPr>
              <a:t>Greetings of the day</a:t>
            </a:r>
          </a:p>
          <a:p>
            <a:pPr>
              <a:lnSpc>
                <a:spcPct val="100000"/>
              </a:lnSpc>
            </a:pPr>
            <a:r>
              <a:rPr lang="en-US" sz="500" dirty="0">
                <a:latin typeface="+mj-lt"/>
              </a:rPr>
              <a:t>\</a:t>
            </a:r>
          </a:p>
          <a:p>
            <a:pPr>
              <a:lnSpc>
                <a:spcPct val="100000"/>
              </a:lnSpc>
            </a:pPr>
            <a:r>
              <a:rPr lang="en-US" sz="2000" dirty="0">
                <a:latin typeface="+mj-lt"/>
              </a:rPr>
              <a:t> Greetings from ……………….Company</a:t>
            </a:r>
          </a:p>
          <a:p>
            <a:pPr>
              <a:lnSpc>
                <a:spcPct val="100000"/>
              </a:lnSpc>
            </a:pPr>
            <a:endParaRPr lang="en-US" sz="500" dirty="0">
              <a:latin typeface="+mj-lt"/>
            </a:endParaRPr>
          </a:p>
          <a:p>
            <a:pPr>
              <a:lnSpc>
                <a:spcPct val="100000"/>
              </a:lnSpc>
            </a:pPr>
            <a:r>
              <a:rPr lang="en-US" sz="2000" dirty="0">
                <a:latin typeface="+mj-lt"/>
              </a:rPr>
              <a:t>Hope you are having a great day. </a:t>
            </a:r>
          </a:p>
          <a:p>
            <a:pPr>
              <a:lnSpc>
                <a:spcPct val="100000"/>
              </a:lnSpc>
            </a:pPr>
            <a:endParaRPr lang="en-US" sz="500" dirty="0">
              <a:latin typeface="+mj-lt"/>
            </a:endParaRPr>
          </a:p>
          <a:p>
            <a:pPr>
              <a:lnSpc>
                <a:spcPct val="100000"/>
              </a:lnSpc>
            </a:pPr>
            <a:r>
              <a:rPr lang="en-US" sz="2000" dirty="0">
                <a:latin typeface="+mj-lt"/>
              </a:rPr>
              <a:t>Hope this email finds you in the best of health.</a:t>
            </a:r>
          </a:p>
          <a:p>
            <a:pPr>
              <a:lnSpc>
                <a:spcPct val="100000"/>
              </a:lnSpc>
            </a:pPr>
            <a:endParaRPr lang="en-US" sz="1000" dirty="0">
              <a:latin typeface="+mj-lt"/>
            </a:endParaRPr>
          </a:p>
          <a:p>
            <a:pPr>
              <a:lnSpc>
                <a:spcPct val="100000"/>
              </a:lnSpc>
            </a:pPr>
            <a:r>
              <a:rPr lang="en-US" sz="2000" dirty="0">
                <a:latin typeface="+mj-lt"/>
              </a:rPr>
              <a:t>Hope you had a great start to your day.</a:t>
            </a:r>
          </a:p>
          <a:p>
            <a:pPr>
              <a:lnSpc>
                <a:spcPct val="100000"/>
              </a:lnSpc>
            </a:pPr>
            <a:endParaRPr lang="en-US" sz="500" dirty="0">
              <a:latin typeface="+mj-lt"/>
            </a:endParaRPr>
          </a:p>
          <a:p>
            <a:pPr>
              <a:lnSpc>
                <a:spcPct val="100000"/>
              </a:lnSpc>
            </a:pPr>
            <a:r>
              <a:rPr lang="en-US" sz="2000" dirty="0">
                <a:latin typeface="+mj-lt"/>
              </a:rPr>
              <a:t>On the onset I would like to thank you for the valuable time and patient reading</a:t>
            </a:r>
          </a:p>
          <a:p>
            <a:pPr>
              <a:lnSpc>
                <a:spcPct val="100000"/>
              </a:lnSpc>
            </a:pPr>
            <a:endParaRPr lang="en-US" sz="500" dirty="0">
              <a:latin typeface="+mj-lt"/>
            </a:endParaRPr>
          </a:p>
        </p:txBody>
      </p:sp>
      <p:pic>
        <p:nvPicPr>
          <p:cNvPr id="5" name="Picture 2" descr="Vector two people shake hands as a result of agreement. successful cooperation.">
            <a:extLst>
              <a:ext uri="{FF2B5EF4-FFF2-40B4-BE49-F238E27FC236}">
                <a16:creationId xmlns:a16="http://schemas.microsoft.com/office/drawing/2014/main" id="{DBB08ABF-D970-54C8-2BE3-19E2750A9B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0273" y="1434295"/>
            <a:ext cx="3725963" cy="3725963"/>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a:extLst>
              <a:ext uri="{FF2B5EF4-FFF2-40B4-BE49-F238E27FC236}">
                <a16:creationId xmlns:a16="http://schemas.microsoft.com/office/drawing/2014/main" id="{D5C6FB03-04D9-D25F-2251-F8C1C2E1D645}"/>
              </a:ext>
            </a:extLst>
          </p:cNvPr>
          <p:cNvSpPr txBox="1">
            <a:spLocks/>
          </p:cNvSpPr>
          <p:nvPr/>
        </p:nvSpPr>
        <p:spPr>
          <a:xfrm>
            <a:off x="2157834" y="5982654"/>
            <a:ext cx="9370551" cy="6050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wis721 Cn BT" panose="020B0506020202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wis721 Cn BT" panose="020B0506020202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wis721 Cn BT" panose="020B0506020202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wis721 Cn BT" panose="020B0506020202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wis721 Cn BT" panose="020B0506020202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IN" sz="1600" b="1" dirty="0"/>
              <a:t>For day to day communication with your team members you can skip Greetings since you already have a great rapport with your team</a:t>
            </a:r>
            <a:endParaRPr lang="en-IN" sz="3600" b="1" dirty="0"/>
          </a:p>
        </p:txBody>
      </p:sp>
    </p:spTree>
    <p:extLst>
      <p:ext uri="{BB962C8B-B14F-4D97-AF65-F5344CB8AC3E}">
        <p14:creationId xmlns:p14="http://schemas.microsoft.com/office/powerpoint/2010/main" val="3288688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1E575-7BD4-8015-72CE-B4FA0E9BC1D9}"/>
              </a:ext>
            </a:extLst>
          </p:cNvPr>
          <p:cNvSpPr>
            <a:spLocks noGrp="1"/>
          </p:cNvSpPr>
          <p:nvPr>
            <p:ph type="title"/>
          </p:nvPr>
        </p:nvSpPr>
        <p:spPr>
          <a:xfrm>
            <a:off x="624840" y="334646"/>
            <a:ext cx="10515600" cy="661034"/>
          </a:xfrm>
        </p:spPr>
        <p:txBody>
          <a:bodyPr>
            <a:noAutofit/>
          </a:bodyPr>
          <a:lstStyle/>
          <a:p>
            <a:r>
              <a:rPr lang="en-US" b="1" dirty="0"/>
              <a:t>Signature of the emails</a:t>
            </a:r>
            <a:endParaRPr lang="en-IN" b="1" dirty="0"/>
          </a:p>
        </p:txBody>
      </p:sp>
      <p:sp>
        <p:nvSpPr>
          <p:cNvPr id="3" name="Content Placeholder 2">
            <a:extLst>
              <a:ext uri="{FF2B5EF4-FFF2-40B4-BE49-F238E27FC236}">
                <a16:creationId xmlns:a16="http://schemas.microsoft.com/office/drawing/2014/main" id="{8E8AE6C9-30E9-F961-9868-9F066CECBD5D}"/>
              </a:ext>
            </a:extLst>
          </p:cNvPr>
          <p:cNvSpPr>
            <a:spLocks noGrp="1"/>
          </p:cNvSpPr>
          <p:nvPr>
            <p:ph idx="1"/>
          </p:nvPr>
        </p:nvSpPr>
        <p:spPr>
          <a:xfrm>
            <a:off x="0" y="1016000"/>
            <a:ext cx="6810374" cy="4907280"/>
          </a:xfrm>
        </p:spPr>
        <p:txBody>
          <a:bodyPr anchor="ctr">
            <a:normAutofit/>
          </a:bodyPr>
          <a:lstStyle/>
          <a:p>
            <a:pPr lvl="1">
              <a:lnSpc>
                <a:spcPct val="150000"/>
              </a:lnSpc>
            </a:pPr>
            <a:r>
              <a:rPr lang="en-GB" sz="2200" dirty="0"/>
              <a:t>Regards,</a:t>
            </a:r>
          </a:p>
          <a:p>
            <a:pPr lvl="1">
              <a:lnSpc>
                <a:spcPct val="150000"/>
              </a:lnSpc>
            </a:pPr>
            <a:r>
              <a:rPr lang="en-GB" sz="2200" dirty="0"/>
              <a:t>Name</a:t>
            </a:r>
          </a:p>
          <a:p>
            <a:pPr lvl="1">
              <a:lnSpc>
                <a:spcPct val="150000"/>
              </a:lnSpc>
            </a:pPr>
            <a:r>
              <a:rPr lang="en-GB" sz="2200" dirty="0"/>
              <a:t>Designation</a:t>
            </a:r>
          </a:p>
          <a:p>
            <a:pPr lvl="1">
              <a:lnSpc>
                <a:spcPct val="150000"/>
              </a:lnSpc>
            </a:pPr>
            <a:r>
              <a:rPr lang="en-GB" sz="2200" dirty="0"/>
              <a:t>Official phone number with extension</a:t>
            </a:r>
          </a:p>
          <a:p>
            <a:pPr lvl="1">
              <a:lnSpc>
                <a:spcPct val="150000"/>
              </a:lnSpc>
            </a:pPr>
            <a:r>
              <a:rPr lang="en-GB" sz="2200" dirty="0"/>
              <a:t>Company name and logo</a:t>
            </a:r>
          </a:p>
          <a:p>
            <a:pPr lvl="1">
              <a:lnSpc>
                <a:spcPct val="150000"/>
              </a:lnSpc>
            </a:pPr>
            <a:r>
              <a:rPr lang="en-GB" sz="2200" dirty="0"/>
              <a:t>Address</a:t>
            </a:r>
          </a:p>
          <a:p>
            <a:pPr lvl="1">
              <a:lnSpc>
                <a:spcPct val="150000"/>
              </a:lnSpc>
            </a:pPr>
            <a:r>
              <a:rPr lang="en-GB" sz="2200" dirty="0"/>
              <a:t>Company website </a:t>
            </a:r>
          </a:p>
          <a:p>
            <a:pPr lvl="1">
              <a:lnSpc>
                <a:spcPct val="150000"/>
              </a:lnSpc>
            </a:pPr>
            <a:r>
              <a:rPr lang="en-GB" sz="2200" dirty="0"/>
              <a:t>Any confidentiality clause or disclaimer</a:t>
            </a:r>
            <a:endParaRPr lang="en-IN" sz="2800" dirty="0"/>
          </a:p>
        </p:txBody>
      </p:sp>
      <p:sp>
        <p:nvSpPr>
          <p:cNvPr id="9" name="Title 1">
            <a:extLst>
              <a:ext uri="{FF2B5EF4-FFF2-40B4-BE49-F238E27FC236}">
                <a16:creationId xmlns:a16="http://schemas.microsoft.com/office/drawing/2014/main" id="{FA3B2E20-99A9-3C8F-1054-391336A64754}"/>
              </a:ext>
            </a:extLst>
          </p:cNvPr>
          <p:cNvSpPr txBox="1">
            <a:spLocks/>
          </p:cNvSpPr>
          <p:nvPr/>
        </p:nvSpPr>
        <p:spPr>
          <a:xfrm>
            <a:off x="1274951" y="6267526"/>
            <a:ext cx="10515600" cy="3371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US" sz="1600" b="1" dirty="0"/>
              <a:t>In case your Organization has a standard signature format (as per their branding policy)- Please follow the same.</a:t>
            </a:r>
            <a:endParaRPr lang="en-IN" sz="1600" b="1" dirty="0"/>
          </a:p>
        </p:txBody>
      </p:sp>
      <p:pic>
        <p:nvPicPr>
          <p:cNvPr id="14" name="Picture 13">
            <a:extLst>
              <a:ext uri="{FF2B5EF4-FFF2-40B4-BE49-F238E27FC236}">
                <a16:creationId xmlns:a16="http://schemas.microsoft.com/office/drawing/2014/main" id="{040E3F5C-C103-7235-3C01-888C6F3DE457}"/>
              </a:ext>
            </a:extLst>
          </p:cNvPr>
          <p:cNvPicPr>
            <a:picLocks noChangeAspect="1"/>
          </p:cNvPicPr>
          <p:nvPr/>
        </p:nvPicPr>
        <p:blipFill>
          <a:blip r:embed="rId3"/>
          <a:stretch>
            <a:fillRect/>
          </a:stretch>
        </p:blipFill>
        <p:spPr>
          <a:xfrm>
            <a:off x="8852816" y="1053555"/>
            <a:ext cx="3074975" cy="2574397"/>
          </a:xfrm>
          <a:prstGeom prst="rect">
            <a:avLst/>
          </a:prstGeom>
        </p:spPr>
      </p:pic>
      <p:pic>
        <p:nvPicPr>
          <p:cNvPr id="16" name="Picture 15">
            <a:extLst>
              <a:ext uri="{FF2B5EF4-FFF2-40B4-BE49-F238E27FC236}">
                <a16:creationId xmlns:a16="http://schemas.microsoft.com/office/drawing/2014/main" id="{96D79698-9190-B713-6A8D-183591E29B01}"/>
              </a:ext>
            </a:extLst>
          </p:cNvPr>
          <p:cNvPicPr>
            <a:picLocks noChangeAspect="1"/>
          </p:cNvPicPr>
          <p:nvPr/>
        </p:nvPicPr>
        <p:blipFill>
          <a:blip r:embed="rId4"/>
          <a:stretch>
            <a:fillRect/>
          </a:stretch>
        </p:blipFill>
        <p:spPr>
          <a:xfrm>
            <a:off x="8990056" y="3765497"/>
            <a:ext cx="2800494" cy="2502029"/>
          </a:xfrm>
          <a:prstGeom prst="rect">
            <a:avLst/>
          </a:prstGeom>
        </p:spPr>
      </p:pic>
    </p:spTree>
    <p:extLst>
      <p:ext uri="{BB962C8B-B14F-4D97-AF65-F5344CB8AC3E}">
        <p14:creationId xmlns:p14="http://schemas.microsoft.com/office/powerpoint/2010/main" val="530352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8C29F86-74AA-87CC-E1B2-B54834CD7867}"/>
              </a:ext>
            </a:extLst>
          </p:cNvPr>
          <p:cNvPicPr>
            <a:picLocks noChangeAspect="1"/>
          </p:cNvPicPr>
          <p:nvPr/>
        </p:nvPicPr>
        <p:blipFill>
          <a:blip r:embed="rId3" cstate="print">
            <a:extLst>
              <a:ext uri="{28A0092B-C50C-407E-A947-70E740481C1C}">
                <a14:useLocalDpi xmlns:a14="http://schemas.microsoft.com/office/drawing/2010/main" val="0"/>
              </a:ext>
            </a:extLst>
          </a:blip>
          <a:srcRect t="4077" b="4077"/>
          <a:stretch/>
        </p:blipFill>
        <p:spPr>
          <a:xfrm>
            <a:off x="6810375" y="1023432"/>
            <a:ext cx="5381625" cy="4942841"/>
          </a:xfrm>
          <a:prstGeom prst="rect">
            <a:avLst/>
          </a:prstGeom>
        </p:spPr>
      </p:pic>
      <p:sp>
        <p:nvSpPr>
          <p:cNvPr id="2" name="Title 1">
            <a:extLst>
              <a:ext uri="{FF2B5EF4-FFF2-40B4-BE49-F238E27FC236}">
                <a16:creationId xmlns:a16="http://schemas.microsoft.com/office/drawing/2014/main" id="{ED7600CE-9709-60E4-7518-0382123D35A2}"/>
              </a:ext>
            </a:extLst>
          </p:cNvPr>
          <p:cNvSpPr>
            <a:spLocks noGrp="1"/>
          </p:cNvSpPr>
          <p:nvPr>
            <p:ph type="title"/>
          </p:nvPr>
        </p:nvSpPr>
        <p:spPr>
          <a:xfrm>
            <a:off x="638175" y="374651"/>
            <a:ext cx="10515600" cy="615948"/>
          </a:xfrm>
        </p:spPr>
        <p:txBody>
          <a:bodyPr>
            <a:noAutofit/>
          </a:bodyPr>
          <a:lstStyle/>
          <a:p>
            <a:r>
              <a:rPr lang="en-GB" b="1" dirty="0"/>
              <a:t>Attachment</a:t>
            </a:r>
            <a:endParaRPr lang="en-IN" b="1" dirty="0"/>
          </a:p>
        </p:txBody>
      </p:sp>
      <p:sp>
        <p:nvSpPr>
          <p:cNvPr id="3" name="Content Placeholder 2">
            <a:extLst>
              <a:ext uri="{FF2B5EF4-FFF2-40B4-BE49-F238E27FC236}">
                <a16:creationId xmlns:a16="http://schemas.microsoft.com/office/drawing/2014/main" id="{8A26B08B-0337-98EE-F0E6-9D6FA9E73184}"/>
              </a:ext>
            </a:extLst>
          </p:cNvPr>
          <p:cNvSpPr>
            <a:spLocks noGrp="1"/>
          </p:cNvSpPr>
          <p:nvPr>
            <p:ph idx="1"/>
          </p:nvPr>
        </p:nvSpPr>
        <p:spPr>
          <a:xfrm>
            <a:off x="0" y="1440120"/>
            <a:ext cx="7325360" cy="4942841"/>
          </a:xfrm>
        </p:spPr>
        <p:txBody>
          <a:bodyPr tIns="36000">
            <a:noAutofit/>
          </a:bodyPr>
          <a:lstStyle/>
          <a:p>
            <a:pPr lvl="1">
              <a:lnSpc>
                <a:spcPct val="150000"/>
              </a:lnSpc>
            </a:pPr>
            <a:r>
              <a:rPr lang="en-GB" dirty="0"/>
              <a:t>Ensure that you attach the correct and latest file</a:t>
            </a:r>
          </a:p>
          <a:p>
            <a:pPr lvl="1">
              <a:lnSpc>
                <a:spcPct val="150000"/>
              </a:lnSpc>
            </a:pPr>
            <a:endParaRPr lang="en-GB" sz="600" dirty="0"/>
          </a:p>
          <a:p>
            <a:pPr lvl="1">
              <a:lnSpc>
                <a:spcPct val="150000"/>
              </a:lnSpc>
            </a:pPr>
            <a:r>
              <a:rPr lang="en-GB" dirty="0"/>
              <a:t>Name the file appropriately</a:t>
            </a:r>
          </a:p>
          <a:p>
            <a:pPr lvl="1">
              <a:lnSpc>
                <a:spcPct val="150000"/>
              </a:lnSpc>
            </a:pPr>
            <a:endParaRPr lang="en-GB" sz="600" dirty="0"/>
          </a:p>
          <a:p>
            <a:pPr lvl="1">
              <a:lnSpc>
                <a:spcPct val="100000"/>
              </a:lnSpc>
            </a:pPr>
            <a:r>
              <a:rPr lang="en-GB" dirty="0"/>
              <a:t>If there are multiple sheets in a spreadsheet (like Excel), you could mention them in the body of the email.</a:t>
            </a:r>
          </a:p>
          <a:p>
            <a:pPr lvl="1">
              <a:lnSpc>
                <a:spcPct val="100000"/>
              </a:lnSpc>
            </a:pPr>
            <a:endParaRPr lang="en-GB" dirty="0"/>
          </a:p>
          <a:p>
            <a:pPr lvl="1">
              <a:lnSpc>
                <a:spcPct val="100000"/>
              </a:lnSpc>
            </a:pPr>
            <a:r>
              <a:rPr lang="en-GB" dirty="0"/>
              <a:t>If attachments are password protected, remember to drop a line in the email.</a:t>
            </a:r>
          </a:p>
          <a:p>
            <a:pPr lvl="1">
              <a:lnSpc>
                <a:spcPct val="100000"/>
              </a:lnSpc>
            </a:pPr>
            <a:endParaRPr lang="en-GB" dirty="0"/>
          </a:p>
          <a:p>
            <a:pPr lvl="1">
              <a:lnSpc>
                <a:spcPct val="100000"/>
              </a:lnSpc>
            </a:pPr>
            <a:r>
              <a:rPr lang="en-GB" dirty="0"/>
              <a:t>Don’t Attach heavy files- Instead use a drive</a:t>
            </a:r>
          </a:p>
          <a:p>
            <a:pPr>
              <a:lnSpc>
                <a:spcPct val="150000"/>
              </a:lnSpc>
            </a:pPr>
            <a:endParaRPr lang="en-IN" dirty="0"/>
          </a:p>
        </p:txBody>
      </p:sp>
    </p:spTree>
    <p:extLst>
      <p:ext uri="{BB962C8B-B14F-4D97-AF65-F5344CB8AC3E}">
        <p14:creationId xmlns:p14="http://schemas.microsoft.com/office/powerpoint/2010/main" val="763151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59267AA-C2C2-46C2-BC4E-61B57C92DC04}"/>
              </a:ext>
            </a:extLst>
          </p:cNvPr>
          <p:cNvSpPr>
            <a:spLocks noGrp="1"/>
          </p:cNvSpPr>
          <p:nvPr>
            <p:ph idx="1"/>
          </p:nvPr>
        </p:nvSpPr>
        <p:spPr>
          <a:xfrm>
            <a:off x="838200" y="2277038"/>
            <a:ext cx="3814823" cy="4215837"/>
          </a:xfrm>
          <a:solidFill>
            <a:srgbClr val="85CD5F"/>
          </a:solidFill>
        </p:spPr>
        <p:txBody>
          <a:bodyPr>
            <a:normAutofit fontScale="55000" lnSpcReduction="20000"/>
          </a:bodyPr>
          <a:lstStyle/>
          <a:p>
            <a:pPr lvl="1">
              <a:lnSpc>
                <a:spcPct val="150000"/>
              </a:lnSpc>
            </a:pPr>
            <a:r>
              <a:rPr lang="en-GB" sz="2900" dirty="0"/>
              <a:t>Jan 2023 - Business review</a:t>
            </a:r>
          </a:p>
          <a:p>
            <a:pPr lvl="1">
              <a:lnSpc>
                <a:spcPct val="150000"/>
              </a:lnSpc>
            </a:pPr>
            <a:endParaRPr lang="en-GB" sz="300" dirty="0"/>
          </a:p>
          <a:p>
            <a:pPr lvl="1">
              <a:lnSpc>
                <a:spcPct val="150000"/>
              </a:lnSpc>
            </a:pPr>
            <a:r>
              <a:rPr lang="en-IN" sz="2900" dirty="0"/>
              <a:t>Jan to Mar 23 - Audit report </a:t>
            </a:r>
          </a:p>
          <a:p>
            <a:pPr lvl="1">
              <a:lnSpc>
                <a:spcPct val="150000"/>
              </a:lnSpc>
            </a:pPr>
            <a:endParaRPr lang="en-IN" sz="300" dirty="0"/>
          </a:p>
          <a:p>
            <a:pPr lvl="1">
              <a:lnSpc>
                <a:spcPct val="150000"/>
              </a:lnSpc>
            </a:pPr>
            <a:r>
              <a:rPr lang="en-IN" sz="3400" dirty="0"/>
              <a:t>Proposal – new product</a:t>
            </a:r>
          </a:p>
          <a:p>
            <a:pPr lvl="1">
              <a:lnSpc>
                <a:spcPct val="150000"/>
              </a:lnSpc>
            </a:pPr>
            <a:endParaRPr lang="en-IN" sz="300" dirty="0"/>
          </a:p>
          <a:p>
            <a:pPr lvl="1">
              <a:lnSpc>
                <a:spcPct val="150000"/>
              </a:lnSpc>
            </a:pPr>
            <a:r>
              <a:rPr lang="en-IN" sz="3400" dirty="0"/>
              <a:t>PAN – Mr X</a:t>
            </a:r>
          </a:p>
          <a:p>
            <a:pPr lvl="1">
              <a:lnSpc>
                <a:spcPct val="150000"/>
              </a:lnSpc>
            </a:pPr>
            <a:endParaRPr lang="en-IN" sz="200" dirty="0"/>
          </a:p>
          <a:p>
            <a:pPr lvl="1">
              <a:lnSpc>
                <a:spcPct val="150000"/>
              </a:lnSpc>
            </a:pPr>
            <a:r>
              <a:rPr lang="en-IN" sz="3400" dirty="0"/>
              <a:t>Resume – Ms Y</a:t>
            </a:r>
          </a:p>
          <a:p>
            <a:pPr lvl="1">
              <a:lnSpc>
                <a:spcPct val="150000"/>
              </a:lnSpc>
            </a:pPr>
            <a:endParaRPr lang="en-IN" sz="200" dirty="0"/>
          </a:p>
          <a:p>
            <a:pPr lvl="1">
              <a:lnSpc>
                <a:spcPct val="150000"/>
              </a:lnSpc>
            </a:pPr>
            <a:r>
              <a:rPr lang="en-IN" sz="3400" dirty="0"/>
              <a:t>Reference – business writing</a:t>
            </a:r>
          </a:p>
          <a:p>
            <a:pPr lvl="1">
              <a:lnSpc>
                <a:spcPct val="150000"/>
              </a:lnSpc>
            </a:pPr>
            <a:endParaRPr lang="en-IN" sz="200" dirty="0"/>
          </a:p>
          <a:p>
            <a:pPr lvl="1">
              <a:lnSpc>
                <a:spcPct val="150000"/>
              </a:lnSpc>
            </a:pPr>
            <a:r>
              <a:rPr lang="en-IN" sz="3200" dirty="0"/>
              <a:t>Jan 2023 - Sales invoice</a:t>
            </a:r>
          </a:p>
          <a:p>
            <a:endParaRPr lang="en-IN" dirty="0"/>
          </a:p>
        </p:txBody>
      </p:sp>
      <p:pic>
        <p:nvPicPr>
          <p:cNvPr id="3074" name="Picture 2" descr="Vector thumbs up and thumbs down. like or dislike. vector illustration line icon.">
            <a:extLst>
              <a:ext uri="{FF2B5EF4-FFF2-40B4-BE49-F238E27FC236}">
                <a16:creationId xmlns:a16="http://schemas.microsoft.com/office/drawing/2014/main" id="{ECC03D38-E008-949D-158A-C27E97EFAA43}"/>
              </a:ext>
            </a:extLst>
          </p:cNvPr>
          <p:cNvPicPr>
            <a:picLocks noChangeAspect="1" noChangeArrowheads="1"/>
          </p:cNvPicPr>
          <p:nvPr/>
        </p:nvPicPr>
        <p:blipFill rotWithShape="1">
          <a:blip r:embed="rId3">
            <a:clrChange>
              <a:clrFrom>
                <a:srgbClr val="FFFFFD"/>
              </a:clrFrom>
              <a:clrTo>
                <a:srgbClr val="FFFFFD">
                  <a:alpha val="0"/>
                </a:srgbClr>
              </a:clrTo>
            </a:clrChange>
            <a:extLst>
              <a:ext uri="{28A0092B-C50C-407E-A947-70E740481C1C}">
                <a14:useLocalDpi xmlns:a14="http://schemas.microsoft.com/office/drawing/2010/main" val="0"/>
              </a:ext>
            </a:extLst>
          </a:blip>
          <a:srcRect l="11241" t="25157" r="53235" b="24137"/>
          <a:stretch/>
        </p:blipFill>
        <p:spPr bwMode="auto">
          <a:xfrm>
            <a:off x="272489" y="1794632"/>
            <a:ext cx="1014714" cy="964811"/>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a:extLst>
              <a:ext uri="{FF2B5EF4-FFF2-40B4-BE49-F238E27FC236}">
                <a16:creationId xmlns:a16="http://schemas.microsoft.com/office/drawing/2014/main" id="{F5E416E6-32B6-F5DE-D852-AF9E230A0E2E}"/>
              </a:ext>
            </a:extLst>
          </p:cNvPr>
          <p:cNvSpPr txBox="1">
            <a:spLocks/>
          </p:cNvSpPr>
          <p:nvPr/>
        </p:nvSpPr>
        <p:spPr>
          <a:xfrm>
            <a:off x="6164004" y="2277038"/>
            <a:ext cx="3814823" cy="4215837"/>
          </a:xfrm>
          <a:prstGeom prst="rect">
            <a:avLst/>
          </a:prstGeom>
          <a:solidFill>
            <a:srgbClr val="FF5353"/>
          </a:solidFill>
          <a:ln>
            <a:solidFill>
              <a:srgbClr val="FF0000"/>
            </a:solidFill>
          </a:ln>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wis721 Cn BT" panose="020B0506020202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wis721 Cn BT" panose="020B0506020202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wis721 Cn BT" panose="020B0506020202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wis721 Cn BT" panose="020B0506020202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wis721 Cn BT" panose="020B0506020202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150000"/>
              </a:lnSpc>
            </a:pPr>
            <a:r>
              <a:rPr lang="en-GB" sz="2600" dirty="0"/>
              <a:t>Business review</a:t>
            </a:r>
          </a:p>
          <a:p>
            <a:pPr lvl="1">
              <a:lnSpc>
                <a:spcPct val="150000"/>
              </a:lnSpc>
            </a:pPr>
            <a:endParaRPr lang="en-GB" sz="300" dirty="0"/>
          </a:p>
          <a:p>
            <a:pPr lvl="1">
              <a:lnSpc>
                <a:spcPct val="150000"/>
              </a:lnSpc>
            </a:pPr>
            <a:r>
              <a:rPr lang="en-IN" sz="2600" dirty="0"/>
              <a:t>Audit report </a:t>
            </a:r>
          </a:p>
          <a:p>
            <a:pPr lvl="1">
              <a:lnSpc>
                <a:spcPct val="150000"/>
              </a:lnSpc>
            </a:pPr>
            <a:endParaRPr lang="en-IN" sz="300" dirty="0"/>
          </a:p>
          <a:p>
            <a:pPr lvl="1">
              <a:lnSpc>
                <a:spcPct val="150000"/>
              </a:lnSpc>
            </a:pPr>
            <a:r>
              <a:rPr lang="en-IN" sz="2900" dirty="0"/>
              <a:t>New product</a:t>
            </a:r>
          </a:p>
          <a:p>
            <a:pPr lvl="1">
              <a:lnSpc>
                <a:spcPct val="150000"/>
              </a:lnSpc>
            </a:pPr>
            <a:endParaRPr lang="en-IN" sz="300" dirty="0"/>
          </a:p>
          <a:p>
            <a:pPr lvl="1">
              <a:lnSpc>
                <a:spcPct val="150000"/>
              </a:lnSpc>
            </a:pPr>
            <a:r>
              <a:rPr lang="en-IN" sz="2900" dirty="0"/>
              <a:t>PAN – X</a:t>
            </a:r>
          </a:p>
          <a:p>
            <a:pPr lvl="1">
              <a:lnSpc>
                <a:spcPct val="150000"/>
              </a:lnSpc>
            </a:pPr>
            <a:endParaRPr lang="en-IN" sz="200" dirty="0"/>
          </a:p>
          <a:p>
            <a:pPr lvl="1">
              <a:lnSpc>
                <a:spcPct val="150000"/>
              </a:lnSpc>
            </a:pPr>
            <a:r>
              <a:rPr lang="en-IN" sz="2900" dirty="0"/>
              <a:t>Resume – Y</a:t>
            </a:r>
          </a:p>
          <a:p>
            <a:pPr lvl="1">
              <a:lnSpc>
                <a:spcPct val="150000"/>
              </a:lnSpc>
            </a:pPr>
            <a:endParaRPr lang="en-IN" sz="200" dirty="0"/>
          </a:p>
          <a:p>
            <a:pPr lvl="1">
              <a:lnSpc>
                <a:spcPct val="150000"/>
              </a:lnSpc>
            </a:pPr>
            <a:r>
              <a:rPr lang="en-IN" sz="2900" dirty="0"/>
              <a:t>Book 1/ Doc 1</a:t>
            </a:r>
          </a:p>
          <a:p>
            <a:pPr lvl="1">
              <a:lnSpc>
                <a:spcPct val="150000"/>
              </a:lnSpc>
            </a:pPr>
            <a:endParaRPr lang="en-IN" sz="200" dirty="0"/>
          </a:p>
          <a:p>
            <a:pPr lvl="1">
              <a:lnSpc>
                <a:spcPct val="150000"/>
              </a:lnSpc>
            </a:pPr>
            <a:r>
              <a:rPr lang="en-IN" sz="2600" dirty="0"/>
              <a:t>Sales invoice</a:t>
            </a:r>
          </a:p>
          <a:p>
            <a:endParaRPr lang="en-IN" dirty="0"/>
          </a:p>
        </p:txBody>
      </p:sp>
      <p:pic>
        <p:nvPicPr>
          <p:cNvPr id="4" name="Picture 2" descr="Vector thumbs up and thumbs down. like or dislike. vector illustration line icon.">
            <a:extLst>
              <a:ext uri="{FF2B5EF4-FFF2-40B4-BE49-F238E27FC236}">
                <a16:creationId xmlns:a16="http://schemas.microsoft.com/office/drawing/2014/main" id="{BA6AC492-3929-810B-72DA-E4837E7351F3}"/>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55468" t="24598" r="11920" b="24696"/>
          <a:stretch/>
        </p:blipFill>
        <p:spPr bwMode="auto">
          <a:xfrm>
            <a:off x="9281932" y="1557959"/>
            <a:ext cx="1053297" cy="1090915"/>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id="{1C50EA96-7913-6919-FFB3-7C7C7A64485A}"/>
              </a:ext>
            </a:extLst>
          </p:cNvPr>
          <p:cNvSpPr>
            <a:spLocks noGrp="1"/>
          </p:cNvSpPr>
          <p:nvPr>
            <p:ph type="title"/>
          </p:nvPr>
        </p:nvSpPr>
        <p:spPr>
          <a:xfrm>
            <a:off x="201613" y="192088"/>
            <a:ext cx="10515600" cy="606425"/>
          </a:xfrm>
        </p:spPr>
        <p:txBody>
          <a:bodyPr>
            <a:normAutofit/>
          </a:bodyPr>
          <a:lstStyle/>
          <a:p>
            <a:r>
              <a:rPr lang="en-GB" b="1" dirty="0"/>
              <a:t>Examples of Naming attachment</a:t>
            </a:r>
            <a:endParaRPr lang="en-IN" b="1" dirty="0"/>
          </a:p>
        </p:txBody>
      </p:sp>
    </p:spTree>
    <p:extLst>
      <p:ext uri="{BB962C8B-B14F-4D97-AF65-F5344CB8AC3E}">
        <p14:creationId xmlns:p14="http://schemas.microsoft.com/office/powerpoint/2010/main" val="3035444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12" end="1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07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53810-20BB-A3AB-D6D6-C00470A2FFA4}"/>
              </a:ext>
            </a:extLst>
          </p:cNvPr>
          <p:cNvSpPr>
            <a:spLocks noGrp="1"/>
          </p:cNvSpPr>
          <p:nvPr>
            <p:ph type="title"/>
          </p:nvPr>
        </p:nvSpPr>
        <p:spPr>
          <a:xfrm>
            <a:off x="314754" y="158629"/>
            <a:ext cx="10515600" cy="720725"/>
          </a:xfrm>
        </p:spPr>
        <p:txBody>
          <a:bodyPr>
            <a:normAutofit fontScale="90000"/>
          </a:bodyPr>
          <a:lstStyle/>
          <a:p>
            <a:r>
              <a:rPr lang="en-GB" b="1" dirty="0"/>
              <a:t>Activity- </a:t>
            </a:r>
            <a:r>
              <a:rPr lang="en-IN" b="0" dirty="0"/>
              <a:t>Point out wrong attachment names.</a:t>
            </a:r>
            <a:br>
              <a:rPr lang="en-IN" b="0" dirty="0"/>
            </a:br>
            <a:endParaRPr lang="en-IN" b="1" dirty="0"/>
          </a:p>
        </p:txBody>
      </p:sp>
      <p:sp>
        <p:nvSpPr>
          <p:cNvPr id="8" name="TextBox 7">
            <a:extLst>
              <a:ext uri="{FF2B5EF4-FFF2-40B4-BE49-F238E27FC236}">
                <a16:creationId xmlns:a16="http://schemas.microsoft.com/office/drawing/2014/main" id="{F01DDC4D-D48E-13D9-9673-0D20E2FF0E06}"/>
              </a:ext>
            </a:extLst>
          </p:cNvPr>
          <p:cNvSpPr txBox="1"/>
          <p:nvPr/>
        </p:nvSpPr>
        <p:spPr>
          <a:xfrm>
            <a:off x="1130461" y="5086577"/>
            <a:ext cx="4965539" cy="1477328"/>
          </a:xfrm>
          <a:prstGeom prst="rect">
            <a:avLst/>
          </a:prstGeom>
          <a:solidFill>
            <a:schemeClr val="tx1">
              <a:lumMod val="95000"/>
              <a:lumOff val="5000"/>
            </a:schemeClr>
          </a:solidFill>
        </p:spPr>
        <p:txBody>
          <a:bodyPr wrap="square">
            <a:spAutoFit/>
          </a:bodyPr>
          <a:lstStyle/>
          <a:p>
            <a:r>
              <a:rPr lang="en-IN" b="0" dirty="0">
                <a:solidFill>
                  <a:schemeClr val="bg1"/>
                </a:solidFill>
              </a:rPr>
              <a:t>1. </a:t>
            </a:r>
            <a:r>
              <a:rPr lang="en-IN" b="0" dirty="0" err="1">
                <a:solidFill>
                  <a:schemeClr val="bg1"/>
                </a:solidFill>
              </a:rPr>
              <a:t>CamScanner</a:t>
            </a:r>
            <a:r>
              <a:rPr lang="en-IN" b="0" dirty="0">
                <a:solidFill>
                  <a:schemeClr val="bg1"/>
                </a:solidFill>
              </a:rPr>
              <a:t> 02-06-2023</a:t>
            </a:r>
          </a:p>
          <a:p>
            <a:pPr algn="l"/>
            <a:r>
              <a:rPr lang="en-US" dirty="0">
                <a:solidFill>
                  <a:schemeClr val="bg1"/>
                </a:solidFill>
              </a:rPr>
              <a:t>2. </a:t>
            </a:r>
            <a:r>
              <a:rPr lang="en-US" b="0" i="0" dirty="0">
                <a:solidFill>
                  <a:schemeClr val="bg1"/>
                </a:solidFill>
                <a:effectLst/>
              </a:rPr>
              <a:t>031689700661986_signed.pdf</a:t>
            </a:r>
          </a:p>
          <a:p>
            <a:pPr algn="l"/>
            <a:r>
              <a:rPr lang="en-US" dirty="0">
                <a:solidFill>
                  <a:schemeClr val="bg1"/>
                </a:solidFill>
              </a:rPr>
              <a:t>3 </a:t>
            </a:r>
            <a:r>
              <a:rPr lang="en-US" b="0" i="0" dirty="0">
                <a:solidFill>
                  <a:schemeClr val="bg1"/>
                </a:solidFill>
                <a:effectLst/>
              </a:rPr>
              <a:t>1.jpeg</a:t>
            </a:r>
          </a:p>
          <a:p>
            <a:pPr algn="l"/>
            <a:r>
              <a:rPr lang="en-US" dirty="0">
                <a:solidFill>
                  <a:schemeClr val="bg1"/>
                </a:solidFill>
              </a:rPr>
              <a:t>4. TRX2023-16252_payment-receipt.pdf</a:t>
            </a:r>
          </a:p>
          <a:p>
            <a:r>
              <a:rPr lang="en-US" dirty="0">
                <a:solidFill>
                  <a:schemeClr val="bg1"/>
                </a:solidFill>
              </a:rPr>
              <a:t>5. Gender Sensitization (ABC) (1).pptx</a:t>
            </a:r>
          </a:p>
        </p:txBody>
      </p:sp>
      <p:sp>
        <p:nvSpPr>
          <p:cNvPr id="13" name="TextBox 12">
            <a:extLst>
              <a:ext uri="{FF2B5EF4-FFF2-40B4-BE49-F238E27FC236}">
                <a16:creationId xmlns:a16="http://schemas.microsoft.com/office/drawing/2014/main" id="{EA22F5EB-9AF1-C533-874C-9938E2E39DA2}"/>
              </a:ext>
            </a:extLst>
          </p:cNvPr>
          <p:cNvSpPr txBox="1"/>
          <p:nvPr/>
        </p:nvSpPr>
        <p:spPr>
          <a:xfrm>
            <a:off x="6096000" y="5086079"/>
            <a:ext cx="5852984" cy="1477328"/>
          </a:xfrm>
          <a:prstGeom prst="rect">
            <a:avLst/>
          </a:prstGeom>
          <a:solidFill>
            <a:schemeClr val="tx1">
              <a:lumMod val="95000"/>
              <a:lumOff val="5000"/>
            </a:schemeClr>
          </a:solidFill>
        </p:spPr>
        <p:txBody>
          <a:bodyPr wrap="square">
            <a:spAutoFit/>
          </a:bodyPr>
          <a:lstStyle/>
          <a:p>
            <a:r>
              <a:rPr lang="en-US" dirty="0">
                <a:solidFill>
                  <a:schemeClr val="bg1"/>
                </a:solidFill>
              </a:rPr>
              <a:t>6.. Investment declaration.docx</a:t>
            </a:r>
          </a:p>
          <a:p>
            <a:r>
              <a:rPr lang="en-US" dirty="0">
                <a:solidFill>
                  <a:schemeClr val="bg1"/>
                </a:solidFill>
              </a:rPr>
              <a:t>7. The Wealth Builder.pdf</a:t>
            </a:r>
          </a:p>
          <a:p>
            <a:r>
              <a:rPr lang="en-US" dirty="0">
                <a:solidFill>
                  <a:schemeClr val="bg1"/>
                </a:solidFill>
              </a:rPr>
              <a:t>8. Onsite Deputation Agreement.pdf</a:t>
            </a:r>
          </a:p>
          <a:p>
            <a:r>
              <a:rPr lang="en-US" dirty="0">
                <a:solidFill>
                  <a:schemeClr val="bg1"/>
                </a:solidFill>
              </a:rPr>
              <a:t>9. Temp.docx</a:t>
            </a:r>
          </a:p>
          <a:p>
            <a:r>
              <a:rPr lang="en-US" dirty="0">
                <a:solidFill>
                  <a:schemeClr val="bg1"/>
                </a:solidFill>
              </a:rPr>
              <a:t>10. Training proposal – Email etiquette </a:t>
            </a:r>
          </a:p>
        </p:txBody>
      </p:sp>
      <p:pic>
        <p:nvPicPr>
          <p:cNvPr id="14" name="Picture 13">
            <a:extLst>
              <a:ext uri="{FF2B5EF4-FFF2-40B4-BE49-F238E27FC236}">
                <a16:creationId xmlns:a16="http://schemas.microsoft.com/office/drawing/2014/main" id="{A89399EC-9B60-C1E7-8AF8-6E6A2E05FB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b="13179"/>
          <a:stretch/>
        </p:blipFill>
        <p:spPr>
          <a:xfrm>
            <a:off x="4171709" y="879354"/>
            <a:ext cx="4506472" cy="3912565"/>
          </a:xfrm>
          <a:prstGeom prst="rect">
            <a:avLst/>
          </a:prstGeom>
        </p:spPr>
      </p:pic>
    </p:spTree>
    <p:extLst>
      <p:ext uri="{BB962C8B-B14F-4D97-AF65-F5344CB8AC3E}">
        <p14:creationId xmlns:p14="http://schemas.microsoft.com/office/powerpoint/2010/main" val="2164201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54337-2F2D-3BC4-DF09-5E3FD2D5C06D}"/>
              </a:ext>
            </a:extLst>
          </p:cNvPr>
          <p:cNvSpPr>
            <a:spLocks noGrp="1"/>
          </p:cNvSpPr>
          <p:nvPr>
            <p:ph type="title"/>
          </p:nvPr>
        </p:nvSpPr>
        <p:spPr/>
        <p:txBody>
          <a:bodyPr/>
          <a:lstStyle/>
          <a:p>
            <a:endParaRPr lang="en-IN"/>
          </a:p>
        </p:txBody>
      </p:sp>
      <p:pic>
        <p:nvPicPr>
          <p:cNvPr id="5" name="Content Placeholder 4">
            <a:extLst>
              <a:ext uri="{FF2B5EF4-FFF2-40B4-BE49-F238E27FC236}">
                <a16:creationId xmlns:a16="http://schemas.microsoft.com/office/drawing/2014/main" id="{D07EFE7F-D793-E833-5DAF-CE84475D3F6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1"/>
            <a:ext cx="12192000" cy="5197033"/>
          </a:xfrm>
        </p:spPr>
      </p:pic>
      <p:sp>
        <p:nvSpPr>
          <p:cNvPr id="6" name="Title 6">
            <a:extLst>
              <a:ext uri="{FF2B5EF4-FFF2-40B4-BE49-F238E27FC236}">
                <a16:creationId xmlns:a16="http://schemas.microsoft.com/office/drawing/2014/main" id="{D25E0AA5-1CC3-29BB-FFA7-966B1B8F388E}"/>
              </a:ext>
            </a:extLst>
          </p:cNvPr>
          <p:cNvSpPr txBox="1">
            <a:spLocks/>
          </p:cNvSpPr>
          <p:nvPr/>
        </p:nvSpPr>
        <p:spPr>
          <a:xfrm>
            <a:off x="1524000" y="5456778"/>
            <a:ext cx="9144000" cy="140122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pPr algn="ctr">
              <a:spcBef>
                <a:spcPts val="0"/>
              </a:spcBef>
            </a:pPr>
            <a:r>
              <a:rPr lang="en-US" sz="3200" b="1" dirty="0">
                <a:solidFill>
                  <a:srgbClr val="000000"/>
                </a:solidFill>
              </a:rPr>
              <a:t>Module 3: </a:t>
            </a:r>
            <a:br>
              <a:rPr lang="en-US" sz="3200" b="1" dirty="0">
                <a:solidFill>
                  <a:srgbClr val="000000"/>
                </a:solidFill>
              </a:rPr>
            </a:br>
            <a:r>
              <a:rPr lang="en-US" sz="3200" b="1" dirty="0">
                <a:solidFill>
                  <a:srgbClr val="000000"/>
                </a:solidFill>
              </a:rPr>
              <a:t>Business Writing-Email Structure</a:t>
            </a:r>
            <a:endParaRPr lang="en-US" sz="3200" b="1" dirty="0"/>
          </a:p>
        </p:txBody>
      </p:sp>
    </p:spTree>
    <p:extLst>
      <p:ext uri="{BB962C8B-B14F-4D97-AF65-F5344CB8AC3E}">
        <p14:creationId xmlns:p14="http://schemas.microsoft.com/office/powerpoint/2010/main" val="38925061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A406ACF-4961-4181-7570-9E77DD9DC93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287111" y="1042559"/>
            <a:ext cx="3100328" cy="4707686"/>
          </a:xfrm>
        </p:spPr>
      </p:pic>
      <p:sp>
        <p:nvSpPr>
          <p:cNvPr id="7" name="TextBox 6">
            <a:extLst>
              <a:ext uri="{FF2B5EF4-FFF2-40B4-BE49-F238E27FC236}">
                <a16:creationId xmlns:a16="http://schemas.microsoft.com/office/drawing/2014/main" id="{2A6E509F-FF3D-189C-0870-C1E0D398114D}"/>
              </a:ext>
            </a:extLst>
          </p:cNvPr>
          <p:cNvSpPr txBox="1"/>
          <p:nvPr/>
        </p:nvSpPr>
        <p:spPr>
          <a:xfrm>
            <a:off x="4673600" y="2155510"/>
            <a:ext cx="7518400" cy="2546979"/>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IN" sz="2800" dirty="0">
                <a:latin typeface="Swis721 Cn BT" panose="020B0506020202030204" pitchFamily="34" charset="0"/>
              </a:rPr>
              <a:t>Content must be a vertical read</a:t>
            </a:r>
          </a:p>
          <a:p>
            <a:pPr marL="285750" indent="-285750">
              <a:lnSpc>
                <a:spcPct val="200000"/>
              </a:lnSpc>
              <a:buFont typeface="Arial" panose="020B0604020202020204" pitchFamily="34" charset="0"/>
              <a:buChar char="•"/>
            </a:pPr>
            <a:r>
              <a:rPr lang="en-IN" sz="2800" dirty="0">
                <a:latin typeface="Swis721 Cn BT" panose="020B0506020202030204" pitchFamily="34" charset="0"/>
              </a:rPr>
              <a:t>Content must be divided into chunks or paragraphs</a:t>
            </a:r>
          </a:p>
          <a:p>
            <a:pPr marL="285750" indent="-285750">
              <a:lnSpc>
                <a:spcPct val="200000"/>
              </a:lnSpc>
              <a:buFont typeface="Arial" panose="020B0604020202020204" pitchFamily="34" charset="0"/>
              <a:buChar char="•"/>
            </a:pPr>
            <a:r>
              <a:rPr lang="en-IN" sz="2800" dirty="0">
                <a:latin typeface="Swis721 Cn BT" panose="020B0506020202030204" pitchFamily="34" charset="0"/>
              </a:rPr>
              <a:t>Similar topics must fall into one paragraph</a:t>
            </a:r>
          </a:p>
        </p:txBody>
      </p:sp>
      <p:sp>
        <p:nvSpPr>
          <p:cNvPr id="3" name="Title 1">
            <a:extLst>
              <a:ext uri="{FF2B5EF4-FFF2-40B4-BE49-F238E27FC236}">
                <a16:creationId xmlns:a16="http://schemas.microsoft.com/office/drawing/2014/main" id="{343F7C87-B498-A387-3DC5-24639A825F2C}"/>
              </a:ext>
            </a:extLst>
          </p:cNvPr>
          <p:cNvSpPr txBox="1">
            <a:spLocks/>
          </p:cNvSpPr>
          <p:nvPr/>
        </p:nvSpPr>
        <p:spPr>
          <a:xfrm>
            <a:off x="629320" y="320674"/>
            <a:ext cx="10515600" cy="71680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Swis721 Cn BT" panose="020B0506020202030204" pitchFamily="34" charset="0"/>
                <a:ea typeface="+mj-ea"/>
                <a:cs typeface="+mj-cs"/>
              </a:defRPr>
            </a:lvl1pPr>
          </a:lstStyle>
          <a:p>
            <a:r>
              <a:rPr lang="en-GB" b="1" dirty="0"/>
              <a:t>Layout of the email</a:t>
            </a:r>
            <a:endParaRPr lang="en-IN" b="1" dirty="0"/>
          </a:p>
        </p:txBody>
      </p:sp>
    </p:spTree>
    <p:extLst>
      <p:ext uri="{BB962C8B-B14F-4D97-AF65-F5344CB8AC3E}">
        <p14:creationId xmlns:p14="http://schemas.microsoft.com/office/powerpoint/2010/main" val="2628082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7729" y="1617281"/>
            <a:ext cx="4067549" cy="4351338"/>
          </a:xfrm>
        </p:spPr>
        <p:txBody>
          <a:bodyPr>
            <a:normAutofit fontScale="77500" lnSpcReduction="20000"/>
          </a:bodyPr>
          <a:lstStyle/>
          <a:p>
            <a:pPr marL="0" indent="0">
              <a:buNone/>
            </a:pPr>
            <a:endParaRPr lang="en-US" sz="2400" b="1" u="sng" dirty="0">
              <a:latin typeface="+mj-lt"/>
            </a:endParaRPr>
          </a:p>
          <a:p>
            <a:pPr marL="457200" indent="-457200">
              <a:buFont typeface="+mj-lt"/>
              <a:buAutoNum type="arabicPeriod"/>
            </a:pPr>
            <a:r>
              <a:rPr lang="en-US" sz="3100" dirty="0">
                <a:latin typeface="+mj-lt"/>
              </a:rPr>
              <a:t>Salutation</a:t>
            </a:r>
          </a:p>
          <a:p>
            <a:pPr marL="457200" indent="-457200">
              <a:buFont typeface="+mj-lt"/>
              <a:buAutoNum type="arabicPeriod"/>
            </a:pPr>
            <a:endParaRPr lang="en-US" sz="2400" dirty="0">
              <a:latin typeface="+mj-lt"/>
            </a:endParaRPr>
          </a:p>
          <a:p>
            <a:pPr marL="457200" indent="-457200">
              <a:buFont typeface="+mj-lt"/>
              <a:buAutoNum type="arabicPeriod"/>
            </a:pPr>
            <a:r>
              <a:rPr lang="en-US" sz="3100" dirty="0">
                <a:latin typeface="+mj-lt"/>
              </a:rPr>
              <a:t>Greeting</a:t>
            </a:r>
          </a:p>
          <a:p>
            <a:pPr marL="457200" indent="-457200">
              <a:buFont typeface="+mj-lt"/>
              <a:buAutoNum type="arabicPeriod"/>
            </a:pPr>
            <a:endParaRPr lang="en-US" sz="2400" dirty="0">
              <a:latin typeface="+mj-lt"/>
            </a:endParaRPr>
          </a:p>
          <a:p>
            <a:pPr marL="457200" indent="-457200">
              <a:buFont typeface="+mj-lt"/>
              <a:buAutoNum type="arabicPeriod"/>
            </a:pPr>
            <a:r>
              <a:rPr lang="en-US" sz="3100" dirty="0">
                <a:latin typeface="+mj-lt"/>
              </a:rPr>
              <a:t>Reason for your email</a:t>
            </a:r>
          </a:p>
          <a:p>
            <a:pPr marL="457200" indent="-457200">
              <a:buFont typeface="+mj-lt"/>
              <a:buAutoNum type="arabicPeriod"/>
            </a:pPr>
            <a:endParaRPr lang="en-US" sz="2400" dirty="0">
              <a:latin typeface="+mj-lt"/>
            </a:endParaRPr>
          </a:p>
          <a:p>
            <a:pPr marL="457200" indent="-457200">
              <a:buFont typeface="+mj-lt"/>
              <a:buAutoNum type="arabicPeriod"/>
            </a:pPr>
            <a:r>
              <a:rPr lang="en-US" sz="3100" dirty="0">
                <a:latin typeface="+mj-lt"/>
              </a:rPr>
              <a:t>Call to action</a:t>
            </a:r>
          </a:p>
          <a:p>
            <a:pPr marL="457200" indent="-457200">
              <a:buFont typeface="+mj-lt"/>
              <a:buAutoNum type="arabicPeriod"/>
            </a:pPr>
            <a:endParaRPr lang="en-US" sz="2400" dirty="0">
              <a:latin typeface="+mj-lt"/>
            </a:endParaRPr>
          </a:p>
          <a:p>
            <a:pPr marL="457200" indent="-457200">
              <a:buFont typeface="+mj-lt"/>
              <a:buAutoNum type="arabicPeriod"/>
            </a:pPr>
            <a:r>
              <a:rPr lang="en-US" dirty="0">
                <a:latin typeface="+mj-lt"/>
              </a:rPr>
              <a:t>Closing message</a:t>
            </a:r>
          </a:p>
          <a:p>
            <a:pPr marL="457200" indent="-457200">
              <a:buFont typeface="+mj-lt"/>
              <a:buAutoNum type="arabicPeriod"/>
            </a:pPr>
            <a:endParaRPr lang="en-US" sz="2400" dirty="0">
              <a:latin typeface="+mj-lt"/>
            </a:endParaRPr>
          </a:p>
          <a:p>
            <a:pPr marL="457200" indent="-457200">
              <a:buFont typeface="+mj-lt"/>
              <a:buAutoNum type="arabicPeriod"/>
            </a:pPr>
            <a:r>
              <a:rPr lang="en-US" dirty="0">
                <a:latin typeface="+mj-lt"/>
              </a:rPr>
              <a:t>Signature</a:t>
            </a:r>
          </a:p>
          <a:p>
            <a:pPr marL="0" indent="0">
              <a:buNone/>
            </a:pPr>
            <a:endParaRPr lang="en-US" sz="2400" dirty="0">
              <a:latin typeface="Agency FB" panose="020B0503020202020204" pitchFamily="34" charset="0"/>
            </a:endParaRPr>
          </a:p>
        </p:txBody>
      </p:sp>
      <p:sp>
        <p:nvSpPr>
          <p:cNvPr id="5" name="Title 3"/>
          <p:cNvSpPr txBox="1">
            <a:spLocks/>
          </p:cNvSpPr>
          <p:nvPr/>
        </p:nvSpPr>
        <p:spPr>
          <a:xfrm>
            <a:off x="231493" y="173620"/>
            <a:ext cx="9144000" cy="7112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t>Email- Body</a:t>
            </a:r>
            <a:endParaRPr lang="en-IN" sz="3600" b="1" dirty="0"/>
          </a:p>
        </p:txBody>
      </p:sp>
      <p:pic>
        <p:nvPicPr>
          <p:cNvPr id="12290" name="Picture 2" descr="Photo picture of smiling businesswoman holding sign of envelope">
            <a:extLst>
              <a:ext uri="{FF2B5EF4-FFF2-40B4-BE49-F238E27FC236}">
                <a16:creationId xmlns:a16="http://schemas.microsoft.com/office/drawing/2014/main" id="{1D57456B-D85E-A4F1-4DA7-3827141DB96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53544" y="4502552"/>
            <a:ext cx="1346498" cy="202136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189F9AC-2AB8-9273-F596-95114159F53F}"/>
              </a:ext>
            </a:extLst>
          </p:cNvPr>
          <p:cNvSpPr txBox="1"/>
          <p:nvPr/>
        </p:nvSpPr>
        <p:spPr>
          <a:xfrm>
            <a:off x="5428527" y="1724628"/>
            <a:ext cx="5898266" cy="4243991"/>
          </a:xfrm>
          <a:prstGeom prst="rect">
            <a:avLst/>
          </a:prstGeom>
          <a:noFill/>
        </p:spPr>
        <p:txBody>
          <a:bodyPr wrap="square" rtlCol="0">
            <a:spAutoFit/>
          </a:bodyPr>
          <a:lstStyle/>
          <a:p>
            <a:r>
              <a:rPr lang="en-IN" dirty="0"/>
              <a:t>Dear </a:t>
            </a:r>
            <a:r>
              <a:rPr lang="en-IN" dirty="0" err="1"/>
              <a:t>Aanchal</a:t>
            </a:r>
            <a:endParaRPr lang="en-IN" dirty="0"/>
          </a:p>
          <a:p>
            <a:endParaRPr lang="en-IN" dirty="0"/>
          </a:p>
          <a:p>
            <a:r>
              <a:rPr lang="en-IN" dirty="0"/>
              <a:t>Hope you had a great Start to your day</a:t>
            </a:r>
          </a:p>
          <a:p>
            <a:endParaRPr lang="en-IN" dirty="0"/>
          </a:p>
          <a:p>
            <a:r>
              <a:rPr lang="en-IN" dirty="0"/>
              <a:t>I am writing you this email to remind you regarding the</a:t>
            </a:r>
          </a:p>
          <a:p>
            <a:r>
              <a:rPr lang="en-IN" dirty="0"/>
              <a:t>Documents pending at your end.</a:t>
            </a:r>
          </a:p>
          <a:p>
            <a:endParaRPr lang="en-IN" dirty="0"/>
          </a:p>
          <a:p>
            <a:r>
              <a:rPr lang="en-IN" dirty="0"/>
              <a:t>Kindly get these documents signed and shared with </a:t>
            </a:r>
          </a:p>
          <a:p>
            <a:r>
              <a:rPr lang="en-IN" dirty="0"/>
              <a:t>me today before 3 PM so that I can get the same approved </a:t>
            </a:r>
          </a:p>
          <a:p>
            <a:r>
              <a:rPr lang="en-IN" dirty="0"/>
              <a:t>From my manager.</a:t>
            </a:r>
          </a:p>
          <a:p>
            <a:endParaRPr lang="en-IN" dirty="0"/>
          </a:p>
          <a:p>
            <a:r>
              <a:rPr lang="en-IN" dirty="0"/>
              <a:t>Looking forward for your support as always</a:t>
            </a:r>
          </a:p>
          <a:p>
            <a:endParaRPr lang="en-IN" dirty="0"/>
          </a:p>
          <a:p>
            <a:r>
              <a:rPr lang="en-IN" dirty="0"/>
              <a:t>Thanks &amp; Regards</a:t>
            </a:r>
          </a:p>
          <a:p>
            <a:r>
              <a:rPr lang="en-IN" dirty="0"/>
              <a:t>Nina</a:t>
            </a:r>
          </a:p>
        </p:txBody>
      </p:sp>
      <p:sp>
        <p:nvSpPr>
          <p:cNvPr id="6" name="TextBox 5">
            <a:extLst>
              <a:ext uri="{FF2B5EF4-FFF2-40B4-BE49-F238E27FC236}">
                <a16:creationId xmlns:a16="http://schemas.microsoft.com/office/drawing/2014/main" id="{2B52625D-AB3B-5D37-BD0C-D8D8D53E2176}"/>
              </a:ext>
            </a:extLst>
          </p:cNvPr>
          <p:cNvSpPr txBox="1"/>
          <p:nvPr/>
        </p:nvSpPr>
        <p:spPr>
          <a:xfrm>
            <a:off x="7065804" y="1724628"/>
            <a:ext cx="954107" cy="338554"/>
          </a:xfrm>
          <a:prstGeom prst="rect">
            <a:avLst/>
          </a:prstGeom>
          <a:solidFill>
            <a:srgbClr val="21BCFD"/>
          </a:solidFill>
        </p:spPr>
        <p:txBody>
          <a:bodyPr wrap="none" rtlCol="0">
            <a:spAutoFit/>
          </a:bodyPr>
          <a:lstStyle/>
          <a:p>
            <a:r>
              <a:rPr lang="en-US" sz="1600" dirty="0">
                <a:solidFill>
                  <a:schemeClr val="bg1"/>
                </a:solidFill>
                <a:latin typeface="+mj-lt"/>
              </a:rPr>
              <a:t>Salutation</a:t>
            </a:r>
          </a:p>
        </p:txBody>
      </p:sp>
      <p:sp>
        <p:nvSpPr>
          <p:cNvPr id="7" name="TextBox 6">
            <a:extLst>
              <a:ext uri="{FF2B5EF4-FFF2-40B4-BE49-F238E27FC236}">
                <a16:creationId xmlns:a16="http://schemas.microsoft.com/office/drawing/2014/main" id="{360ECA60-DC86-33DE-1979-1E3EBE36028A}"/>
              </a:ext>
            </a:extLst>
          </p:cNvPr>
          <p:cNvSpPr txBox="1"/>
          <p:nvPr/>
        </p:nvSpPr>
        <p:spPr>
          <a:xfrm>
            <a:off x="8997995" y="2275267"/>
            <a:ext cx="923651" cy="338554"/>
          </a:xfrm>
          <a:prstGeom prst="rect">
            <a:avLst/>
          </a:prstGeom>
          <a:solidFill>
            <a:srgbClr val="21BCFD"/>
          </a:solidFill>
        </p:spPr>
        <p:txBody>
          <a:bodyPr wrap="none" rtlCol="0">
            <a:spAutoFit/>
          </a:bodyPr>
          <a:lstStyle/>
          <a:p>
            <a:r>
              <a:rPr lang="en-US" sz="1600" dirty="0">
                <a:solidFill>
                  <a:schemeClr val="bg1"/>
                </a:solidFill>
                <a:latin typeface="+mj-lt"/>
              </a:rPr>
              <a:t>Greetings</a:t>
            </a:r>
          </a:p>
        </p:txBody>
      </p:sp>
      <p:sp>
        <p:nvSpPr>
          <p:cNvPr id="8" name="TextBox 7">
            <a:extLst>
              <a:ext uri="{FF2B5EF4-FFF2-40B4-BE49-F238E27FC236}">
                <a16:creationId xmlns:a16="http://schemas.microsoft.com/office/drawing/2014/main" id="{44D6AE84-3891-8929-BFE2-E3D31A33CA70}"/>
              </a:ext>
            </a:extLst>
          </p:cNvPr>
          <p:cNvSpPr txBox="1"/>
          <p:nvPr/>
        </p:nvSpPr>
        <p:spPr>
          <a:xfrm>
            <a:off x="8469264" y="3164460"/>
            <a:ext cx="1800108" cy="338554"/>
          </a:xfrm>
          <a:prstGeom prst="rect">
            <a:avLst/>
          </a:prstGeom>
          <a:solidFill>
            <a:srgbClr val="21BCFD"/>
          </a:solidFill>
        </p:spPr>
        <p:txBody>
          <a:bodyPr wrap="none" rtlCol="0">
            <a:spAutoFit/>
          </a:bodyPr>
          <a:lstStyle/>
          <a:p>
            <a:r>
              <a:rPr lang="en-US" sz="1600" dirty="0">
                <a:solidFill>
                  <a:schemeClr val="bg1"/>
                </a:solidFill>
                <a:latin typeface="+mj-lt"/>
              </a:rPr>
              <a:t>Reason for the Email</a:t>
            </a:r>
          </a:p>
        </p:txBody>
      </p:sp>
      <p:sp>
        <p:nvSpPr>
          <p:cNvPr id="9" name="TextBox 8">
            <a:extLst>
              <a:ext uri="{FF2B5EF4-FFF2-40B4-BE49-F238E27FC236}">
                <a16:creationId xmlns:a16="http://schemas.microsoft.com/office/drawing/2014/main" id="{14D33852-2F4D-FA2A-35D8-1483597E7377}"/>
              </a:ext>
            </a:extLst>
          </p:cNvPr>
          <p:cNvSpPr txBox="1"/>
          <p:nvPr/>
        </p:nvSpPr>
        <p:spPr>
          <a:xfrm>
            <a:off x="7338649" y="4208101"/>
            <a:ext cx="1220206" cy="338554"/>
          </a:xfrm>
          <a:prstGeom prst="rect">
            <a:avLst/>
          </a:prstGeom>
          <a:solidFill>
            <a:srgbClr val="21BCFD"/>
          </a:solidFill>
        </p:spPr>
        <p:txBody>
          <a:bodyPr wrap="none" rtlCol="0">
            <a:spAutoFit/>
          </a:bodyPr>
          <a:lstStyle/>
          <a:p>
            <a:r>
              <a:rPr lang="en-US" sz="1600" dirty="0">
                <a:solidFill>
                  <a:schemeClr val="bg1"/>
                </a:solidFill>
                <a:latin typeface="+mj-lt"/>
              </a:rPr>
              <a:t>Call to Action</a:t>
            </a:r>
          </a:p>
        </p:txBody>
      </p:sp>
      <p:sp>
        <p:nvSpPr>
          <p:cNvPr id="10" name="TextBox 9">
            <a:extLst>
              <a:ext uri="{FF2B5EF4-FFF2-40B4-BE49-F238E27FC236}">
                <a16:creationId xmlns:a16="http://schemas.microsoft.com/office/drawing/2014/main" id="{640900C0-3F0F-D7F6-D723-1B9F8FCC78ED}"/>
              </a:ext>
            </a:extLst>
          </p:cNvPr>
          <p:cNvSpPr txBox="1"/>
          <p:nvPr/>
        </p:nvSpPr>
        <p:spPr>
          <a:xfrm>
            <a:off x="8469264" y="5044250"/>
            <a:ext cx="1519968" cy="338554"/>
          </a:xfrm>
          <a:prstGeom prst="rect">
            <a:avLst/>
          </a:prstGeom>
          <a:solidFill>
            <a:srgbClr val="21BCFD"/>
          </a:solidFill>
        </p:spPr>
        <p:txBody>
          <a:bodyPr wrap="none" rtlCol="0">
            <a:spAutoFit/>
          </a:bodyPr>
          <a:lstStyle/>
          <a:p>
            <a:r>
              <a:rPr lang="en-US" sz="1600" dirty="0">
                <a:solidFill>
                  <a:schemeClr val="bg1"/>
                </a:solidFill>
                <a:latin typeface="+mj-lt"/>
              </a:rPr>
              <a:t>Closing Message</a:t>
            </a:r>
          </a:p>
        </p:txBody>
      </p:sp>
      <p:sp>
        <p:nvSpPr>
          <p:cNvPr id="11" name="TextBox 10">
            <a:extLst>
              <a:ext uri="{FF2B5EF4-FFF2-40B4-BE49-F238E27FC236}">
                <a16:creationId xmlns:a16="http://schemas.microsoft.com/office/drawing/2014/main" id="{58A5C3CD-4EB2-2B83-CB2C-CABD944B4BCB}"/>
              </a:ext>
            </a:extLst>
          </p:cNvPr>
          <p:cNvSpPr txBox="1"/>
          <p:nvPr/>
        </p:nvSpPr>
        <p:spPr>
          <a:xfrm>
            <a:off x="6585995" y="5630065"/>
            <a:ext cx="918841" cy="338554"/>
          </a:xfrm>
          <a:prstGeom prst="rect">
            <a:avLst/>
          </a:prstGeom>
          <a:solidFill>
            <a:srgbClr val="21BCFD"/>
          </a:solidFill>
        </p:spPr>
        <p:txBody>
          <a:bodyPr wrap="none" rtlCol="0">
            <a:spAutoFit/>
          </a:bodyPr>
          <a:lstStyle/>
          <a:p>
            <a:r>
              <a:rPr lang="en-US" sz="1600" dirty="0">
                <a:solidFill>
                  <a:schemeClr val="bg1"/>
                </a:solidFill>
                <a:latin typeface="+mj-lt"/>
              </a:rPr>
              <a:t>Signature</a:t>
            </a:r>
          </a:p>
        </p:txBody>
      </p:sp>
    </p:spTree>
    <p:extLst>
      <p:ext uri="{BB962C8B-B14F-4D97-AF65-F5344CB8AC3E}">
        <p14:creationId xmlns:p14="http://schemas.microsoft.com/office/powerpoint/2010/main" val="2908694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9" grpId="0" animBg="1"/>
      <p:bldP spid="10"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4EB38-BDB3-7374-C946-24D35FFDCEA4}"/>
              </a:ext>
            </a:extLst>
          </p:cNvPr>
          <p:cNvSpPr>
            <a:spLocks noGrp="1"/>
          </p:cNvSpPr>
          <p:nvPr>
            <p:ph type="title"/>
          </p:nvPr>
        </p:nvSpPr>
        <p:spPr>
          <a:xfrm>
            <a:off x="619795" y="330200"/>
            <a:ext cx="10515600" cy="701674"/>
          </a:xfrm>
        </p:spPr>
        <p:txBody>
          <a:bodyPr/>
          <a:lstStyle/>
          <a:p>
            <a:r>
              <a:rPr lang="en-GB" b="1" dirty="0"/>
              <a:t>Sample Reason for email statements</a:t>
            </a:r>
            <a:endParaRPr lang="en-IN" b="1" dirty="0"/>
          </a:p>
        </p:txBody>
      </p:sp>
      <p:sp>
        <p:nvSpPr>
          <p:cNvPr id="3" name="Content Placeholder 2">
            <a:extLst>
              <a:ext uri="{FF2B5EF4-FFF2-40B4-BE49-F238E27FC236}">
                <a16:creationId xmlns:a16="http://schemas.microsoft.com/office/drawing/2014/main" id="{7F1046B2-3A01-FA25-0405-A1EE5BCA2E4C}"/>
              </a:ext>
            </a:extLst>
          </p:cNvPr>
          <p:cNvSpPr>
            <a:spLocks noGrp="1"/>
          </p:cNvSpPr>
          <p:nvPr>
            <p:ph idx="1"/>
          </p:nvPr>
        </p:nvSpPr>
        <p:spPr>
          <a:xfrm>
            <a:off x="0" y="1031874"/>
            <a:ext cx="6810374" cy="4891404"/>
          </a:xfrm>
        </p:spPr>
        <p:txBody>
          <a:bodyPr>
            <a:normAutofit/>
          </a:bodyPr>
          <a:lstStyle/>
          <a:p>
            <a:pPr lvl="1">
              <a:lnSpc>
                <a:spcPct val="140000"/>
              </a:lnSpc>
            </a:pPr>
            <a:r>
              <a:rPr lang="en-US" sz="2700" dirty="0"/>
              <a:t>With/in reference to </a:t>
            </a:r>
            <a:endParaRPr lang="en-IN" sz="2700" dirty="0"/>
          </a:p>
          <a:p>
            <a:pPr lvl="1">
              <a:lnSpc>
                <a:spcPct val="140000"/>
              </a:lnSpc>
            </a:pPr>
            <a:r>
              <a:rPr lang="en-US" sz="2700" dirty="0"/>
              <a:t>With regard to </a:t>
            </a:r>
            <a:endParaRPr lang="en-IN" sz="2700" dirty="0"/>
          </a:p>
          <a:p>
            <a:pPr lvl="1">
              <a:lnSpc>
                <a:spcPct val="140000"/>
              </a:lnSpc>
            </a:pPr>
            <a:r>
              <a:rPr lang="en-US" sz="2700" dirty="0"/>
              <a:t>This is regarding/about</a:t>
            </a:r>
            <a:endParaRPr lang="en-IN" sz="2700" dirty="0"/>
          </a:p>
          <a:p>
            <a:pPr lvl="1">
              <a:lnSpc>
                <a:spcPct val="140000"/>
              </a:lnSpc>
            </a:pPr>
            <a:r>
              <a:rPr lang="en-US" sz="2700" dirty="0"/>
              <a:t>About case no./ invoice no. etc.</a:t>
            </a:r>
          </a:p>
          <a:p>
            <a:pPr lvl="1">
              <a:lnSpc>
                <a:spcPct val="140000"/>
              </a:lnSpc>
            </a:pPr>
            <a:r>
              <a:rPr lang="en-US" sz="2700" dirty="0"/>
              <a:t>I am sending (data)</a:t>
            </a:r>
          </a:p>
          <a:p>
            <a:pPr lvl="1">
              <a:lnSpc>
                <a:spcPct val="140000"/>
              </a:lnSpc>
              <a:spcAft>
                <a:spcPts val="1000"/>
              </a:spcAft>
            </a:pPr>
            <a:r>
              <a:rPr lang="en-US" sz="2700" dirty="0"/>
              <a:t>As discussed, I am sending (data)</a:t>
            </a:r>
          </a:p>
          <a:p>
            <a:pPr lvl="1">
              <a:lnSpc>
                <a:spcPct val="140000"/>
              </a:lnSpc>
              <a:spcAft>
                <a:spcPts val="1000"/>
              </a:spcAft>
            </a:pPr>
            <a:r>
              <a:rPr lang="en-US" sz="2700" dirty="0"/>
              <a:t>I am writing to</a:t>
            </a:r>
          </a:p>
        </p:txBody>
      </p:sp>
      <p:pic>
        <p:nvPicPr>
          <p:cNvPr id="5" name="Picture 4">
            <a:extLst>
              <a:ext uri="{FF2B5EF4-FFF2-40B4-BE49-F238E27FC236}">
                <a16:creationId xmlns:a16="http://schemas.microsoft.com/office/drawing/2014/main" id="{DE81A2AF-7D71-C21D-1D29-CF963732A2C2}"/>
              </a:ext>
            </a:extLst>
          </p:cNvPr>
          <p:cNvPicPr>
            <a:picLocks noChangeAspect="1"/>
          </p:cNvPicPr>
          <p:nvPr/>
        </p:nvPicPr>
        <p:blipFill>
          <a:blip r:embed="rId3">
            <a:extLst>
              <a:ext uri="{28A0092B-C50C-407E-A947-70E740481C1C}">
                <a14:useLocalDpi xmlns:a14="http://schemas.microsoft.com/office/drawing/2010/main" val="0"/>
              </a:ext>
            </a:extLst>
          </a:blip>
          <a:srcRect l="8826" r="8826"/>
          <a:stretch/>
        </p:blipFill>
        <p:spPr>
          <a:xfrm>
            <a:off x="6810374" y="1021818"/>
            <a:ext cx="5381625" cy="4901460"/>
          </a:xfrm>
          <a:prstGeom prst="rect">
            <a:avLst/>
          </a:prstGeom>
        </p:spPr>
      </p:pic>
    </p:spTree>
    <p:extLst>
      <p:ext uri="{BB962C8B-B14F-4D97-AF65-F5344CB8AC3E}">
        <p14:creationId xmlns:p14="http://schemas.microsoft.com/office/powerpoint/2010/main" val="3204396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Vector start button">
            <a:extLst>
              <a:ext uri="{FF2B5EF4-FFF2-40B4-BE49-F238E27FC236}">
                <a16:creationId xmlns:a16="http://schemas.microsoft.com/office/drawing/2014/main" id="{CC3C25B6-4844-6F9A-C2E2-86D64284A1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7360" y="1672131"/>
            <a:ext cx="4388493" cy="384168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08AEC66-CC0B-D048-6FE8-BF2EFBA10470}"/>
              </a:ext>
            </a:extLst>
          </p:cNvPr>
          <p:cNvSpPr>
            <a:spLocks noGrp="1"/>
          </p:cNvSpPr>
          <p:nvPr>
            <p:ph type="title"/>
          </p:nvPr>
        </p:nvSpPr>
        <p:spPr>
          <a:xfrm>
            <a:off x="108995" y="178061"/>
            <a:ext cx="10515600" cy="502976"/>
          </a:xfrm>
        </p:spPr>
        <p:txBody>
          <a:bodyPr>
            <a:normAutofit fontScale="90000"/>
          </a:bodyPr>
          <a:lstStyle/>
          <a:p>
            <a:r>
              <a:rPr lang="en-GB" dirty="0"/>
              <a:t>Call-to-action </a:t>
            </a:r>
            <a:r>
              <a:rPr lang="en-GB" b="1" dirty="0"/>
              <a:t>statements</a:t>
            </a:r>
            <a:endParaRPr lang="en-IN" b="1" dirty="0"/>
          </a:p>
        </p:txBody>
      </p:sp>
      <p:sp>
        <p:nvSpPr>
          <p:cNvPr id="3" name="Content Placeholder 2">
            <a:extLst>
              <a:ext uri="{FF2B5EF4-FFF2-40B4-BE49-F238E27FC236}">
                <a16:creationId xmlns:a16="http://schemas.microsoft.com/office/drawing/2014/main" id="{68BEE549-0259-692C-98A3-3FA00701A894}"/>
              </a:ext>
            </a:extLst>
          </p:cNvPr>
          <p:cNvSpPr>
            <a:spLocks noGrp="1"/>
          </p:cNvSpPr>
          <p:nvPr>
            <p:ph idx="1"/>
          </p:nvPr>
        </p:nvSpPr>
        <p:spPr>
          <a:xfrm>
            <a:off x="108994" y="1814234"/>
            <a:ext cx="5797535" cy="4351338"/>
          </a:xfrm>
        </p:spPr>
        <p:txBody>
          <a:bodyPr>
            <a:normAutofit/>
          </a:bodyPr>
          <a:lstStyle/>
          <a:p>
            <a:pPr marL="0" indent="0">
              <a:buNone/>
            </a:pPr>
            <a:r>
              <a:rPr lang="en-GB" sz="2200" dirty="0"/>
              <a:t>Requests or updates about action can be a significant part of emails. </a:t>
            </a:r>
          </a:p>
          <a:p>
            <a:pPr marL="0" indent="0">
              <a:buNone/>
            </a:pPr>
            <a:endParaRPr lang="en-GB" dirty="0"/>
          </a:p>
          <a:p>
            <a:pPr marL="0" indent="0">
              <a:buNone/>
            </a:pPr>
            <a:r>
              <a:rPr lang="en-GB" sz="2200" dirty="0"/>
              <a:t>Any call-to-action requests must be:</a:t>
            </a:r>
          </a:p>
          <a:p>
            <a:pPr>
              <a:lnSpc>
                <a:spcPct val="150000"/>
              </a:lnSpc>
            </a:pPr>
            <a:r>
              <a:rPr lang="en-GB" sz="2200" dirty="0"/>
              <a:t> Clear </a:t>
            </a:r>
          </a:p>
          <a:p>
            <a:pPr>
              <a:lnSpc>
                <a:spcPct val="150000"/>
              </a:lnSpc>
            </a:pPr>
            <a:r>
              <a:rPr lang="en-GB" sz="2200" dirty="0"/>
              <a:t> Specific</a:t>
            </a:r>
          </a:p>
          <a:p>
            <a:pPr>
              <a:lnSpc>
                <a:spcPct val="150000"/>
              </a:lnSpc>
            </a:pPr>
            <a:r>
              <a:rPr lang="en-GB" sz="2200" dirty="0"/>
              <a:t> Time-bound</a:t>
            </a:r>
          </a:p>
          <a:p>
            <a:pPr>
              <a:lnSpc>
                <a:spcPct val="150000"/>
              </a:lnSpc>
            </a:pPr>
            <a:r>
              <a:rPr lang="en-GB" sz="2200" dirty="0"/>
              <a:t>Assertive</a:t>
            </a:r>
          </a:p>
          <a:p>
            <a:pPr marL="0" indent="0">
              <a:buNone/>
            </a:pPr>
            <a:endParaRPr lang="en-GB" dirty="0"/>
          </a:p>
        </p:txBody>
      </p:sp>
    </p:spTree>
    <p:extLst>
      <p:ext uri="{BB962C8B-B14F-4D97-AF65-F5344CB8AC3E}">
        <p14:creationId xmlns:p14="http://schemas.microsoft.com/office/powerpoint/2010/main" val="642206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3E2FE-059D-0090-7A65-76FCD05A9F85}"/>
              </a:ext>
            </a:extLst>
          </p:cNvPr>
          <p:cNvSpPr>
            <a:spLocks noGrp="1"/>
          </p:cNvSpPr>
          <p:nvPr>
            <p:ph type="title"/>
          </p:nvPr>
        </p:nvSpPr>
        <p:spPr>
          <a:xfrm>
            <a:off x="317339" y="0"/>
            <a:ext cx="10515600" cy="1325563"/>
          </a:xfrm>
        </p:spPr>
        <p:txBody>
          <a:bodyPr/>
          <a:lstStyle/>
          <a:p>
            <a:r>
              <a:rPr lang="en-GB" dirty="0"/>
              <a:t>Examples- Call to Action Statements </a:t>
            </a:r>
            <a:endParaRPr lang="en-IN" dirty="0"/>
          </a:p>
        </p:txBody>
      </p:sp>
      <p:sp>
        <p:nvSpPr>
          <p:cNvPr id="3" name="Content Placeholder 2">
            <a:extLst>
              <a:ext uri="{FF2B5EF4-FFF2-40B4-BE49-F238E27FC236}">
                <a16:creationId xmlns:a16="http://schemas.microsoft.com/office/drawing/2014/main" id="{50BE6ACD-68F3-32FA-A970-CB44D11B54C1}"/>
              </a:ext>
            </a:extLst>
          </p:cNvPr>
          <p:cNvSpPr>
            <a:spLocks noGrp="1"/>
          </p:cNvSpPr>
          <p:nvPr>
            <p:ph idx="1"/>
          </p:nvPr>
        </p:nvSpPr>
        <p:spPr>
          <a:xfrm>
            <a:off x="838200" y="1825625"/>
            <a:ext cx="5851967" cy="4351338"/>
          </a:xfrm>
        </p:spPr>
        <p:txBody>
          <a:bodyPr>
            <a:normAutofit fontScale="85000" lnSpcReduction="20000"/>
          </a:bodyPr>
          <a:lstStyle/>
          <a:p>
            <a:r>
              <a:rPr lang="en-GB" sz="2600" dirty="0"/>
              <a:t>Please review the edited document and share your feedback on or before Friday.</a:t>
            </a:r>
          </a:p>
          <a:p>
            <a:endParaRPr lang="en-GB" dirty="0"/>
          </a:p>
          <a:p>
            <a:r>
              <a:rPr lang="en-GB" sz="2600" dirty="0"/>
              <a:t>Could you send me your complete postal address, along with your phone number by tomorrow?</a:t>
            </a:r>
          </a:p>
          <a:p>
            <a:endParaRPr lang="en-GB" dirty="0"/>
          </a:p>
          <a:p>
            <a:r>
              <a:rPr lang="en-GB" sz="2600" dirty="0"/>
              <a:t>Please share the following data immediately</a:t>
            </a:r>
            <a:r>
              <a:rPr lang="en-GB" dirty="0"/>
              <a:t>:</a:t>
            </a:r>
          </a:p>
          <a:p>
            <a:pPr lvl="1">
              <a:buFont typeface="Calibri" panose="020F0502020204030204" pitchFamily="34" charset="0"/>
              <a:buChar char="−"/>
            </a:pPr>
            <a:r>
              <a:rPr lang="en-GB" sz="2100" dirty="0"/>
              <a:t>SOP for your process</a:t>
            </a:r>
          </a:p>
          <a:p>
            <a:pPr lvl="1">
              <a:buFont typeface="Calibri" panose="020F0502020204030204" pitchFamily="34" charset="0"/>
              <a:buChar char="−"/>
            </a:pPr>
            <a:r>
              <a:rPr lang="en-GB" sz="2100" dirty="0"/>
              <a:t>Business review report for Jan 2023</a:t>
            </a:r>
          </a:p>
          <a:p>
            <a:pPr lvl="1">
              <a:buFont typeface="Calibri" panose="020F0502020204030204" pitchFamily="34" charset="0"/>
              <a:buChar char="−"/>
            </a:pPr>
            <a:r>
              <a:rPr lang="en-GB" sz="2100" dirty="0"/>
              <a:t> Quality report for Jan 2023</a:t>
            </a:r>
          </a:p>
          <a:p>
            <a:pPr marL="0" lvl="1" indent="0">
              <a:buNone/>
            </a:pPr>
            <a:endParaRPr lang="en-GB" dirty="0"/>
          </a:p>
          <a:p>
            <a:pPr marL="228600" lvl="1">
              <a:spcBef>
                <a:spcPts val="1000"/>
              </a:spcBef>
            </a:pPr>
            <a:r>
              <a:rPr lang="en-GB" sz="2600" dirty="0"/>
              <a:t>Please let me know by when you can send the requested data. </a:t>
            </a:r>
            <a:endParaRPr lang="en-IN" sz="2600" dirty="0"/>
          </a:p>
        </p:txBody>
      </p:sp>
      <p:pic>
        <p:nvPicPr>
          <p:cNvPr id="4" name="Picture 2" descr="Vector rocket icon with an up arrow">
            <a:extLst>
              <a:ext uri="{FF2B5EF4-FFF2-40B4-BE49-F238E27FC236}">
                <a16:creationId xmlns:a16="http://schemas.microsoft.com/office/drawing/2014/main" id="{D6AD366F-5941-0388-967F-AAAB5E469B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3606" y="1479037"/>
            <a:ext cx="4836168" cy="4836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278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F770B-3DA2-829F-8459-CCF393B153FA}"/>
              </a:ext>
            </a:extLst>
          </p:cNvPr>
          <p:cNvSpPr>
            <a:spLocks noGrp="1"/>
          </p:cNvSpPr>
          <p:nvPr>
            <p:ph type="title"/>
          </p:nvPr>
        </p:nvSpPr>
        <p:spPr>
          <a:xfrm>
            <a:off x="224741" y="237804"/>
            <a:ext cx="6280230" cy="607148"/>
          </a:xfrm>
        </p:spPr>
        <p:txBody>
          <a:bodyPr/>
          <a:lstStyle/>
          <a:p>
            <a:r>
              <a:rPr lang="en-GB" dirty="0"/>
              <a:t>Call-to-action in email marketing</a:t>
            </a:r>
            <a:endParaRPr lang="en-IN" dirty="0"/>
          </a:p>
        </p:txBody>
      </p:sp>
      <p:sp>
        <p:nvSpPr>
          <p:cNvPr id="3" name="Content Placeholder 2">
            <a:extLst>
              <a:ext uri="{FF2B5EF4-FFF2-40B4-BE49-F238E27FC236}">
                <a16:creationId xmlns:a16="http://schemas.microsoft.com/office/drawing/2014/main" id="{F14A6616-3B7A-B3B7-31BA-1C27A05FDAE3}"/>
              </a:ext>
            </a:extLst>
          </p:cNvPr>
          <p:cNvSpPr>
            <a:spLocks noGrp="1"/>
          </p:cNvSpPr>
          <p:nvPr>
            <p:ph idx="1"/>
          </p:nvPr>
        </p:nvSpPr>
        <p:spPr>
          <a:xfrm>
            <a:off x="224741" y="1767752"/>
            <a:ext cx="5111187" cy="4351338"/>
          </a:xfrm>
        </p:spPr>
        <p:txBody>
          <a:bodyPr>
            <a:normAutofit/>
          </a:bodyPr>
          <a:lstStyle/>
          <a:p>
            <a:pPr marL="0" indent="0">
              <a:buNone/>
            </a:pPr>
            <a:r>
              <a:rPr lang="en-US" sz="2200" dirty="0"/>
              <a:t>In marketing emails that need the customer to buy or opt for a product or service, call-to-action statements must:</a:t>
            </a:r>
          </a:p>
          <a:p>
            <a:pPr marL="0" indent="0">
              <a:buNone/>
            </a:pPr>
            <a:endParaRPr lang="en-US" sz="2200" dirty="0"/>
          </a:p>
          <a:p>
            <a:pPr>
              <a:lnSpc>
                <a:spcPct val="150000"/>
              </a:lnSpc>
            </a:pPr>
            <a:r>
              <a:rPr lang="en-US" sz="2200" dirty="0"/>
              <a:t>Explain the benefits to the customer</a:t>
            </a:r>
          </a:p>
          <a:p>
            <a:pPr>
              <a:lnSpc>
                <a:spcPct val="100000"/>
              </a:lnSpc>
            </a:pPr>
            <a:r>
              <a:rPr lang="en-US" sz="2200" dirty="0"/>
              <a:t>Have a tone, suggesting immediacy and/or urgency </a:t>
            </a:r>
          </a:p>
          <a:p>
            <a:pPr>
              <a:lnSpc>
                <a:spcPct val="150000"/>
              </a:lnSpc>
            </a:pPr>
            <a:r>
              <a:rPr lang="en-US" sz="2200" dirty="0"/>
              <a:t>Be positioned well</a:t>
            </a:r>
            <a:endParaRPr lang="en-IN" sz="2200" dirty="0"/>
          </a:p>
        </p:txBody>
      </p:sp>
      <p:pic>
        <p:nvPicPr>
          <p:cNvPr id="16386" name="Picture 2" descr="Vector business rocket concept">
            <a:extLst>
              <a:ext uri="{FF2B5EF4-FFF2-40B4-BE49-F238E27FC236}">
                <a16:creationId xmlns:a16="http://schemas.microsoft.com/office/drawing/2014/main" id="{18F74FE7-AE88-4D66-7600-91AE15D784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547390"/>
            <a:ext cx="5962650" cy="4457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5441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193E2-E257-DEAB-0729-84614DC6E90A}"/>
              </a:ext>
            </a:extLst>
          </p:cNvPr>
          <p:cNvSpPr>
            <a:spLocks noGrp="1"/>
          </p:cNvSpPr>
          <p:nvPr>
            <p:ph type="title"/>
          </p:nvPr>
        </p:nvSpPr>
        <p:spPr>
          <a:xfrm>
            <a:off x="190018" y="152596"/>
            <a:ext cx="10515600" cy="680782"/>
          </a:xfrm>
        </p:spPr>
        <p:txBody>
          <a:bodyPr/>
          <a:lstStyle/>
          <a:p>
            <a:r>
              <a:rPr lang="en-GB" dirty="0"/>
              <a:t>Examples</a:t>
            </a:r>
            <a:endParaRPr lang="en-IN" dirty="0"/>
          </a:p>
        </p:txBody>
      </p:sp>
      <p:sp>
        <p:nvSpPr>
          <p:cNvPr id="3" name="Content Placeholder 2">
            <a:extLst>
              <a:ext uri="{FF2B5EF4-FFF2-40B4-BE49-F238E27FC236}">
                <a16:creationId xmlns:a16="http://schemas.microsoft.com/office/drawing/2014/main" id="{B57D2899-EEFB-1C5A-13A3-EC7DBB36678E}"/>
              </a:ext>
            </a:extLst>
          </p:cNvPr>
          <p:cNvSpPr>
            <a:spLocks noGrp="1"/>
          </p:cNvSpPr>
          <p:nvPr>
            <p:ph idx="1"/>
          </p:nvPr>
        </p:nvSpPr>
        <p:spPr>
          <a:xfrm>
            <a:off x="386787" y="1196626"/>
            <a:ext cx="10515600" cy="5092091"/>
          </a:xfrm>
        </p:spPr>
        <p:txBody>
          <a:bodyPr>
            <a:normAutofit/>
          </a:bodyPr>
          <a:lstStyle/>
          <a:p>
            <a:pPr>
              <a:lnSpc>
                <a:spcPct val="150000"/>
              </a:lnSpc>
            </a:pPr>
            <a:r>
              <a:rPr lang="en-US" sz="2400" dirty="0"/>
              <a:t>Learn more about… (products or services)</a:t>
            </a:r>
          </a:p>
          <a:p>
            <a:pPr>
              <a:lnSpc>
                <a:spcPct val="150000"/>
              </a:lnSpc>
            </a:pPr>
            <a:r>
              <a:rPr lang="en-US" sz="2400" dirty="0"/>
              <a:t>Get started today!</a:t>
            </a:r>
          </a:p>
          <a:p>
            <a:pPr>
              <a:lnSpc>
                <a:spcPct val="150000"/>
              </a:lnSpc>
            </a:pPr>
            <a:r>
              <a:rPr lang="en-US" sz="2400" dirty="0"/>
              <a:t>Book a call now</a:t>
            </a:r>
          </a:p>
          <a:p>
            <a:pPr>
              <a:lnSpc>
                <a:spcPct val="150000"/>
              </a:lnSpc>
            </a:pPr>
            <a:r>
              <a:rPr lang="en-US" sz="2400" dirty="0"/>
              <a:t>To register, enter your name and email below</a:t>
            </a:r>
          </a:p>
          <a:p>
            <a:pPr>
              <a:lnSpc>
                <a:spcPct val="150000"/>
              </a:lnSpc>
            </a:pPr>
            <a:r>
              <a:rPr lang="en-US" sz="2400" dirty="0"/>
              <a:t>Book your seat now!</a:t>
            </a:r>
          </a:p>
          <a:p>
            <a:pPr>
              <a:lnSpc>
                <a:spcPct val="150000"/>
              </a:lnSpc>
            </a:pPr>
            <a:r>
              <a:rPr lang="en-US" sz="2400" dirty="0"/>
              <a:t>Register today</a:t>
            </a:r>
          </a:p>
          <a:p>
            <a:pPr>
              <a:lnSpc>
                <a:spcPct val="150000"/>
              </a:lnSpc>
            </a:pPr>
            <a:r>
              <a:rPr lang="en-US" sz="2400" dirty="0"/>
              <a:t>Get instant access to…</a:t>
            </a:r>
            <a:endParaRPr lang="en-IN" dirty="0"/>
          </a:p>
        </p:txBody>
      </p:sp>
      <p:pic>
        <p:nvPicPr>
          <p:cNvPr id="15364" name="Picture 4" descr="Vector skincare products beauty skin care lotion shampoo bottles organic soap vector symbols">
            <a:extLst>
              <a:ext uri="{FF2B5EF4-FFF2-40B4-BE49-F238E27FC236}">
                <a16:creationId xmlns:a16="http://schemas.microsoft.com/office/drawing/2014/main" id="{B7665130-BBE3-6738-1FE4-99FEDB25E9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9350" y="1625460"/>
            <a:ext cx="5962650" cy="3838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3720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914A7BB-27C8-0AAE-E3B6-5A8A4A154FA2}"/>
              </a:ext>
            </a:extLst>
          </p:cNvPr>
          <p:cNvSpPr>
            <a:spLocks noGrp="1"/>
          </p:cNvSpPr>
          <p:nvPr>
            <p:ph type="title"/>
          </p:nvPr>
        </p:nvSpPr>
        <p:spPr>
          <a:xfrm>
            <a:off x="85845" y="-259908"/>
            <a:ext cx="10515600" cy="1325563"/>
          </a:xfrm>
        </p:spPr>
        <p:txBody>
          <a:bodyPr/>
          <a:lstStyle/>
          <a:p>
            <a:r>
              <a:rPr lang="en-GB" dirty="0"/>
              <a:t>Closing statements</a:t>
            </a:r>
            <a:endParaRPr lang="en-IN" dirty="0"/>
          </a:p>
        </p:txBody>
      </p:sp>
      <p:sp>
        <p:nvSpPr>
          <p:cNvPr id="5" name="Content Placeholder 4">
            <a:extLst>
              <a:ext uri="{FF2B5EF4-FFF2-40B4-BE49-F238E27FC236}">
                <a16:creationId xmlns:a16="http://schemas.microsoft.com/office/drawing/2014/main" id="{B3FAC723-A112-EE37-472B-32946D2E67DA}"/>
              </a:ext>
            </a:extLst>
          </p:cNvPr>
          <p:cNvSpPr>
            <a:spLocks noGrp="1"/>
          </p:cNvSpPr>
          <p:nvPr>
            <p:ph idx="1"/>
          </p:nvPr>
        </p:nvSpPr>
        <p:spPr>
          <a:xfrm>
            <a:off x="85846" y="2289705"/>
            <a:ext cx="3039320" cy="3693322"/>
          </a:xfrm>
          <a:solidFill>
            <a:schemeClr val="tx1"/>
          </a:solidFill>
        </p:spPr>
        <p:txBody>
          <a:bodyPr>
            <a:normAutofit/>
          </a:bodyPr>
          <a:lstStyle/>
          <a:p>
            <a:pPr marL="0" indent="0">
              <a:buNone/>
            </a:pPr>
            <a:endParaRPr lang="en-GB" sz="1200" dirty="0">
              <a:solidFill>
                <a:schemeClr val="bg1"/>
              </a:solidFill>
            </a:endParaRPr>
          </a:p>
          <a:p>
            <a:pPr>
              <a:lnSpc>
                <a:spcPct val="150000"/>
              </a:lnSpc>
            </a:pPr>
            <a:r>
              <a:rPr lang="en-IN" sz="2400" dirty="0">
                <a:solidFill>
                  <a:schemeClr val="bg1"/>
                </a:solidFill>
              </a:rPr>
              <a:t>Thanking</a:t>
            </a:r>
          </a:p>
          <a:p>
            <a:pPr>
              <a:lnSpc>
                <a:spcPct val="150000"/>
              </a:lnSpc>
            </a:pPr>
            <a:r>
              <a:rPr lang="en-IN" sz="2400" dirty="0">
                <a:solidFill>
                  <a:schemeClr val="bg1"/>
                </a:solidFill>
              </a:rPr>
              <a:t>Apologizing</a:t>
            </a:r>
          </a:p>
          <a:p>
            <a:pPr>
              <a:lnSpc>
                <a:spcPct val="150000"/>
              </a:lnSpc>
            </a:pPr>
            <a:r>
              <a:rPr lang="en-IN" sz="2400" dirty="0">
                <a:solidFill>
                  <a:schemeClr val="bg1"/>
                </a:solidFill>
              </a:rPr>
              <a:t>Reassuring </a:t>
            </a:r>
          </a:p>
          <a:p>
            <a:pPr>
              <a:lnSpc>
                <a:spcPct val="150000"/>
              </a:lnSpc>
            </a:pPr>
            <a:r>
              <a:rPr lang="en-IN" sz="2400" dirty="0">
                <a:solidFill>
                  <a:schemeClr val="bg1"/>
                </a:solidFill>
              </a:rPr>
              <a:t>Reminding </a:t>
            </a:r>
          </a:p>
          <a:p>
            <a:pPr>
              <a:lnSpc>
                <a:spcPct val="150000"/>
              </a:lnSpc>
            </a:pPr>
            <a:r>
              <a:rPr lang="en-IN" sz="2400" dirty="0">
                <a:solidFill>
                  <a:schemeClr val="bg1"/>
                </a:solidFill>
              </a:rPr>
              <a:t>Asking or inviting</a:t>
            </a:r>
            <a:endParaRPr lang="en-IN" dirty="0">
              <a:solidFill>
                <a:schemeClr val="bg1"/>
              </a:solidFill>
            </a:endParaRPr>
          </a:p>
        </p:txBody>
      </p:sp>
      <p:pic>
        <p:nvPicPr>
          <p:cNvPr id="13314" name="Picture 2" descr="Vector the end hand written lettering on black .">
            <a:extLst>
              <a:ext uri="{FF2B5EF4-FFF2-40B4-BE49-F238E27FC236}">
                <a16:creationId xmlns:a16="http://schemas.microsoft.com/office/drawing/2014/main" id="{7F463D84-A2C9-EFEB-F96A-1B3CC14A0E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5166" y="2289706"/>
            <a:ext cx="3725964" cy="369332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4750822-7B65-2706-1D49-BF3C042A80E4}"/>
              </a:ext>
            </a:extLst>
          </p:cNvPr>
          <p:cNvSpPr txBox="1"/>
          <p:nvPr/>
        </p:nvSpPr>
        <p:spPr>
          <a:xfrm>
            <a:off x="85845" y="1430526"/>
            <a:ext cx="8490996" cy="461665"/>
          </a:xfrm>
          <a:prstGeom prst="rect">
            <a:avLst/>
          </a:prstGeom>
          <a:noFill/>
        </p:spPr>
        <p:txBody>
          <a:bodyPr wrap="square">
            <a:spAutoFit/>
          </a:bodyPr>
          <a:lstStyle/>
          <a:p>
            <a:pPr marL="0" indent="0">
              <a:buNone/>
            </a:pPr>
            <a:r>
              <a:rPr lang="en-GB" sz="2400" dirty="0"/>
              <a:t>Closing statements can fall into any of the following categories:</a:t>
            </a:r>
          </a:p>
        </p:txBody>
      </p:sp>
      <p:sp>
        <p:nvSpPr>
          <p:cNvPr id="7" name="TextBox 6">
            <a:extLst>
              <a:ext uri="{FF2B5EF4-FFF2-40B4-BE49-F238E27FC236}">
                <a16:creationId xmlns:a16="http://schemas.microsoft.com/office/drawing/2014/main" id="{DA8E4914-A023-115D-38FF-962EB0BA1050}"/>
              </a:ext>
            </a:extLst>
          </p:cNvPr>
          <p:cNvSpPr txBox="1"/>
          <p:nvPr/>
        </p:nvSpPr>
        <p:spPr>
          <a:xfrm>
            <a:off x="6851130" y="2289707"/>
            <a:ext cx="5255024" cy="3693319"/>
          </a:xfrm>
          <a:prstGeom prst="rect">
            <a:avLst/>
          </a:prstGeom>
          <a:solidFill>
            <a:schemeClr val="tx1"/>
          </a:solidFill>
        </p:spPr>
        <p:txBody>
          <a:bodyPr wrap="square">
            <a:spAutoFit/>
          </a:bodyPr>
          <a:lstStyle/>
          <a:p>
            <a:r>
              <a:rPr lang="en-US" dirty="0">
                <a:solidFill>
                  <a:schemeClr val="bg1"/>
                </a:solidFill>
                <a:latin typeface="+mj-lt"/>
              </a:rPr>
              <a:t>Thank you for… </a:t>
            </a:r>
          </a:p>
          <a:p>
            <a:endParaRPr lang="en-US" sz="1000" dirty="0">
              <a:solidFill>
                <a:schemeClr val="bg1"/>
              </a:solidFill>
              <a:latin typeface="+mj-lt"/>
            </a:endParaRPr>
          </a:p>
          <a:p>
            <a:r>
              <a:rPr lang="en-US" dirty="0">
                <a:solidFill>
                  <a:schemeClr val="bg1"/>
                </a:solidFill>
                <a:latin typeface="+mj-lt"/>
              </a:rPr>
              <a:t>I appreciate your help…</a:t>
            </a:r>
          </a:p>
          <a:p>
            <a:endParaRPr lang="en-US" sz="1000" b="0" i="0" dirty="0">
              <a:solidFill>
                <a:schemeClr val="bg1"/>
              </a:solidFill>
              <a:effectLst/>
              <a:latin typeface="+mj-lt"/>
            </a:endParaRPr>
          </a:p>
          <a:p>
            <a:endParaRPr lang="en-US" sz="1000" b="0" i="0" dirty="0">
              <a:solidFill>
                <a:schemeClr val="bg1"/>
              </a:solidFill>
              <a:effectLst/>
              <a:latin typeface="+mj-lt"/>
            </a:endParaRPr>
          </a:p>
          <a:p>
            <a:r>
              <a:rPr lang="en-US" b="0" i="0" dirty="0">
                <a:solidFill>
                  <a:schemeClr val="bg1"/>
                </a:solidFill>
                <a:effectLst/>
                <a:latin typeface="+mj-lt"/>
              </a:rPr>
              <a:t>Apologies for the inconvenience caused</a:t>
            </a:r>
          </a:p>
          <a:p>
            <a:endParaRPr lang="en-IN" sz="1000" dirty="0">
              <a:solidFill>
                <a:schemeClr val="bg1"/>
              </a:solidFill>
              <a:latin typeface="+mj-lt"/>
            </a:endParaRPr>
          </a:p>
          <a:p>
            <a:endParaRPr lang="en-IN" sz="1000" dirty="0">
              <a:solidFill>
                <a:schemeClr val="bg1"/>
              </a:solidFill>
              <a:latin typeface="+mj-lt"/>
            </a:endParaRPr>
          </a:p>
          <a:p>
            <a:r>
              <a:rPr lang="en-IN" dirty="0">
                <a:solidFill>
                  <a:schemeClr val="bg1"/>
                </a:solidFill>
                <a:latin typeface="+mj-lt"/>
              </a:rPr>
              <a:t>Assuring you of a quick resolution.</a:t>
            </a:r>
          </a:p>
          <a:p>
            <a:endParaRPr lang="en-US" sz="1000" dirty="0">
              <a:solidFill>
                <a:schemeClr val="bg1"/>
              </a:solidFill>
              <a:latin typeface="+mj-lt"/>
            </a:endParaRPr>
          </a:p>
          <a:p>
            <a:endParaRPr lang="en-US" sz="1000" dirty="0">
              <a:solidFill>
                <a:schemeClr val="bg1"/>
              </a:solidFill>
              <a:latin typeface="+mj-lt"/>
            </a:endParaRPr>
          </a:p>
          <a:p>
            <a:r>
              <a:rPr lang="en-US" dirty="0">
                <a:solidFill>
                  <a:schemeClr val="bg1"/>
                </a:solidFill>
                <a:latin typeface="+mj-lt"/>
              </a:rPr>
              <a:t>Looking forward to hearing from you soon</a:t>
            </a:r>
          </a:p>
          <a:p>
            <a:endParaRPr lang="en-US" sz="1000" dirty="0">
              <a:solidFill>
                <a:schemeClr val="bg1"/>
              </a:solidFill>
              <a:latin typeface="+mj-lt"/>
            </a:endParaRPr>
          </a:p>
          <a:p>
            <a:endParaRPr lang="en-US" sz="1000" dirty="0">
              <a:solidFill>
                <a:schemeClr val="bg1"/>
              </a:solidFill>
              <a:latin typeface="+mj-lt"/>
            </a:endParaRPr>
          </a:p>
          <a:p>
            <a:r>
              <a:rPr lang="en-US" dirty="0">
                <a:solidFill>
                  <a:schemeClr val="bg1"/>
                </a:solidFill>
                <a:latin typeface="+mj-lt"/>
              </a:rPr>
              <a:t>Please let me know if I can help in any way</a:t>
            </a:r>
          </a:p>
          <a:p>
            <a:endParaRPr lang="en-US" dirty="0">
              <a:solidFill>
                <a:schemeClr val="bg1"/>
              </a:solidFill>
              <a:latin typeface="+mj-lt"/>
            </a:endParaRPr>
          </a:p>
          <a:p>
            <a:r>
              <a:rPr lang="en-US" dirty="0">
                <a:solidFill>
                  <a:schemeClr val="bg1"/>
                </a:solidFill>
                <a:latin typeface="+mj-lt"/>
              </a:rPr>
              <a:t>Please let me know if you have any questions</a:t>
            </a:r>
            <a:endParaRPr lang="en-IN" dirty="0">
              <a:solidFill>
                <a:schemeClr val="bg1"/>
              </a:solidFill>
              <a:latin typeface="+mj-lt"/>
            </a:endParaRPr>
          </a:p>
        </p:txBody>
      </p:sp>
    </p:spTree>
    <p:extLst>
      <p:ext uri="{BB962C8B-B14F-4D97-AF65-F5344CB8AC3E}">
        <p14:creationId xmlns:p14="http://schemas.microsoft.com/office/powerpoint/2010/main" val="2187021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331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
                                            <p:bg/>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7">
                                            <p:txEl>
                                              <p:pRg st="14" end="14"/>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7">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animBg="1"/>
      <p:bldP spid="7" grpId="0" uiExpand="1"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316112-D7FC-9181-7171-8A7E38A9E103}"/>
              </a:ext>
            </a:extLst>
          </p:cNvPr>
          <p:cNvSpPr>
            <a:spLocks noGrp="1"/>
          </p:cNvSpPr>
          <p:nvPr>
            <p:ph type="title"/>
          </p:nvPr>
        </p:nvSpPr>
        <p:spPr/>
        <p:txBody>
          <a:bodyPr/>
          <a:lstStyle/>
          <a:p>
            <a:endParaRPr lang="en-IN"/>
          </a:p>
        </p:txBody>
      </p:sp>
      <p:pic>
        <p:nvPicPr>
          <p:cNvPr id="5" name="Content Placeholder 4">
            <a:extLst>
              <a:ext uri="{FF2B5EF4-FFF2-40B4-BE49-F238E27FC236}">
                <a16:creationId xmlns:a16="http://schemas.microsoft.com/office/drawing/2014/main" id="{F40893C4-E721-76B8-655A-05FDB339F3B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1"/>
            <a:ext cx="12192000" cy="5041557"/>
          </a:xfrm>
        </p:spPr>
      </p:pic>
      <p:sp>
        <p:nvSpPr>
          <p:cNvPr id="6" name="Title 6">
            <a:extLst>
              <a:ext uri="{FF2B5EF4-FFF2-40B4-BE49-F238E27FC236}">
                <a16:creationId xmlns:a16="http://schemas.microsoft.com/office/drawing/2014/main" id="{1766C186-4A8B-8ABA-37B1-EB78877AAE2A}"/>
              </a:ext>
            </a:extLst>
          </p:cNvPr>
          <p:cNvSpPr txBox="1">
            <a:spLocks/>
          </p:cNvSpPr>
          <p:nvPr/>
        </p:nvSpPr>
        <p:spPr>
          <a:xfrm>
            <a:off x="1524000" y="5456778"/>
            <a:ext cx="9144000" cy="140122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pPr algn="ctr">
              <a:spcBef>
                <a:spcPts val="0"/>
              </a:spcBef>
            </a:pPr>
            <a:r>
              <a:rPr lang="en-US" sz="3200" b="1" dirty="0">
                <a:solidFill>
                  <a:srgbClr val="000000"/>
                </a:solidFill>
              </a:rPr>
              <a:t>Module 4: </a:t>
            </a:r>
            <a:br>
              <a:rPr lang="en-US" sz="3200" b="1" dirty="0">
                <a:solidFill>
                  <a:srgbClr val="000000"/>
                </a:solidFill>
              </a:rPr>
            </a:br>
            <a:r>
              <a:rPr lang="en-US" sz="3200" b="1" dirty="0">
                <a:solidFill>
                  <a:srgbClr val="000000"/>
                </a:solidFill>
              </a:rPr>
              <a:t>Business Writing-Writing Impactful Emails</a:t>
            </a:r>
            <a:endParaRPr lang="en-US" sz="3200" b="1" dirty="0"/>
          </a:p>
        </p:txBody>
      </p:sp>
    </p:spTree>
    <p:extLst>
      <p:ext uri="{BB962C8B-B14F-4D97-AF65-F5344CB8AC3E}">
        <p14:creationId xmlns:p14="http://schemas.microsoft.com/office/powerpoint/2010/main" val="945794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2C3DD-2163-9152-06B8-3293FA6DDCEC}"/>
              </a:ext>
            </a:extLst>
          </p:cNvPr>
          <p:cNvSpPr>
            <a:spLocks noGrp="1"/>
          </p:cNvSpPr>
          <p:nvPr>
            <p:ph type="title"/>
          </p:nvPr>
        </p:nvSpPr>
        <p:spPr>
          <a:xfrm>
            <a:off x="307945" y="96454"/>
            <a:ext cx="10515600" cy="752475"/>
          </a:xfrm>
        </p:spPr>
        <p:txBody>
          <a:bodyPr/>
          <a:lstStyle/>
          <a:p>
            <a:r>
              <a:rPr lang="en-GB" b="1" dirty="0"/>
              <a:t>Deciding the right contents</a:t>
            </a:r>
            <a:endParaRPr lang="en-IN" b="1" dirty="0"/>
          </a:p>
        </p:txBody>
      </p:sp>
      <p:sp>
        <p:nvSpPr>
          <p:cNvPr id="3" name="Content Placeholder 2">
            <a:extLst>
              <a:ext uri="{FF2B5EF4-FFF2-40B4-BE49-F238E27FC236}">
                <a16:creationId xmlns:a16="http://schemas.microsoft.com/office/drawing/2014/main" id="{29A56873-9649-29E6-4FCD-B4F87BA7E419}"/>
              </a:ext>
            </a:extLst>
          </p:cNvPr>
          <p:cNvSpPr>
            <a:spLocks noGrp="1"/>
          </p:cNvSpPr>
          <p:nvPr>
            <p:ph idx="1"/>
          </p:nvPr>
        </p:nvSpPr>
        <p:spPr>
          <a:xfrm>
            <a:off x="5394958" y="1011658"/>
            <a:ext cx="6827522" cy="4965859"/>
          </a:xfrm>
          <a:solidFill>
            <a:srgbClr val="F8F8F8"/>
          </a:solidFill>
        </p:spPr>
        <p:txBody>
          <a:bodyPr>
            <a:normAutofit/>
          </a:bodyPr>
          <a:lstStyle/>
          <a:p>
            <a:pPr>
              <a:lnSpc>
                <a:spcPct val="150000"/>
              </a:lnSpc>
            </a:pPr>
            <a:r>
              <a:rPr lang="en-GB" sz="2400" dirty="0"/>
              <a:t>Be clear about the issue at hand</a:t>
            </a:r>
          </a:p>
          <a:p>
            <a:pPr>
              <a:lnSpc>
                <a:spcPct val="110000"/>
              </a:lnSpc>
            </a:pPr>
            <a:endParaRPr lang="en-GB" sz="1100" dirty="0"/>
          </a:p>
          <a:p>
            <a:pPr>
              <a:lnSpc>
                <a:spcPct val="110000"/>
              </a:lnSpc>
            </a:pPr>
            <a:r>
              <a:rPr lang="en-GB" sz="2400" dirty="0"/>
              <a:t>Determine the root cause of the issue</a:t>
            </a:r>
          </a:p>
          <a:p>
            <a:pPr>
              <a:lnSpc>
                <a:spcPct val="100000"/>
              </a:lnSpc>
            </a:pPr>
            <a:endParaRPr lang="en-GB" sz="1100" dirty="0"/>
          </a:p>
          <a:p>
            <a:pPr>
              <a:lnSpc>
                <a:spcPct val="100000"/>
              </a:lnSpc>
            </a:pPr>
            <a:r>
              <a:rPr lang="en-GB" sz="2400" dirty="0"/>
              <a:t>State probable solutions, options or workarounds</a:t>
            </a:r>
          </a:p>
          <a:p>
            <a:pPr>
              <a:lnSpc>
                <a:spcPct val="150000"/>
              </a:lnSpc>
            </a:pPr>
            <a:endParaRPr lang="en-GB" sz="1000" dirty="0"/>
          </a:p>
          <a:p>
            <a:pPr>
              <a:lnSpc>
                <a:spcPct val="100000"/>
              </a:lnSpc>
            </a:pPr>
            <a:r>
              <a:rPr lang="en-GB" sz="2400" dirty="0"/>
              <a:t>Chart the action plan</a:t>
            </a:r>
          </a:p>
          <a:p>
            <a:pPr>
              <a:lnSpc>
                <a:spcPct val="150000"/>
              </a:lnSpc>
            </a:pPr>
            <a:endParaRPr lang="en-GB" sz="1000" dirty="0"/>
          </a:p>
          <a:p>
            <a:pPr>
              <a:lnSpc>
                <a:spcPct val="150000"/>
              </a:lnSpc>
            </a:pPr>
            <a:r>
              <a:rPr lang="en-GB" sz="2400" dirty="0"/>
              <a:t>Mention the timeline if possible</a:t>
            </a:r>
            <a:endParaRPr lang="en-IN" sz="2400" dirty="0"/>
          </a:p>
        </p:txBody>
      </p:sp>
      <p:pic>
        <p:nvPicPr>
          <p:cNvPr id="5" name="Picture 4">
            <a:extLst>
              <a:ext uri="{FF2B5EF4-FFF2-40B4-BE49-F238E27FC236}">
                <a16:creationId xmlns:a16="http://schemas.microsoft.com/office/drawing/2014/main" id="{2A816D8A-0082-5A84-EC73-AE8F6CB53344}"/>
              </a:ext>
            </a:extLst>
          </p:cNvPr>
          <p:cNvPicPr>
            <a:picLocks noChangeAspect="1"/>
          </p:cNvPicPr>
          <p:nvPr/>
        </p:nvPicPr>
        <p:blipFill rotWithShape="1">
          <a:blip r:embed="rId3">
            <a:extLst>
              <a:ext uri="{28A0092B-C50C-407E-A947-70E740481C1C}">
                <a14:useLocalDpi xmlns:a14="http://schemas.microsoft.com/office/drawing/2010/main" val="0"/>
              </a:ext>
            </a:extLst>
          </a:blip>
          <a:srcRect l="27913" r="32469"/>
          <a:stretch/>
        </p:blipFill>
        <p:spPr>
          <a:xfrm>
            <a:off x="0" y="1011658"/>
            <a:ext cx="5394959" cy="4965858"/>
          </a:xfrm>
          <a:prstGeom prst="rect">
            <a:avLst/>
          </a:prstGeom>
        </p:spPr>
      </p:pic>
    </p:spTree>
    <p:extLst>
      <p:ext uri="{BB962C8B-B14F-4D97-AF65-F5344CB8AC3E}">
        <p14:creationId xmlns:p14="http://schemas.microsoft.com/office/powerpoint/2010/main" val="3144005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8CBAA-F093-109F-2666-A443E1449D71}"/>
              </a:ext>
            </a:extLst>
          </p:cNvPr>
          <p:cNvSpPr>
            <a:spLocks noGrp="1"/>
          </p:cNvSpPr>
          <p:nvPr>
            <p:ph type="title"/>
          </p:nvPr>
        </p:nvSpPr>
        <p:spPr>
          <a:xfrm>
            <a:off x="619760" y="279717"/>
            <a:ext cx="10515600" cy="802640"/>
          </a:xfrm>
        </p:spPr>
        <p:txBody>
          <a:bodyPr/>
          <a:lstStyle/>
          <a:p>
            <a:r>
              <a:rPr lang="en-IN" b="1" dirty="0"/>
              <a:t>Font colour &amp; Size</a:t>
            </a:r>
          </a:p>
        </p:txBody>
      </p:sp>
      <p:sp>
        <p:nvSpPr>
          <p:cNvPr id="3" name="Content Placeholder 2">
            <a:extLst>
              <a:ext uri="{FF2B5EF4-FFF2-40B4-BE49-F238E27FC236}">
                <a16:creationId xmlns:a16="http://schemas.microsoft.com/office/drawing/2014/main" id="{D3B77AEC-5BB0-9E4B-A629-6CE6A56F9AFD}"/>
              </a:ext>
            </a:extLst>
          </p:cNvPr>
          <p:cNvSpPr>
            <a:spLocks noGrp="1"/>
          </p:cNvSpPr>
          <p:nvPr>
            <p:ph idx="1"/>
          </p:nvPr>
        </p:nvSpPr>
        <p:spPr>
          <a:xfrm>
            <a:off x="334611" y="1401077"/>
            <a:ext cx="6810373" cy="4901463"/>
          </a:xfrm>
        </p:spPr>
        <p:txBody>
          <a:bodyPr tIns="252000">
            <a:normAutofit/>
          </a:bodyPr>
          <a:lstStyle/>
          <a:p>
            <a:pPr lvl="1">
              <a:lnSpc>
                <a:spcPct val="100000"/>
              </a:lnSpc>
            </a:pPr>
            <a:r>
              <a:rPr lang="en-GB" sz="2200" dirty="0"/>
              <a:t>Use standard fonts like </a:t>
            </a:r>
            <a:r>
              <a:rPr lang="en-US" sz="2200" kern="100" dirty="0">
                <a:solidFill>
                  <a:srgbClr val="000000"/>
                </a:solidFill>
                <a:effectLst/>
                <a:cs typeface="Symbol" panose="05050102010706020507" pitchFamily="18" charset="2"/>
              </a:rPr>
              <a:t>Times New Roman,</a:t>
            </a:r>
            <a:r>
              <a:rPr lang="en-US" sz="2200" kern="100" dirty="0">
                <a:solidFill>
                  <a:srgbClr val="000000"/>
                </a:solidFill>
                <a:effectLst/>
              </a:rPr>
              <a:t> </a:t>
            </a:r>
            <a:r>
              <a:rPr lang="en-US" sz="2200" kern="100" dirty="0">
                <a:solidFill>
                  <a:srgbClr val="000000"/>
                </a:solidFill>
                <a:effectLst/>
                <a:cs typeface="Symbol" panose="05050102010706020507" pitchFamily="18" charset="2"/>
              </a:rPr>
              <a:t>Arial and </a:t>
            </a:r>
            <a:r>
              <a:rPr lang="en-US" sz="2200" kern="100" dirty="0">
                <a:solidFill>
                  <a:srgbClr val="000000"/>
                </a:solidFill>
                <a:effectLst/>
              </a:rPr>
              <a:t>Calibri etc.</a:t>
            </a:r>
            <a:r>
              <a:rPr lang="en-GB" sz="2200" dirty="0"/>
              <a:t> </a:t>
            </a:r>
          </a:p>
          <a:p>
            <a:pPr lvl="1">
              <a:lnSpc>
                <a:spcPct val="100000"/>
              </a:lnSpc>
            </a:pPr>
            <a:endParaRPr lang="en-GB" sz="1800" dirty="0"/>
          </a:p>
          <a:p>
            <a:pPr lvl="1">
              <a:lnSpc>
                <a:spcPct val="150000"/>
              </a:lnSpc>
            </a:pPr>
            <a:r>
              <a:rPr lang="en-GB" sz="2200" dirty="0"/>
              <a:t>Font size must be 11 or 12.</a:t>
            </a:r>
          </a:p>
          <a:p>
            <a:pPr lvl="1">
              <a:lnSpc>
                <a:spcPct val="150000"/>
              </a:lnSpc>
            </a:pPr>
            <a:endParaRPr lang="en-GB" sz="1800" dirty="0"/>
          </a:p>
          <a:p>
            <a:pPr lvl="1">
              <a:lnSpc>
                <a:spcPct val="150000"/>
              </a:lnSpc>
            </a:pPr>
            <a:r>
              <a:rPr lang="en-GB" sz="2200" dirty="0"/>
              <a:t>Use black as the standard font colour.</a:t>
            </a:r>
          </a:p>
          <a:p>
            <a:pPr lvl="1">
              <a:lnSpc>
                <a:spcPct val="100000"/>
              </a:lnSpc>
            </a:pPr>
            <a:endParaRPr lang="en-GB" dirty="0"/>
          </a:p>
          <a:p>
            <a:pPr lvl="1">
              <a:lnSpc>
                <a:spcPct val="100000"/>
              </a:lnSpc>
            </a:pPr>
            <a:r>
              <a:rPr lang="en-GB" sz="2200" dirty="0"/>
              <a:t>Use enough space between paragraphs for better readability.</a:t>
            </a:r>
          </a:p>
          <a:p>
            <a:endParaRPr lang="en-GB" dirty="0"/>
          </a:p>
          <a:p>
            <a:endParaRPr lang="en-GB" dirty="0"/>
          </a:p>
          <a:p>
            <a:endParaRPr lang="en-GB" dirty="0"/>
          </a:p>
          <a:p>
            <a:endParaRPr lang="en-IN" dirty="0"/>
          </a:p>
        </p:txBody>
      </p:sp>
      <p:pic>
        <p:nvPicPr>
          <p:cNvPr id="5124" name="Picture 4" descr="Vector elegant font uppercase lowercase and number classic lettering minimal fashion designs">
            <a:extLst>
              <a:ext uri="{FF2B5EF4-FFF2-40B4-BE49-F238E27FC236}">
                <a16:creationId xmlns:a16="http://schemas.microsoft.com/office/drawing/2014/main" id="{34538D94-29F2-8E28-0E00-06523435126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641"/>
          <a:stretch/>
        </p:blipFill>
        <p:spPr bwMode="auto">
          <a:xfrm>
            <a:off x="8452203" y="1982039"/>
            <a:ext cx="2939971" cy="1574041"/>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Vector airpod, the geometric minimal alphabet. display font  typeset">
            <a:extLst>
              <a:ext uri="{FF2B5EF4-FFF2-40B4-BE49-F238E27FC236}">
                <a16:creationId xmlns:a16="http://schemas.microsoft.com/office/drawing/2014/main" id="{678324E2-6806-7045-914C-FED3D197A86F}"/>
              </a:ext>
            </a:extLst>
          </p:cNvPr>
          <p:cNvPicPr>
            <a:picLocks noChangeAspect="1" noChangeArrowheads="1"/>
          </p:cNvPicPr>
          <p:nvPr/>
        </p:nvPicPr>
        <p:blipFill rotWithShape="1">
          <a:blip r:embed="rId4">
            <a:clrChange>
              <a:clrFrom>
                <a:srgbClr val="F6F6F6"/>
              </a:clrFrom>
              <a:clrTo>
                <a:srgbClr val="F6F6F6">
                  <a:alpha val="0"/>
                </a:srgbClr>
              </a:clrTo>
            </a:clrChange>
            <a:extLst>
              <a:ext uri="{28A0092B-C50C-407E-A947-70E740481C1C}">
                <a14:useLocalDpi xmlns:a14="http://schemas.microsoft.com/office/drawing/2010/main" val="0"/>
              </a:ext>
            </a:extLst>
          </a:blip>
          <a:srcRect t="25447" b="32878"/>
          <a:stretch/>
        </p:blipFill>
        <p:spPr bwMode="auto">
          <a:xfrm>
            <a:off x="8452203" y="4224636"/>
            <a:ext cx="3169165" cy="8797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0E589E03-7985-17C2-026F-004A35A0FBD7}"/>
              </a:ext>
            </a:extLst>
          </p:cNvPr>
          <p:cNvSpPr txBox="1">
            <a:spLocks/>
          </p:cNvSpPr>
          <p:nvPr/>
        </p:nvSpPr>
        <p:spPr>
          <a:xfrm>
            <a:off x="775502" y="6227180"/>
            <a:ext cx="11185003" cy="35110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US" sz="1600" b="1" dirty="0"/>
              <a:t>In case your Organization has a predefined company font, Size and </a:t>
            </a:r>
            <a:r>
              <a:rPr lang="en-US" sz="1600" b="1" dirty="0" err="1"/>
              <a:t>colur</a:t>
            </a:r>
            <a:r>
              <a:rPr lang="en-US" sz="1600" b="1" dirty="0"/>
              <a:t> defined (as per their branding policy)- Please follow the same.</a:t>
            </a:r>
            <a:endParaRPr lang="en-IN" sz="1600" b="1" dirty="0"/>
          </a:p>
        </p:txBody>
      </p:sp>
    </p:spTree>
    <p:extLst>
      <p:ext uri="{BB962C8B-B14F-4D97-AF65-F5344CB8AC3E}">
        <p14:creationId xmlns:p14="http://schemas.microsoft.com/office/powerpoint/2010/main" val="2282908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CCE0F-F7E7-0146-1036-73EC7FDCDE71}"/>
              </a:ext>
            </a:extLst>
          </p:cNvPr>
          <p:cNvSpPr>
            <a:spLocks noGrp="1"/>
          </p:cNvSpPr>
          <p:nvPr>
            <p:ph type="title"/>
          </p:nvPr>
        </p:nvSpPr>
        <p:spPr>
          <a:xfrm>
            <a:off x="624840" y="401637"/>
            <a:ext cx="10515600" cy="558482"/>
          </a:xfrm>
        </p:spPr>
        <p:txBody>
          <a:bodyPr>
            <a:noAutofit/>
          </a:bodyPr>
          <a:lstStyle/>
          <a:p>
            <a:r>
              <a:rPr lang="en-GB" b="1" dirty="0"/>
              <a:t>Use of bullets</a:t>
            </a:r>
            <a:endParaRPr lang="en-IN" b="1" dirty="0"/>
          </a:p>
        </p:txBody>
      </p:sp>
      <p:sp>
        <p:nvSpPr>
          <p:cNvPr id="3" name="Content Placeholder 2">
            <a:extLst>
              <a:ext uri="{FF2B5EF4-FFF2-40B4-BE49-F238E27FC236}">
                <a16:creationId xmlns:a16="http://schemas.microsoft.com/office/drawing/2014/main" id="{A571A34F-5C33-28A6-7F8B-2960712EB179}"/>
              </a:ext>
            </a:extLst>
          </p:cNvPr>
          <p:cNvSpPr>
            <a:spLocks noGrp="1"/>
          </p:cNvSpPr>
          <p:nvPr>
            <p:ph idx="1"/>
          </p:nvPr>
        </p:nvSpPr>
        <p:spPr>
          <a:xfrm>
            <a:off x="665481" y="1415414"/>
            <a:ext cx="10515600" cy="4027172"/>
          </a:xfrm>
        </p:spPr>
        <p:txBody>
          <a:bodyPr>
            <a:normAutofit lnSpcReduction="10000"/>
          </a:bodyPr>
          <a:lstStyle/>
          <a:p>
            <a:pPr marL="0" indent="0">
              <a:buNone/>
            </a:pPr>
            <a:r>
              <a:rPr lang="en-GB" sz="2400" dirty="0"/>
              <a:t>If there are multiple matters mentioned in the same email, you can rely on using bullets. </a:t>
            </a:r>
          </a:p>
          <a:p>
            <a:pPr marL="0" indent="0">
              <a:buNone/>
            </a:pPr>
            <a:endParaRPr lang="en-GB" sz="2400" dirty="0"/>
          </a:p>
          <a:p>
            <a:pPr marL="0" indent="0">
              <a:buNone/>
            </a:pPr>
            <a:r>
              <a:rPr lang="en-GB" sz="2400" dirty="0"/>
              <a:t>Numbering is used </a:t>
            </a:r>
            <a:r>
              <a:rPr lang="en-GB" sz="2400" dirty="0" err="1"/>
              <a:t>incase</a:t>
            </a:r>
            <a:r>
              <a:rPr lang="en-GB" sz="2400" dirty="0"/>
              <a:t> of Sequence while bullets can be used anywhere</a:t>
            </a:r>
          </a:p>
          <a:p>
            <a:endParaRPr lang="en-GB" dirty="0"/>
          </a:p>
          <a:p>
            <a:r>
              <a:rPr lang="en-GB" sz="2400" dirty="0"/>
              <a:t>Normal bullets for a list</a:t>
            </a:r>
          </a:p>
          <a:p>
            <a:pPr marL="457200" lvl="1" indent="0">
              <a:buNone/>
            </a:pPr>
            <a:r>
              <a:rPr lang="en-GB" dirty="0"/>
              <a:t>- Preferably use only ‘●’ or ‘−’</a:t>
            </a:r>
          </a:p>
          <a:p>
            <a:endParaRPr lang="en-GB" dirty="0"/>
          </a:p>
          <a:p>
            <a:r>
              <a:rPr lang="en-GB" sz="2400" dirty="0"/>
              <a:t>Numbered bullets for instructions</a:t>
            </a:r>
          </a:p>
          <a:p>
            <a:pPr marL="457200" lvl="1" indent="0">
              <a:buNone/>
            </a:pPr>
            <a:r>
              <a:rPr lang="en-GB" dirty="0"/>
              <a:t>- Any of the numbered bullets</a:t>
            </a:r>
          </a:p>
        </p:txBody>
      </p:sp>
      <p:pic>
        <p:nvPicPr>
          <p:cNvPr id="6" name="Picture 5">
            <a:extLst>
              <a:ext uri="{FF2B5EF4-FFF2-40B4-BE49-F238E27FC236}">
                <a16:creationId xmlns:a16="http://schemas.microsoft.com/office/drawing/2014/main" id="{C9C50C0E-3E16-AA2F-EB25-79B13468865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27" b="-2791"/>
          <a:stretch/>
        </p:blipFill>
        <p:spPr>
          <a:xfrm>
            <a:off x="8383696" y="3102029"/>
            <a:ext cx="3361778" cy="3092912"/>
          </a:xfrm>
          <a:prstGeom prst="rect">
            <a:avLst/>
          </a:prstGeom>
          <a:ln>
            <a:noFill/>
          </a:ln>
        </p:spPr>
      </p:pic>
    </p:spTree>
    <p:extLst>
      <p:ext uri="{BB962C8B-B14F-4D97-AF65-F5344CB8AC3E}">
        <p14:creationId xmlns:p14="http://schemas.microsoft.com/office/powerpoint/2010/main" val="1018940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C745F-0A54-9781-7A77-822EBEE94428}"/>
              </a:ext>
            </a:extLst>
          </p:cNvPr>
          <p:cNvSpPr>
            <a:spLocks noGrp="1"/>
          </p:cNvSpPr>
          <p:nvPr>
            <p:ph type="title"/>
          </p:nvPr>
        </p:nvSpPr>
        <p:spPr>
          <a:xfrm>
            <a:off x="222555" y="87218"/>
            <a:ext cx="10515600" cy="684488"/>
          </a:xfrm>
        </p:spPr>
        <p:txBody>
          <a:bodyPr>
            <a:normAutofit fontScale="90000"/>
          </a:bodyPr>
          <a:lstStyle/>
          <a:p>
            <a:r>
              <a:rPr lang="en-GB" b="1" dirty="0"/>
              <a:t>Example- Clustering Information using Bullets &amp; Numbering</a:t>
            </a:r>
            <a:endParaRPr lang="en-IN" b="1" dirty="0"/>
          </a:p>
        </p:txBody>
      </p:sp>
      <p:sp>
        <p:nvSpPr>
          <p:cNvPr id="3" name="Content Placeholder 2">
            <a:extLst>
              <a:ext uri="{FF2B5EF4-FFF2-40B4-BE49-F238E27FC236}">
                <a16:creationId xmlns:a16="http://schemas.microsoft.com/office/drawing/2014/main" id="{15A889B9-6E6C-E71C-04A5-45D65765357B}"/>
              </a:ext>
            </a:extLst>
          </p:cNvPr>
          <p:cNvSpPr>
            <a:spLocks noGrp="1"/>
          </p:cNvSpPr>
          <p:nvPr>
            <p:ph idx="1"/>
          </p:nvPr>
        </p:nvSpPr>
        <p:spPr>
          <a:xfrm>
            <a:off x="838200" y="1085500"/>
            <a:ext cx="5562600" cy="5167006"/>
          </a:xfrm>
        </p:spPr>
        <p:txBody>
          <a:bodyPr>
            <a:noAutofit/>
          </a:bodyPr>
          <a:lstStyle/>
          <a:p>
            <a:pPr marL="0" indent="0">
              <a:lnSpc>
                <a:spcPct val="80000"/>
              </a:lnSpc>
              <a:buNone/>
            </a:pPr>
            <a:r>
              <a:rPr lang="en-GB" sz="2000" dirty="0"/>
              <a:t>Hello Sir,</a:t>
            </a:r>
          </a:p>
          <a:p>
            <a:pPr marL="0" indent="0">
              <a:lnSpc>
                <a:spcPct val="80000"/>
              </a:lnSpc>
              <a:buNone/>
            </a:pPr>
            <a:r>
              <a:rPr lang="en-IN" sz="2000" dirty="0"/>
              <a:t>Sending the team performance report for Jan 2023:</a:t>
            </a:r>
          </a:p>
          <a:p>
            <a:pPr marL="266700" indent="-266700">
              <a:lnSpc>
                <a:spcPct val="80000"/>
              </a:lnSpc>
              <a:buFont typeface="+mj-lt"/>
              <a:buAutoNum type="arabicPeriod"/>
            </a:pPr>
            <a:r>
              <a:rPr lang="en-IN" sz="2000" b="1" dirty="0"/>
              <a:t>Attendance</a:t>
            </a:r>
          </a:p>
          <a:p>
            <a:pPr marL="531813" indent="-265113">
              <a:lnSpc>
                <a:spcPct val="80000"/>
              </a:lnSpc>
            </a:pPr>
            <a:r>
              <a:rPr lang="en-IN" sz="2000" dirty="0"/>
              <a:t>No. of members – 14</a:t>
            </a:r>
          </a:p>
          <a:p>
            <a:pPr marL="531813" indent="-265113">
              <a:lnSpc>
                <a:spcPct val="80000"/>
              </a:lnSpc>
            </a:pPr>
            <a:r>
              <a:rPr lang="en-IN" sz="2000" dirty="0"/>
              <a:t>Attendance percentage – 100%</a:t>
            </a:r>
          </a:p>
          <a:p>
            <a:pPr marL="266700" indent="-266700">
              <a:lnSpc>
                <a:spcPct val="80000"/>
              </a:lnSpc>
              <a:buFont typeface="+mj-lt"/>
              <a:buAutoNum type="arabicPeriod" startAt="2"/>
            </a:pPr>
            <a:r>
              <a:rPr lang="en-IN" sz="2000" b="1" dirty="0"/>
              <a:t>Performance </a:t>
            </a:r>
          </a:p>
          <a:p>
            <a:pPr marL="450850" indent="-184150">
              <a:lnSpc>
                <a:spcPct val="80000"/>
              </a:lnSpc>
            </a:pPr>
            <a:r>
              <a:rPr lang="en-IN" sz="2000" dirty="0"/>
              <a:t>Average performance  – 4.32/5</a:t>
            </a:r>
          </a:p>
          <a:p>
            <a:pPr marL="450850" indent="-184150">
              <a:lnSpc>
                <a:spcPct val="80000"/>
              </a:lnSpc>
            </a:pPr>
            <a:r>
              <a:rPr lang="en-IN" sz="2000" dirty="0"/>
              <a:t>High performers – 3</a:t>
            </a:r>
          </a:p>
          <a:p>
            <a:pPr marL="450850" indent="-184150">
              <a:lnSpc>
                <a:spcPct val="80000"/>
              </a:lnSpc>
            </a:pPr>
            <a:r>
              <a:rPr lang="en-IN" sz="2000" dirty="0"/>
              <a:t>Low performers – 3</a:t>
            </a:r>
          </a:p>
          <a:p>
            <a:pPr marL="266700" indent="-266700">
              <a:lnSpc>
                <a:spcPct val="80000"/>
              </a:lnSpc>
              <a:buAutoNum type="arabicPeriod" startAt="3"/>
            </a:pPr>
            <a:r>
              <a:rPr lang="en-IN" sz="2000" b="1" dirty="0"/>
              <a:t>Productivity</a:t>
            </a:r>
          </a:p>
          <a:p>
            <a:pPr marL="450850" indent="-184150">
              <a:lnSpc>
                <a:spcPct val="80000"/>
              </a:lnSpc>
            </a:pPr>
            <a:r>
              <a:rPr lang="en-IN" sz="2000" dirty="0"/>
              <a:t>Average productivity  – 98</a:t>
            </a:r>
          </a:p>
          <a:p>
            <a:pPr marL="450850" indent="-184150">
              <a:lnSpc>
                <a:spcPct val="80000"/>
              </a:lnSpc>
            </a:pPr>
            <a:r>
              <a:rPr lang="en-IN" sz="2000" dirty="0"/>
              <a:t>Open Escalations – 2</a:t>
            </a:r>
          </a:p>
          <a:p>
            <a:pPr marL="450850" indent="-184150">
              <a:lnSpc>
                <a:spcPct val="80000"/>
              </a:lnSpc>
            </a:pPr>
            <a:r>
              <a:rPr lang="en-IN" sz="2000" dirty="0"/>
              <a:t>Resolved escalations - 8</a:t>
            </a:r>
          </a:p>
        </p:txBody>
      </p:sp>
      <p:pic>
        <p:nvPicPr>
          <p:cNvPr id="6146" name="Picture 2" descr="Free vector creative team concept illustration">
            <a:extLst>
              <a:ext uri="{FF2B5EF4-FFF2-40B4-BE49-F238E27FC236}">
                <a16:creationId xmlns:a16="http://schemas.microsoft.com/office/drawing/2014/main" id="{08DFD349-4529-D95F-7E73-BE236148B1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2320" y="2114369"/>
            <a:ext cx="5962650" cy="3971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1980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11" end="11"/>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0E760-FE11-1FC6-E412-8B00F021B668}"/>
              </a:ext>
            </a:extLst>
          </p:cNvPr>
          <p:cNvSpPr>
            <a:spLocks noGrp="1"/>
          </p:cNvSpPr>
          <p:nvPr>
            <p:ph type="title"/>
          </p:nvPr>
        </p:nvSpPr>
        <p:spPr/>
        <p:txBody>
          <a:bodyPr/>
          <a:lstStyle/>
          <a:p>
            <a:endParaRPr lang="en-IN"/>
          </a:p>
        </p:txBody>
      </p:sp>
      <p:pic>
        <p:nvPicPr>
          <p:cNvPr id="5" name="Picture 4">
            <a:extLst>
              <a:ext uri="{FF2B5EF4-FFF2-40B4-BE49-F238E27FC236}">
                <a16:creationId xmlns:a16="http://schemas.microsoft.com/office/drawing/2014/main" id="{3B1AD36F-C541-D546-9C62-B71B9D53D4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12" y="0"/>
            <a:ext cx="12090888" cy="5382228"/>
          </a:xfrm>
          <a:prstGeom prst="rect">
            <a:avLst/>
          </a:prstGeom>
        </p:spPr>
      </p:pic>
      <p:sp>
        <p:nvSpPr>
          <p:cNvPr id="6" name="Title 6">
            <a:extLst>
              <a:ext uri="{FF2B5EF4-FFF2-40B4-BE49-F238E27FC236}">
                <a16:creationId xmlns:a16="http://schemas.microsoft.com/office/drawing/2014/main" id="{9EB9DF03-4F54-0505-BDC5-5AAEE7714860}"/>
              </a:ext>
            </a:extLst>
          </p:cNvPr>
          <p:cNvSpPr txBox="1">
            <a:spLocks/>
          </p:cNvSpPr>
          <p:nvPr/>
        </p:nvSpPr>
        <p:spPr>
          <a:xfrm>
            <a:off x="1524000" y="5456778"/>
            <a:ext cx="9144000" cy="140122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pPr algn="ctr">
              <a:spcBef>
                <a:spcPts val="0"/>
              </a:spcBef>
            </a:pPr>
            <a:r>
              <a:rPr lang="en-US" sz="3200" b="1" dirty="0">
                <a:solidFill>
                  <a:srgbClr val="000000"/>
                </a:solidFill>
              </a:rPr>
              <a:t>Module 5: </a:t>
            </a:r>
            <a:br>
              <a:rPr lang="en-US" sz="3200" b="1" dirty="0">
                <a:solidFill>
                  <a:srgbClr val="000000"/>
                </a:solidFill>
              </a:rPr>
            </a:br>
            <a:r>
              <a:rPr lang="en-US" sz="3200" b="1" dirty="0">
                <a:solidFill>
                  <a:srgbClr val="000000"/>
                </a:solidFill>
              </a:rPr>
              <a:t>Business Writing-Tone of Emails</a:t>
            </a:r>
            <a:endParaRPr lang="en-US" sz="3200" b="1" dirty="0"/>
          </a:p>
        </p:txBody>
      </p:sp>
    </p:spTree>
    <p:extLst>
      <p:ext uri="{BB962C8B-B14F-4D97-AF65-F5344CB8AC3E}">
        <p14:creationId xmlns:p14="http://schemas.microsoft.com/office/powerpoint/2010/main" val="226711785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359BD71-3E3C-D9B2-3B73-140C1B348C72}"/>
              </a:ext>
            </a:extLst>
          </p:cNvPr>
          <p:cNvPicPr>
            <a:picLocks noChangeAspect="1"/>
          </p:cNvPicPr>
          <p:nvPr/>
        </p:nvPicPr>
        <p:blipFill rotWithShape="1">
          <a:blip r:embed="rId3" cstate="print">
            <a:clrChange>
              <a:clrFrom>
                <a:srgbClr val="F1F1F1"/>
              </a:clrFrom>
              <a:clrTo>
                <a:srgbClr val="F1F1F1">
                  <a:alpha val="0"/>
                </a:srgbClr>
              </a:clrTo>
            </a:clrChange>
            <a:extLst>
              <a:ext uri="{28A0092B-C50C-407E-A947-70E740481C1C}">
                <a14:useLocalDpi xmlns:a14="http://schemas.microsoft.com/office/drawing/2010/main" val="0"/>
              </a:ext>
            </a:extLst>
          </a:blip>
          <a:srcRect t="20724" b="29979"/>
          <a:stretch/>
        </p:blipFill>
        <p:spPr>
          <a:xfrm>
            <a:off x="208344" y="2201963"/>
            <a:ext cx="11972702" cy="2890897"/>
          </a:xfrm>
          <a:prstGeom prst="rect">
            <a:avLst/>
          </a:prstGeom>
        </p:spPr>
      </p:pic>
      <p:sp>
        <p:nvSpPr>
          <p:cNvPr id="9" name="Title 1">
            <a:extLst>
              <a:ext uri="{FF2B5EF4-FFF2-40B4-BE49-F238E27FC236}">
                <a16:creationId xmlns:a16="http://schemas.microsoft.com/office/drawing/2014/main" id="{08C9BB86-5542-7219-89AF-37F41DAF1F10}"/>
              </a:ext>
            </a:extLst>
          </p:cNvPr>
          <p:cNvSpPr txBox="1">
            <a:spLocks/>
          </p:cNvSpPr>
          <p:nvPr/>
        </p:nvSpPr>
        <p:spPr>
          <a:xfrm>
            <a:off x="655320" y="300037"/>
            <a:ext cx="10515600" cy="7416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GB" b="1" dirty="0"/>
              <a:t>Tone of the email</a:t>
            </a:r>
            <a:endParaRPr lang="en-IN" b="1" dirty="0"/>
          </a:p>
        </p:txBody>
      </p:sp>
      <p:sp>
        <p:nvSpPr>
          <p:cNvPr id="10" name="Title 1">
            <a:extLst>
              <a:ext uri="{FF2B5EF4-FFF2-40B4-BE49-F238E27FC236}">
                <a16:creationId xmlns:a16="http://schemas.microsoft.com/office/drawing/2014/main" id="{66502985-CB7D-8206-9033-8F8CC9A1FFCF}"/>
              </a:ext>
            </a:extLst>
          </p:cNvPr>
          <p:cNvSpPr txBox="1">
            <a:spLocks/>
          </p:cNvSpPr>
          <p:nvPr/>
        </p:nvSpPr>
        <p:spPr>
          <a:xfrm>
            <a:off x="1706302" y="3229337"/>
            <a:ext cx="747531" cy="94134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GB" sz="6000" b="1" dirty="0"/>
              <a:t>C</a:t>
            </a:r>
            <a:endParaRPr lang="en-IN" sz="6000" b="1" dirty="0"/>
          </a:p>
        </p:txBody>
      </p:sp>
      <p:sp>
        <p:nvSpPr>
          <p:cNvPr id="12" name="Title 1">
            <a:extLst>
              <a:ext uri="{FF2B5EF4-FFF2-40B4-BE49-F238E27FC236}">
                <a16:creationId xmlns:a16="http://schemas.microsoft.com/office/drawing/2014/main" id="{69EF3155-F2A6-E0AE-E822-40AACDA8EEF8}"/>
              </a:ext>
            </a:extLst>
          </p:cNvPr>
          <p:cNvSpPr txBox="1">
            <a:spLocks/>
          </p:cNvSpPr>
          <p:nvPr/>
        </p:nvSpPr>
        <p:spPr>
          <a:xfrm>
            <a:off x="4618300" y="3229336"/>
            <a:ext cx="747531" cy="94134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GB" sz="6000" b="1" dirty="0"/>
              <a:t>A</a:t>
            </a:r>
            <a:endParaRPr lang="en-IN" sz="6000" b="1" dirty="0"/>
          </a:p>
        </p:txBody>
      </p:sp>
      <p:sp>
        <p:nvSpPr>
          <p:cNvPr id="13" name="Title 1">
            <a:extLst>
              <a:ext uri="{FF2B5EF4-FFF2-40B4-BE49-F238E27FC236}">
                <a16:creationId xmlns:a16="http://schemas.microsoft.com/office/drawing/2014/main" id="{61EAEEE5-2738-A850-82E3-ECB3DEA1E728}"/>
              </a:ext>
            </a:extLst>
          </p:cNvPr>
          <p:cNvSpPr txBox="1">
            <a:spLocks/>
          </p:cNvSpPr>
          <p:nvPr/>
        </p:nvSpPr>
        <p:spPr>
          <a:xfrm>
            <a:off x="7411078" y="3229336"/>
            <a:ext cx="747531" cy="94134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GB" sz="6000" b="1" dirty="0"/>
              <a:t>R</a:t>
            </a:r>
            <a:endParaRPr lang="en-IN" sz="6000" b="1" dirty="0"/>
          </a:p>
        </p:txBody>
      </p:sp>
      <p:sp>
        <p:nvSpPr>
          <p:cNvPr id="14" name="Title 1">
            <a:extLst>
              <a:ext uri="{FF2B5EF4-FFF2-40B4-BE49-F238E27FC236}">
                <a16:creationId xmlns:a16="http://schemas.microsoft.com/office/drawing/2014/main" id="{7871EF06-2D6A-C955-25AF-EEF2459F56B1}"/>
              </a:ext>
            </a:extLst>
          </p:cNvPr>
          <p:cNvSpPr txBox="1">
            <a:spLocks/>
          </p:cNvSpPr>
          <p:nvPr/>
        </p:nvSpPr>
        <p:spPr>
          <a:xfrm>
            <a:off x="10423389" y="3231329"/>
            <a:ext cx="747531" cy="94134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GB" sz="6000" b="1" dirty="0"/>
              <a:t>E</a:t>
            </a:r>
            <a:endParaRPr lang="en-IN" sz="6000" b="1" dirty="0"/>
          </a:p>
        </p:txBody>
      </p:sp>
      <p:sp>
        <p:nvSpPr>
          <p:cNvPr id="17" name="Title 1">
            <a:extLst>
              <a:ext uri="{FF2B5EF4-FFF2-40B4-BE49-F238E27FC236}">
                <a16:creationId xmlns:a16="http://schemas.microsoft.com/office/drawing/2014/main" id="{F30D2B13-0F84-D77B-8667-0CC281C0CC6C}"/>
              </a:ext>
            </a:extLst>
          </p:cNvPr>
          <p:cNvSpPr txBox="1">
            <a:spLocks/>
          </p:cNvSpPr>
          <p:nvPr/>
        </p:nvSpPr>
        <p:spPr>
          <a:xfrm>
            <a:off x="1260987" y="5219304"/>
            <a:ext cx="1308593" cy="334645"/>
          </a:xfrm>
          <a:prstGeom prst="rect">
            <a:avLst/>
          </a:prstGeom>
          <a:ln w="38100">
            <a:solidFill>
              <a:srgbClr val="FE0E69"/>
            </a:solidFill>
          </a:ln>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GB" sz="2000" b="1" dirty="0"/>
              <a:t>Courteous</a:t>
            </a:r>
            <a:endParaRPr lang="en-IN" sz="2000" b="1" dirty="0"/>
          </a:p>
        </p:txBody>
      </p:sp>
      <p:sp>
        <p:nvSpPr>
          <p:cNvPr id="18" name="Title 1">
            <a:extLst>
              <a:ext uri="{FF2B5EF4-FFF2-40B4-BE49-F238E27FC236}">
                <a16:creationId xmlns:a16="http://schemas.microsoft.com/office/drawing/2014/main" id="{1021CC82-BB4B-20B5-AB61-62F1BF1D5F41}"/>
              </a:ext>
            </a:extLst>
          </p:cNvPr>
          <p:cNvSpPr txBox="1">
            <a:spLocks/>
          </p:cNvSpPr>
          <p:nvPr/>
        </p:nvSpPr>
        <p:spPr>
          <a:xfrm>
            <a:off x="4237610" y="5198052"/>
            <a:ext cx="1308593" cy="334645"/>
          </a:xfrm>
          <a:prstGeom prst="rect">
            <a:avLst/>
          </a:prstGeom>
          <a:ln w="38100">
            <a:solidFill>
              <a:srgbClr val="1EAFDD"/>
            </a:solidFill>
          </a:ln>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GB" sz="2000" b="1" dirty="0"/>
              <a:t>Assertive</a:t>
            </a:r>
            <a:endParaRPr lang="en-IN" sz="2000" b="1" dirty="0"/>
          </a:p>
        </p:txBody>
      </p:sp>
      <p:sp>
        <p:nvSpPr>
          <p:cNvPr id="19" name="Title 1">
            <a:extLst>
              <a:ext uri="{FF2B5EF4-FFF2-40B4-BE49-F238E27FC236}">
                <a16:creationId xmlns:a16="http://schemas.microsoft.com/office/drawing/2014/main" id="{7BC15119-7611-21E2-490C-2EB34E6D5808}"/>
              </a:ext>
            </a:extLst>
          </p:cNvPr>
          <p:cNvSpPr txBox="1">
            <a:spLocks/>
          </p:cNvSpPr>
          <p:nvPr/>
        </p:nvSpPr>
        <p:spPr>
          <a:xfrm>
            <a:off x="7130546" y="5219304"/>
            <a:ext cx="1308593" cy="334645"/>
          </a:xfrm>
          <a:prstGeom prst="rect">
            <a:avLst/>
          </a:prstGeom>
          <a:ln w="38100">
            <a:solidFill>
              <a:srgbClr val="4A3ABE"/>
            </a:solidFill>
          </a:ln>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GB" sz="2000" b="1" dirty="0"/>
              <a:t>Respectful</a:t>
            </a:r>
            <a:endParaRPr lang="en-IN" sz="2000" b="1" dirty="0"/>
          </a:p>
        </p:txBody>
      </p:sp>
      <p:sp>
        <p:nvSpPr>
          <p:cNvPr id="20" name="Title 1">
            <a:extLst>
              <a:ext uri="{FF2B5EF4-FFF2-40B4-BE49-F238E27FC236}">
                <a16:creationId xmlns:a16="http://schemas.microsoft.com/office/drawing/2014/main" id="{F2481238-5549-68CD-8D85-EF742E136267}"/>
              </a:ext>
            </a:extLst>
          </p:cNvPr>
          <p:cNvSpPr txBox="1">
            <a:spLocks/>
          </p:cNvSpPr>
          <p:nvPr/>
        </p:nvSpPr>
        <p:spPr>
          <a:xfrm>
            <a:off x="10023482" y="5198051"/>
            <a:ext cx="1308593" cy="334645"/>
          </a:xfrm>
          <a:prstGeom prst="rect">
            <a:avLst/>
          </a:prstGeom>
          <a:ln w="38100">
            <a:solidFill>
              <a:srgbClr val="F11EF1"/>
            </a:solidFill>
          </a:ln>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r>
              <a:rPr lang="en-GB" sz="2000" b="1" dirty="0"/>
              <a:t>Empathetic</a:t>
            </a:r>
            <a:endParaRPr lang="en-IN" sz="2000" b="1" dirty="0"/>
          </a:p>
        </p:txBody>
      </p:sp>
    </p:spTree>
    <p:extLst>
      <p:ext uri="{BB962C8B-B14F-4D97-AF65-F5344CB8AC3E}">
        <p14:creationId xmlns:p14="http://schemas.microsoft.com/office/powerpoint/2010/main" val="21186950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Free photo handsome corporate man, real estate agent assistant smiling, hold hands together, how may i help you, smiling friendly and polite, assist customer, white background">
            <a:extLst>
              <a:ext uri="{FF2B5EF4-FFF2-40B4-BE49-F238E27FC236}">
                <a16:creationId xmlns:a16="http://schemas.microsoft.com/office/drawing/2014/main" id="{37544BB9-5943-30FF-291C-FA6A585FD6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825625"/>
            <a:ext cx="5962650" cy="397192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252072D-1E4F-83CC-BA81-6A7AFA987AC5}"/>
              </a:ext>
            </a:extLst>
          </p:cNvPr>
          <p:cNvSpPr>
            <a:spLocks noGrp="1"/>
          </p:cNvSpPr>
          <p:nvPr>
            <p:ph type="title"/>
          </p:nvPr>
        </p:nvSpPr>
        <p:spPr>
          <a:xfrm>
            <a:off x="133350" y="133631"/>
            <a:ext cx="10515600" cy="695325"/>
          </a:xfrm>
        </p:spPr>
        <p:txBody>
          <a:bodyPr/>
          <a:lstStyle/>
          <a:p>
            <a:r>
              <a:rPr lang="en-IN" b="1" dirty="0"/>
              <a:t>Courteous</a:t>
            </a:r>
          </a:p>
        </p:txBody>
      </p:sp>
      <p:sp>
        <p:nvSpPr>
          <p:cNvPr id="3" name="Content Placeholder 2">
            <a:extLst>
              <a:ext uri="{FF2B5EF4-FFF2-40B4-BE49-F238E27FC236}">
                <a16:creationId xmlns:a16="http://schemas.microsoft.com/office/drawing/2014/main" id="{23B2DDF8-AA58-FA4F-8DF0-7A82333349F0}"/>
              </a:ext>
            </a:extLst>
          </p:cNvPr>
          <p:cNvSpPr>
            <a:spLocks noGrp="1"/>
          </p:cNvSpPr>
          <p:nvPr>
            <p:ph idx="1"/>
          </p:nvPr>
        </p:nvSpPr>
        <p:spPr>
          <a:xfrm>
            <a:off x="838200" y="1825625"/>
            <a:ext cx="7171481" cy="4351338"/>
          </a:xfrm>
        </p:spPr>
        <p:txBody>
          <a:bodyPr>
            <a:normAutofit/>
          </a:bodyPr>
          <a:lstStyle/>
          <a:p>
            <a:r>
              <a:rPr lang="en-IN" sz="2400" dirty="0"/>
              <a:t>Respect the other person</a:t>
            </a:r>
          </a:p>
          <a:p>
            <a:endParaRPr lang="en-IN" sz="2400" dirty="0"/>
          </a:p>
          <a:p>
            <a:r>
              <a:rPr lang="en-IN" sz="2400" dirty="0"/>
              <a:t>Use of Courteous words- Thankyou, Please</a:t>
            </a:r>
          </a:p>
          <a:p>
            <a:pPr marL="0" indent="0">
              <a:buNone/>
            </a:pPr>
            <a:r>
              <a:rPr lang="en-IN" sz="2400" dirty="0"/>
              <a:t>   could, would Etc</a:t>
            </a:r>
          </a:p>
          <a:p>
            <a:pPr marL="0" indent="0">
              <a:buNone/>
            </a:pPr>
            <a:endParaRPr lang="en-IN" sz="2400" dirty="0"/>
          </a:p>
          <a:p>
            <a:r>
              <a:rPr lang="en-US" sz="2200" dirty="0"/>
              <a:t>Please let me know when you fill the data in the sheet.</a:t>
            </a:r>
          </a:p>
          <a:p>
            <a:endParaRPr lang="en-US" sz="2200" dirty="0"/>
          </a:p>
          <a:p>
            <a:r>
              <a:rPr lang="en-US" sz="2200" dirty="0"/>
              <a:t>I request you to fill in the data by 4 pm today.</a:t>
            </a:r>
          </a:p>
          <a:p>
            <a:endParaRPr lang="en-US" sz="2400" dirty="0">
              <a:effectLst/>
              <a:latin typeface="Calibri" panose="020F0502020204030204" pitchFamily="34" charset="0"/>
              <a:ea typeface="Calibri" panose="020F0502020204030204" pitchFamily="34" charset="0"/>
              <a:cs typeface="Calibri" panose="020F0502020204030204" pitchFamily="34" charset="0"/>
            </a:endParaRPr>
          </a:p>
          <a:p>
            <a:endParaRPr lang="en-US" sz="2800" dirty="0">
              <a:effectLst/>
              <a:latin typeface="Calibri" panose="020F0502020204030204" pitchFamily="34" charset="0"/>
              <a:ea typeface="Calibri" panose="020F0502020204030204" pitchFamily="34" charset="0"/>
              <a:cs typeface="Calibri" panose="020F0502020204030204" pitchFamily="34" charset="0"/>
            </a:endParaRPr>
          </a:p>
          <a:p>
            <a:pPr marL="0" indent="0">
              <a:buNone/>
            </a:pPr>
            <a:endParaRPr lang="en-IN" dirty="0"/>
          </a:p>
          <a:p>
            <a:pPr marL="0" indent="0">
              <a:buNone/>
            </a:pPr>
            <a:endParaRPr lang="en-IN" dirty="0"/>
          </a:p>
          <a:p>
            <a:endParaRPr lang="en-IN" dirty="0"/>
          </a:p>
        </p:txBody>
      </p:sp>
    </p:spTree>
    <p:extLst>
      <p:ext uri="{BB962C8B-B14F-4D97-AF65-F5344CB8AC3E}">
        <p14:creationId xmlns:p14="http://schemas.microsoft.com/office/powerpoint/2010/main" val="903063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BDAB4-6276-2464-71CA-819E1E79091A}"/>
              </a:ext>
            </a:extLst>
          </p:cNvPr>
          <p:cNvSpPr>
            <a:spLocks noGrp="1"/>
          </p:cNvSpPr>
          <p:nvPr>
            <p:ph type="title"/>
          </p:nvPr>
        </p:nvSpPr>
        <p:spPr>
          <a:xfrm>
            <a:off x="645160" y="320039"/>
            <a:ext cx="10515600" cy="701675"/>
          </a:xfrm>
        </p:spPr>
        <p:txBody>
          <a:bodyPr/>
          <a:lstStyle/>
          <a:p>
            <a:r>
              <a:rPr lang="en-IN" b="1" dirty="0"/>
              <a:t>Assertiveness</a:t>
            </a:r>
          </a:p>
        </p:txBody>
      </p:sp>
      <p:sp>
        <p:nvSpPr>
          <p:cNvPr id="3" name="Content Placeholder 2">
            <a:extLst>
              <a:ext uri="{FF2B5EF4-FFF2-40B4-BE49-F238E27FC236}">
                <a16:creationId xmlns:a16="http://schemas.microsoft.com/office/drawing/2014/main" id="{FCE865D3-C9ED-CC7D-CF07-B5083E3BE78F}"/>
              </a:ext>
            </a:extLst>
          </p:cNvPr>
          <p:cNvSpPr>
            <a:spLocks noGrp="1"/>
          </p:cNvSpPr>
          <p:nvPr>
            <p:ph idx="1"/>
          </p:nvPr>
        </p:nvSpPr>
        <p:spPr>
          <a:xfrm>
            <a:off x="0" y="1021714"/>
            <a:ext cx="6810369" cy="4901461"/>
          </a:xfrm>
        </p:spPr>
        <p:txBody>
          <a:bodyPr anchor="ctr"/>
          <a:lstStyle/>
          <a:p>
            <a:pPr lvl="1"/>
            <a:r>
              <a:rPr lang="en-GB" sz="2800" dirty="0"/>
              <a:t>Focus on facts</a:t>
            </a:r>
          </a:p>
          <a:p>
            <a:pPr lvl="1"/>
            <a:endParaRPr lang="en-GB" sz="2800" dirty="0"/>
          </a:p>
          <a:p>
            <a:pPr lvl="1"/>
            <a:r>
              <a:rPr lang="en-GB" sz="2800" dirty="0"/>
              <a:t>Be solution-oriented</a:t>
            </a:r>
          </a:p>
          <a:p>
            <a:pPr lvl="1"/>
            <a:endParaRPr lang="en-GB" sz="2800" dirty="0"/>
          </a:p>
          <a:p>
            <a:pPr lvl="1"/>
            <a:r>
              <a:rPr lang="en-GB" sz="2800" dirty="0"/>
              <a:t>Empathize with others’ needs and expectations</a:t>
            </a:r>
          </a:p>
          <a:p>
            <a:pPr lvl="1"/>
            <a:endParaRPr lang="en-GB" sz="2800" dirty="0"/>
          </a:p>
          <a:p>
            <a:pPr lvl="1"/>
            <a:r>
              <a:rPr lang="en-GB" sz="2800" dirty="0"/>
              <a:t>Be firm yet respectful</a:t>
            </a:r>
            <a:endParaRPr lang="en-IN" dirty="0"/>
          </a:p>
        </p:txBody>
      </p:sp>
      <p:pic>
        <p:nvPicPr>
          <p:cNvPr id="5" name="Picture 4">
            <a:extLst>
              <a:ext uri="{FF2B5EF4-FFF2-40B4-BE49-F238E27FC236}">
                <a16:creationId xmlns:a16="http://schemas.microsoft.com/office/drawing/2014/main" id="{2DB22F30-4EF0-AE82-1C67-924EA9F697E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81127" y="1357315"/>
            <a:ext cx="4740797" cy="4740797"/>
          </a:xfrm>
          <a:prstGeom prst="rect">
            <a:avLst/>
          </a:prstGeom>
        </p:spPr>
      </p:pic>
    </p:spTree>
    <p:extLst>
      <p:ext uri="{BB962C8B-B14F-4D97-AF65-F5344CB8AC3E}">
        <p14:creationId xmlns:p14="http://schemas.microsoft.com/office/powerpoint/2010/main" val="3693541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53810-20BB-A3AB-D6D6-C00470A2FFA4}"/>
              </a:ext>
            </a:extLst>
          </p:cNvPr>
          <p:cNvSpPr>
            <a:spLocks noGrp="1"/>
          </p:cNvSpPr>
          <p:nvPr>
            <p:ph type="title"/>
          </p:nvPr>
        </p:nvSpPr>
        <p:spPr>
          <a:xfrm>
            <a:off x="314754" y="158629"/>
            <a:ext cx="10515600" cy="720725"/>
          </a:xfrm>
        </p:spPr>
        <p:txBody>
          <a:bodyPr>
            <a:normAutofit fontScale="90000"/>
          </a:bodyPr>
          <a:lstStyle/>
          <a:p>
            <a:r>
              <a:rPr lang="en-GB" b="1" dirty="0"/>
              <a:t>Activity- </a:t>
            </a:r>
            <a:r>
              <a:rPr lang="en-IN" b="0" dirty="0"/>
              <a:t>Find out the Assertive statements.</a:t>
            </a:r>
            <a:br>
              <a:rPr lang="en-IN" b="0" dirty="0"/>
            </a:br>
            <a:endParaRPr lang="en-IN" b="1" dirty="0"/>
          </a:p>
        </p:txBody>
      </p:sp>
      <p:sp>
        <p:nvSpPr>
          <p:cNvPr id="8" name="TextBox 7">
            <a:extLst>
              <a:ext uri="{FF2B5EF4-FFF2-40B4-BE49-F238E27FC236}">
                <a16:creationId xmlns:a16="http://schemas.microsoft.com/office/drawing/2014/main" id="{F01DDC4D-D48E-13D9-9673-0D20E2FF0E06}"/>
              </a:ext>
            </a:extLst>
          </p:cNvPr>
          <p:cNvSpPr txBox="1"/>
          <p:nvPr/>
        </p:nvSpPr>
        <p:spPr>
          <a:xfrm>
            <a:off x="956839" y="5086577"/>
            <a:ext cx="4965539" cy="1477328"/>
          </a:xfrm>
          <a:prstGeom prst="rect">
            <a:avLst/>
          </a:prstGeom>
          <a:solidFill>
            <a:schemeClr val="tx1">
              <a:lumMod val="95000"/>
              <a:lumOff val="5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IN" b="0" dirty="0">
                <a:solidFill>
                  <a:schemeClr val="bg1"/>
                </a:solidFill>
              </a:rPr>
              <a:t>1</a:t>
            </a:r>
            <a:r>
              <a:rPr lang="en-IN" sz="1800" b="0" i="0" dirty="0">
                <a:effectLst/>
                <a:ea typeface="Calibri" panose="020F0502020204030204" pitchFamily="34" charset="0"/>
                <a:cs typeface="Calibri" panose="020F0502020204030204" pitchFamily="34" charset="0"/>
              </a:rPr>
              <a:t>1. </a:t>
            </a:r>
            <a:r>
              <a:rPr lang="en-IN" sz="1800" b="0" i="0" dirty="0">
                <a:solidFill>
                  <a:schemeClr val="bg1"/>
                </a:solidFill>
                <a:effectLst/>
                <a:ea typeface="Calibri" panose="020F0502020204030204" pitchFamily="34" charset="0"/>
                <a:cs typeface="Calibri" panose="020F0502020204030204" pitchFamily="34" charset="0"/>
              </a:rPr>
              <a:t>I don’t like this at all.</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IN" sz="1800" b="0" i="0" dirty="0">
                <a:solidFill>
                  <a:schemeClr val="bg1"/>
                </a:solidFill>
                <a:effectLst/>
                <a:ea typeface="Calibri" panose="020F0502020204030204" pitchFamily="34" charset="0"/>
                <a:cs typeface="Calibri" panose="020F0502020204030204" pitchFamily="34" charset="0"/>
              </a:rPr>
              <a:t>2.  would like it if you keep me in the loop.</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IN" sz="1800" b="0" i="0" dirty="0">
                <a:solidFill>
                  <a:schemeClr val="bg1"/>
                </a:solidFill>
                <a:effectLst/>
                <a:ea typeface="Calibri" panose="020F0502020204030204" pitchFamily="34" charset="0"/>
                <a:cs typeface="Calibri" panose="020F0502020204030204" pitchFamily="34" charset="0"/>
              </a:rPr>
              <a:t>3. What the hell is going on?</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IN" sz="1800" b="0" i="0" dirty="0">
                <a:solidFill>
                  <a:schemeClr val="bg1"/>
                </a:solidFill>
                <a:effectLst/>
                <a:ea typeface="Calibri" panose="020F0502020204030204" pitchFamily="34" charset="0"/>
                <a:cs typeface="Calibri" panose="020F0502020204030204" pitchFamily="34" charset="0"/>
              </a:rPr>
              <a:t>4. I am sorry but I wanted some information.</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IN" sz="1800" b="0" i="0" dirty="0">
                <a:solidFill>
                  <a:schemeClr val="bg1"/>
                </a:solidFill>
                <a:effectLst/>
                <a:ea typeface="Calibri" panose="020F0502020204030204" pitchFamily="34" charset="0"/>
                <a:cs typeface="Calibri" panose="020F0502020204030204" pitchFamily="34" charset="0"/>
              </a:rPr>
              <a:t>5. I didn’t expect you to be so unprofessional</a:t>
            </a:r>
            <a:r>
              <a:rPr lang="en-IN" sz="1800" b="0" i="0" dirty="0">
                <a:effectLst/>
                <a:ea typeface="Calibri" panose="020F0502020204030204" pitchFamily="34" charset="0"/>
                <a:cs typeface="Calibri" panose="020F0502020204030204" pitchFamily="34" charset="0"/>
              </a:rPr>
              <a:t>.</a:t>
            </a:r>
          </a:p>
        </p:txBody>
      </p:sp>
      <p:sp>
        <p:nvSpPr>
          <p:cNvPr id="13" name="TextBox 12">
            <a:extLst>
              <a:ext uri="{FF2B5EF4-FFF2-40B4-BE49-F238E27FC236}">
                <a16:creationId xmlns:a16="http://schemas.microsoft.com/office/drawing/2014/main" id="{EA22F5EB-9AF1-C533-874C-9938E2E39DA2}"/>
              </a:ext>
            </a:extLst>
          </p:cNvPr>
          <p:cNvSpPr txBox="1"/>
          <p:nvPr/>
        </p:nvSpPr>
        <p:spPr>
          <a:xfrm>
            <a:off x="5567423" y="5086079"/>
            <a:ext cx="6624577" cy="1477328"/>
          </a:xfrm>
          <a:prstGeom prst="rect">
            <a:avLst/>
          </a:prstGeom>
          <a:solidFill>
            <a:schemeClr val="tx1">
              <a:lumMod val="95000"/>
              <a:lumOff val="5000"/>
            </a:schemeClr>
          </a:solid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dirty="0">
                <a:solidFill>
                  <a:schemeClr val="bg1"/>
                </a:solidFill>
              </a:rPr>
              <a:t>6.. </a:t>
            </a:r>
            <a:r>
              <a:rPr lang="en-IN" sz="1800" b="0" i="0" dirty="0">
                <a:solidFill>
                  <a:schemeClr val="bg1"/>
                </a:solidFill>
                <a:effectLst/>
                <a:ea typeface="Calibri" panose="020F0502020204030204" pitchFamily="34" charset="0"/>
                <a:cs typeface="Calibri" panose="020F0502020204030204" pitchFamily="34" charset="0"/>
              </a:rPr>
              <a:t>I will get it done once you send the data</a:t>
            </a:r>
          </a:p>
          <a:p>
            <a:pPr marR="0" lvl="0" algn="l" defTabSz="914400" rtl="0" eaLnBrk="1" fontAlgn="auto" latinLnBrk="0" hangingPunct="1">
              <a:lnSpc>
                <a:spcPct val="100000"/>
              </a:lnSpc>
              <a:spcBef>
                <a:spcPts val="0"/>
              </a:spcBef>
              <a:spcAft>
                <a:spcPts val="0"/>
              </a:spcAft>
              <a:buClrTx/>
              <a:buSzTx/>
              <a:tabLst/>
              <a:defRPr/>
            </a:pPr>
            <a:r>
              <a:rPr lang="en-IN" dirty="0">
                <a:solidFill>
                  <a:schemeClr val="bg1"/>
                </a:solidFill>
                <a:ea typeface="Calibri" panose="020F0502020204030204" pitchFamily="34" charset="0"/>
                <a:cs typeface="Calibri" panose="020F0502020204030204" pitchFamily="34" charset="0"/>
              </a:rPr>
              <a:t>7. </a:t>
            </a:r>
            <a:r>
              <a:rPr lang="en-IN" sz="1800" b="0" i="0" dirty="0">
                <a:solidFill>
                  <a:schemeClr val="bg1"/>
                </a:solidFill>
                <a:effectLst/>
                <a:ea typeface="Calibri" panose="020F0502020204030204" pitchFamily="34" charset="0"/>
                <a:cs typeface="Calibri" panose="020F0502020204030204" pitchFamily="34" charset="0"/>
              </a:rPr>
              <a:t>I am afraid this requirement cannot be included in the scope. However</a:t>
            </a:r>
          </a:p>
          <a:p>
            <a:pPr marR="0" lvl="0" algn="l" defTabSz="914400" rtl="0" eaLnBrk="1" fontAlgn="auto" latinLnBrk="0" hangingPunct="1">
              <a:lnSpc>
                <a:spcPct val="100000"/>
              </a:lnSpc>
              <a:spcBef>
                <a:spcPts val="0"/>
              </a:spcBef>
              <a:spcAft>
                <a:spcPts val="0"/>
              </a:spcAft>
              <a:buClrTx/>
              <a:buSzTx/>
              <a:tabLst/>
              <a:defRPr/>
            </a:pPr>
            <a:r>
              <a:rPr lang="en-IN" sz="1800" b="0" i="0" dirty="0">
                <a:solidFill>
                  <a:schemeClr val="bg1"/>
                </a:solidFill>
                <a:effectLst/>
                <a:ea typeface="Calibri" panose="020F0502020204030204" pitchFamily="34" charset="0"/>
                <a:cs typeface="Calibri" panose="020F0502020204030204" pitchFamily="34" charset="0"/>
              </a:rPr>
              <a:t>8. Let me see what can be done.</a:t>
            </a:r>
          </a:p>
          <a:p>
            <a:pPr marR="0" lvl="0" algn="l" defTabSz="914400" rtl="0" eaLnBrk="1" fontAlgn="auto" latinLnBrk="0" hangingPunct="1">
              <a:lnSpc>
                <a:spcPct val="100000"/>
              </a:lnSpc>
              <a:spcBef>
                <a:spcPts val="0"/>
              </a:spcBef>
              <a:spcAft>
                <a:spcPts val="0"/>
              </a:spcAft>
              <a:buClrTx/>
              <a:buSzTx/>
              <a:tabLst/>
              <a:defRPr/>
            </a:pPr>
            <a:r>
              <a:rPr lang="en-IN" sz="1800" b="0" i="0" dirty="0">
                <a:solidFill>
                  <a:schemeClr val="bg1"/>
                </a:solidFill>
                <a:effectLst/>
                <a:ea typeface="Calibri" panose="020F0502020204030204" pitchFamily="34" charset="0"/>
                <a:cs typeface="Calibri" panose="020F0502020204030204" pitchFamily="34" charset="0"/>
              </a:rPr>
              <a:t>9. By when can you send me the data?</a:t>
            </a:r>
          </a:p>
          <a:p>
            <a:pPr marR="0" lvl="0" algn="l" defTabSz="914400" rtl="0" eaLnBrk="1" fontAlgn="auto" latinLnBrk="0" hangingPunct="1">
              <a:lnSpc>
                <a:spcPct val="100000"/>
              </a:lnSpc>
              <a:spcBef>
                <a:spcPts val="0"/>
              </a:spcBef>
              <a:spcAft>
                <a:spcPts val="0"/>
              </a:spcAft>
              <a:buClrTx/>
              <a:buSzTx/>
              <a:tabLst/>
              <a:defRPr/>
            </a:pPr>
            <a:r>
              <a:rPr lang="en-IN" sz="1800" b="0" i="0" dirty="0">
                <a:solidFill>
                  <a:schemeClr val="bg1"/>
                </a:solidFill>
                <a:effectLst/>
                <a:ea typeface="Calibri" panose="020F0502020204030204" pitchFamily="34" charset="0"/>
                <a:cs typeface="Calibri" panose="020F0502020204030204" pitchFamily="34" charset="0"/>
              </a:rPr>
              <a:t>10. You should be grateful that I am not escalating this!</a:t>
            </a:r>
          </a:p>
        </p:txBody>
      </p:sp>
      <p:pic>
        <p:nvPicPr>
          <p:cNvPr id="5" name="Picture 4">
            <a:extLst>
              <a:ext uri="{FF2B5EF4-FFF2-40B4-BE49-F238E27FC236}">
                <a16:creationId xmlns:a16="http://schemas.microsoft.com/office/drawing/2014/main" id="{F061BAF2-D99B-E26B-D15F-4D547D3A6B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37927" y="779424"/>
            <a:ext cx="4254661" cy="4254661"/>
          </a:xfrm>
          <a:prstGeom prst="rect">
            <a:avLst/>
          </a:prstGeom>
        </p:spPr>
      </p:pic>
    </p:spTree>
    <p:extLst>
      <p:ext uri="{BB962C8B-B14F-4D97-AF65-F5344CB8AC3E}">
        <p14:creationId xmlns:p14="http://schemas.microsoft.com/office/powerpoint/2010/main" val="2118283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53810-20BB-A3AB-D6D6-C00470A2FFA4}"/>
              </a:ext>
            </a:extLst>
          </p:cNvPr>
          <p:cNvSpPr>
            <a:spLocks noGrp="1"/>
          </p:cNvSpPr>
          <p:nvPr>
            <p:ph type="title"/>
          </p:nvPr>
        </p:nvSpPr>
        <p:spPr>
          <a:xfrm>
            <a:off x="628685" y="320674"/>
            <a:ext cx="10515600" cy="720725"/>
          </a:xfrm>
        </p:spPr>
        <p:txBody>
          <a:bodyPr/>
          <a:lstStyle/>
          <a:p>
            <a:r>
              <a:rPr lang="en-GB" b="1" dirty="0"/>
              <a:t>Respect</a:t>
            </a:r>
            <a:endParaRPr lang="en-IN" b="1" dirty="0"/>
          </a:p>
        </p:txBody>
      </p:sp>
      <p:pic>
        <p:nvPicPr>
          <p:cNvPr id="3" name="Picture 2">
            <a:extLst>
              <a:ext uri="{FF2B5EF4-FFF2-40B4-BE49-F238E27FC236}">
                <a16:creationId xmlns:a16="http://schemas.microsoft.com/office/drawing/2014/main" id="{852137CD-FE79-B2E2-9EBC-AEF4248C5C9C}"/>
              </a:ext>
            </a:extLst>
          </p:cNvPr>
          <p:cNvPicPr>
            <a:picLocks noChangeAspect="1"/>
          </p:cNvPicPr>
          <p:nvPr/>
        </p:nvPicPr>
        <p:blipFill rotWithShape="1">
          <a:blip r:embed="rId3">
            <a:extLst>
              <a:ext uri="{28A0092B-C50C-407E-A947-70E740481C1C}">
                <a14:useLocalDpi xmlns:a14="http://schemas.microsoft.com/office/drawing/2010/main" val="0"/>
              </a:ext>
            </a:extLst>
          </a:blip>
          <a:srcRect t="25304" b="47492"/>
          <a:stretch/>
        </p:blipFill>
        <p:spPr>
          <a:xfrm>
            <a:off x="0" y="1019348"/>
            <a:ext cx="12192000" cy="4975051"/>
          </a:xfrm>
          <a:prstGeom prst="rect">
            <a:avLst/>
          </a:prstGeom>
        </p:spPr>
      </p:pic>
    </p:spTree>
    <p:extLst>
      <p:ext uri="{BB962C8B-B14F-4D97-AF65-F5344CB8AC3E}">
        <p14:creationId xmlns:p14="http://schemas.microsoft.com/office/powerpoint/2010/main" val="1495691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BDAB4-6276-2464-71CA-819E1E79091A}"/>
              </a:ext>
            </a:extLst>
          </p:cNvPr>
          <p:cNvSpPr>
            <a:spLocks noGrp="1"/>
          </p:cNvSpPr>
          <p:nvPr>
            <p:ph type="title"/>
          </p:nvPr>
        </p:nvSpPr>
        <p:spPr>
          <a:xfrm>
            <a:off x="604520" y="320039"/>
            <a:ext cx="10515600" cy="701675"/>
          </a:xfrm>
        </p:spPr>
        <p:txBody>
          <a:bodyPr/>
          <a:lstStyle/>
          <a:p>
            <a:r>
              <a:rPr lang="en-IN" b="1" dirty="0"/>
              <a:t>Empathy</a:t>
            </a:r>
          </a:p>
        </p:txBody>
      </p:sp>
      <p:sp>
        <p:nvSpPr>
          <p:cNvPr id="3" name="Content Placeholder 2">
            <a:extLst>
              <a:ext uri="{FF2B5EF4-FFF2-40B4-BE49-F238E27FC236}">
                <a16:creationId xmlns:a16="http://schemas.microsoft.com/office/drawing/2014/main" id="{FCE865D3-C9ED-CC7D-CF07-B5083E3BE78F}"/>
              </a:ext>
            </a:extLst>
          </p:cNvPr>
          <p:cNvSpPr>
            <a:spLocks noGrp="1"/>
          </p:cNvSpPr>
          <p:nvPr>
            <p:ph idx="1"/>
          </p:nvPr>
        </p:nvSpPr>
        <p:spPr>
          <a:xfrm>
            <a:off x="0" y="1021714"/>
            <a:ext cx="7691120" cy="4901461"/>
          </a:xfrm>
          <a:solidFill>
            <a:schemeClr val="accent4">
              <a:lumMod val="20000"/>
              <a:lumOff val="80000"/>
            </a:schemeClr>
          </a:solidFill>
        </p:spPr>
        <p:txBody>
          <a:bodyPr anchor="ctr"/>
          <a:lstStyle/>
          <a:p>
            <a:pPr marL="457200" lvl="1" indent="0">
              <a:buNone/>
            </a:pPr>
            <a:r>
              <a:rPr lang="en-US" sz="2800" dirty="0"/>
              <a:t>Empathy is connecting with someone else’s feelings.</a:t>
            </a:r>
          </a:p>
          <a:p>
            <a:pPr lvl="1"/>
            <a:endParaRPr lang="en-US" sz="2800" dirty="0"/>
          </a:p>
          <a:p>
            <a:pPr marL="457200" lvl="1" indent="0">
              <a:buNone/>
            </a:pPr>
            <a:r>
              <a:rPr lang="en-US" sz="2800" dirty="0"/>
              <a:t>Some examples of empathy are:</a:t>
            </a:r>
          </a:p>
          <a:p>
            <a:pPr lvl="1"/>
            <a:endParaRPr lang="en-US" sz="2800" dirty="0"/>
          </a:p>
          <a:p>
            <a:pPr lvl="2"/>
            <a:r>
              <a:rPr lang="en-US" sz="2600" i="1" dirty="0"/>
              <a:t>I understand how that must feel.</a:t>
            </a:r>
          </a:p>
          <a:p>
            <a:pPr lvl="2"/>
            <a:r>
              <a:rPr lang="en-US" sz="2600" i="1" dirty="0"/>
              <a:t>I completely understand why you would want that.</a:t>
            </a:r>
          </a:p>
          <a:p>
            <a:pPr lvl="2"/>
            <a:r>
              <a:rPr lang="en-US" sz="2600" i="1" dirty="0"/>
              <a:t>I understand that this is important for you.</a:t>
            </a:r>
          </a:p>
        </p:txBody>
      </p:sp>
      <p:pic>
        <p:nvPicPr>
          <p:cNvPr id="6" name="Picture 5">
            <a:extLst>
              <a:ext uri="{FF2B5EF4-FFF2-40B4-BE49-F238E27FC236}">
                <a16:creationId xmlns:a16="http://schemas.microsoft.com/office/drawing/2014/main" id="{FBDA7BA5-E545-E966-71BD-E80B9C1480C5}"/>
              </a:ext>
            </a:extLst>
          </p:cNvPr>
          <p:cNvPicPr>
            <a:picLocks noChangeAspect="1"/>
          </p:cNvPicPr>
          <p:nvPr/>
        </p:nvPicPr>
        <p:blipFill>
          <a:blip r:embed="rId3">
            <a:extLst>
              <a:ext uri="{28A0092B-C50C-407E-A947-70E740481C1C}">
                <a14:useLocalDpi xmlns:a14="http://schemas.microsoft.com/office/drawing/2010/main" val="0"/>
              </a:ext>
            </a:extLst>
          </a:blip>
          <a:srcRect l="19391" r="19391"/>
          <a:stretch/>
        </p:blipFill>
        <p:spPr>
          <a:xfrm>
            <a:off x="7691119" y="1021817"/>
            <a:ext cx="4500879" cy="4901463"/>
          </a:xfrm>
          <a:prstGeom prst="rect">
            <a:avLst/>
          </a:prstGeom>
          <a:ln>
            <a:noFill/>
          </a:ln>
        </p:spPr>
      </p:pic>
    </p:spTree>
    <p:extLst>
      <p:ext uri="{BB962C8B-B14F-4D97-AF65-F5344CB8AC3E}">
        <p14:creationId xmlns:p14="http://schemas.microsoft.com/office/powerpoint/2010/main" val="2180265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53810-20BB-A3AB-D6D6-C00470A2FFA4}"/>
              </a:ext>
            </a:extLst>
          </p:cNvPr>
          <p:cNvSpPr>
            <a:spLocks noGrp="1"/>
          </p:cNvSpPr>
          <p:nvPr>
            <p:ph type="title"/>
          </p:nvPr>
        </p:nvSpPr>
        <p:spPr>
          <a:xfrm>
            <a:off x="638845" y="320674"/>
            <a:ext cx="10515600" cy="720725"/>
          </a:xfrm>
        </p:spPr>
        <p:txBody>
          <a:bodyPr/>
          <a:lstStyle/>
          <a:p>
            <a:r>
              <a:rPr lang="en-GB" b="1" dirty="0"/>
              <a:t>Activity-Form Empathetic Statements</a:t>
            </a:r>
            <a:endParaRPr lang="en-IN" b="1" dirty="0"/>
          </a:p>
        </p:txBody>
      </p:sp>
      <p:pic>
        <p:nvPicPr>
          <p:cNvPr id="4" name="Picture 4" descr="Free vector kids learning and playing illustration">
            <a:extLst>
              <a:ext uri="{FF2B5EF4-FFF2-40B4-BE49-F238E27FC236}">
                <a16:creationId xmlns:a16="http://schemas.microsoft.com/office/drawing/2014/main" id="{3B8F48CC-4897-776F-A1FA-B6D39B76F2B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8034" y="3287363"/>
            <a:ext cx="3414532" cy="243271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964C70F-5D22-766F-C737-32C43226F8E2}"/>
              </a:ext>
            </a:extLst>
          </p:cNvPr>
          <p:cNvSpPr txBox="1"/>
          <p:nvPr/>
        </p:nvSpPr>
        <p:spPr>
          <a:xfrm>
            <a:off x="5896645" y="2865662"/>
            <a:ext cx="6348266" cy="369332"/>
          </a:xfrm>
          <a:prstGeom prst="rect">
            <a:avLst/>
          </a:prstGeom>
          <a:solidFill>
            <a:srgbClr val="F11EF1"/>
          </a:solidFill>
        </p:spPr>
        <p:txBody>
          <a:bodyPr wrap="square">
            <a:spAutoFit/>
          </a:bodyPr>
          <a:lstStyle/>
          <a:p>
            <a:r>
              <a:rPr lang="en-IN" b="0" dirty="0">
                <a:solidFill>
                  <a:schemeClr val="bg1"/>
                </a:solidFill>
              </a:rPr>
              <a:t>A customer is angry that you haven’t fixed their recurring problem.</a:t>
            </a:r>
          </a:p>
        </p:txBody>
      </p:sp>
      <p:sp>
        <p:nvSpPr>
          <p:cNvPr id="8" name="TextBox 7">
            <a:extLst>
              <a:ext uri="{FF2B5EF4-FFF2-40B4-BE49-F238E27FC236}">
                <a16:creationId xmlns:a16="http://schemas.microsoft.com/office/drawing/2014/main" id="{4962D50A-2FF3-AC8E-7417-4A50C8709327}"/>
              </a:ext>
            </a:extLst>
          </p:cNvPr>
          <p:cNvSpPr txBox="1"/>
          <p:nvPr/>
        </p:nvSpPr>
        <p:spPr>
          <a:xfrm>
            <a:off x="4592596" y="2053797"/>
            <a:ext cx="7599404" cy="369332"/>
          </a:xfrm>
          <a:prstGeom prst="rect">
            <a:avLst/>
          </a:prstGeom>
          <a:solidFill>
            <a:srgbClr val="4A3ABE"/>
          </a:solidFill>
        </p:spPr>
        <p:txBody>
          <a:bodyPr wrap="square">
            <a:spAutoFit/>
          </a:bodyPr>
          <a:lstStyle/>
          <a:p>
            <a:r>
              <a:rPr lang="en-IN" b="0" dirty="0">
                <a:solidFill>
                  <a:schemeClr val="bg1"/>
                </a:solidFill>
              </a:rPr>
              <a:t>A team member who was supposed to complete a project has met with an accident. </a:t>
            </a:r>
            <a:endParaRPr lang="en-IN" dirty="0">
              <a:solidFill>
                <a:schemeClr val="bg1"/>
              </a:solidFill>
            </a:endParaRPr>
          </a:p>
        </p:txBody>
      </p:sp>
      <p:sp>
        <p:nvSpPr>
          <p:cNvPr id="14" name="TextBox 13">
            <a:extLst>
              <a:ext uri="{FF2B5EF4-FFF2-40B4-BE49-F238E27FC236}">
                <a16:creationId xmlns:a16="http://schemas.microsoft.com/office/drawing/2014/main" id="{FF2E189E-7111-1F43-33F4-A1149B2D3B04}"/>
              </a:ext>
            </a:extLst>
          </p:cNvPr>
          <p:cNvSpPr txBox="1"/>
          <p:nvPr/>
        </p:nvSpPr>
        <p:spPr>
          <a:xfrm>
            <a:off x="6068993" y="3694024"/>
            <a:ext cx="6123006" cy="369332"/>
          </a:xfrm>
          <a:prstGeom prst="rect">
            <a:avLst/>
          </a:prstGeom>
          <a:solidFill>
            <a:srgbClr val="FF5353"/>
          </a:solidFill>
        </p:spPr>
        <p:txBody>
          <a:bodyPr wrap="square">
            <a:spAutoFit/>
          </a:bodyPr>
          <a:lstStyle/>
          <a:p>
            <a:pPr marL="0" indent="0">
              <a:buFont typeface="+mj-lt"/>
              <a:buNone/>
            </a:pPr>
            <a:r>
              <a:rPr lang="en-IN" b="0" dirty="0">
                <a:solidFill>
                  <a:schemeClr val="bg1"/>
                </a:solidFill>
              </a:rPr>
              <a:t>A team member is unable to understand the customer’s problem.</a:t>
            </a:r>
          </a:p>
        </p:txBody>
      </p:sp>
      <p:sp>
        <p:nvSpPr>
          <p:cNvPr id="16" name="TextBox 15">
            <a:extLst>
              <a:ext uri="{FF2B5EF4-FFF2-40B4-BE49-F238E27FC236}">
                <a16:creationId xmlns:a16="http://schemas.microsoft.com/office/drawing/2014/main" id="{E72EEF08-C947-D595-22C6-14E2EAFEC599}"/>
              </a:ext>
            </a:extLst>
          </p:cNvPr>
          <p:cNvSpPr txBox="1"/>
          <p:nvPr/>
        </p:nvSpPr>
        <p:spPr>
          <a:xfrm>
            <a:off x="9440563" y="5350748"/>
            <a:ext cx="2804348" cy="369332"/>
          </a:xfrm>
          <a:prstGeom prst="rect">
            <a:avLst/>
          </a:prstGeom>
          <a:solidFill>
            <a:srgbClr val="1EAFDD"/>
          </a:solidFill>
        </p:spPr>
        <p:txBody>
          <a:bodyPr wrap="square">
            <a:spAutoFit/>
          </a:bodyPr>
          <a:lstStyle/>
          <a:p>
            <a:r>
              <a:rPr lang="en-IN" b="0" dirty="0">
                <a:solidFill>
                  <a:schemeClr val="bg1"/>
                </a:solidFill>
              </a:rPr>
              <a:t>When will this be delivered?</a:t>
            </a:r>
            <a:endParaRPr lang="en-IN" dirty="0">
              <a:solidFill>
                <a:schemeClr val="bg1"/>
              </a:solidFill>
            </a:endParaRPr>
          </a:p>
        </p:txBody>
      </p:sp>
      <p:sp>
        <p:nvSpPr>
          <p:cNvPr id="18" name="TextBox 17">
            <a:extLst>
              <a:ext uri="{FF2B5EF4-FFF2-40B4-BE49-F238E27FC236}">
                <a16:creationId xmlns:a16="http://schemas.microsoft.com/office/drawing/2014/main" id="{6B82A256-E7AE-AA3C-6A51-4ED7CDFE8BCB}"/>
              </a:ext>
            </a:extLst>
          </p:cNvPr>
          <p:cNvSpPr txBox="1"/>
          <p:nvPr/>
        </p:nvSpPr>
        <p:spPr>
          <a:xfrm>
            <a:off x="7858897" y="4522386"/>
            <a:ext cx="4386014" cy="369332"/>
          </a:xfrm>
          <a:prstGeom prst="rect">
            <a:avLst/>
          </a:prstGeom>
          <a:solidFill>
            <a:schemeClr val="accent6">
              <a:lumMod val="50000"/>
            </a:schemeClr>
          </a:solidFill>
        </p:spPr>
        <p:txBody>
          <a:bodyPr wrap="square">
            <a:spAutoFit/>
          </a:bodyPr>
          <a:lstStyle/>
          <a:p>
            <a:pPr marL="0" indent="0">
              <a:buFont typeface="+mj-lt"/>
              <a:buNone/>
            </a:pPr>
            <a:r>
              <a:rPr lang="en-IN" b="0" dirty="0">
                <a:solidFill>
                  <a:schemeClr val="bg1"/>
                </a:solidFill>
              </a:rPr>
              <a:t>Am I the only one who is putting up with this?</a:t>
            </a:r>
          </a:p>
        </p:txBody>
      </p:sp>
    </p:spTree>
    <p:extLst>
      <p:ext uri="{BB962C8B-B14F-4D97-AF65-F5344CB8AC3E}">
        <p14:creationId xmlns:p14="http://schemas.microsoft.com/office/powerpoint/2010/main" val="4194686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4" grpId="0" animBg="1"/>
      <p:bldP spid="16" grpId="0" animBg="1"/>
      <p:bldP spid="18"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F064F-E293-D050-B16E-BF65C980D6C8}"/>
              </a:ext>
            </a:extLst>
          </p:cNvPr>
          <p:cNvSpPr>
            <a:spLocks noGrp="1"/>
          </p:cNvSpPr>
          <p:nvPr>
            <p:ph type="title"/>
          </p:nvPr>
        </p:nvSpPr>
        <p:spPr>
          <a:xfrm>
            <a:off x="624840" y="304799"/>
            <a:ext cx="10515600" cy="752475"/>
          </a:xfrm>
        </p:spPr>
        <p:txBody>
          <a:bodyPr/>
          <a:lstStyle/>
          <a:p>
            <a:r>
              <a:rPr lang="en-GB" b="1" dirty="0"/>
              <a:t>How to question on an email?</a:t>
            </a:r>
            <a:endParaRPr lang="en-IN" b="1" dirty="0"/>
          </a:p>
        </p:txBody>
      </p:sp>
      <p:sp>
        <p:nvSpPr>
          <p:cNvPr id="3" name="Content Placeholder 2">
            <a:extLst>
              <a:ext uri="{FF2B5EF4-FFF2-40B4-BE49-F238E27FC236}">
                <a16:creationId xmlns:a16="http://schemas.microsoft.com/office/drawing/2014/main" id="{35E02389-81DB-38E8-22AA-2EA47977A86C}"/>
              </a:ext>
            </a:extLst>
          </p:cNvPr>
          <p:cNvSpPr>
            <a:spLocks noGrp="1"/>
          </p:cNvSpPr>
          <p:nvPr>
            <p:ph idx="1"/>
          </p:nvPr>
        </p:nvSpPr>
        <p:spPr>
          <a:xfrm>
            <a:off x="1" y="1736203"/>
            <a:ext cx="8077670" cy="3747239"/>
          </a:xfrm>
          <a:solidFill>
            <a:srgbClr val="E5D3C9"/>
          </a:solidFill>
        </p:spPr>
        <p:txBody>
          <a:bodyPr anchor="ctr">
            <a:normAutofit lnSpcReduction="10000"/>
          </a:bodyPr>
          <a:lstStyle/>
          <a:p>
            <a:pPr lvl="1">
              <a:lnSpc>
                <a:spcPct val="150000"/>
              </a:lnSpc>
            </a:pPr>
            <a:r>
              <a:rPr lang="en-GB" dirty="0"/>
              <a:t>Could you/ Would you…?</a:t>
            </a:r>
          </a:p>
          <a:p>
            <a:pPr lvl="1">
              <a:lnSpc>
                <a:spcPct val="150000"/>
              </a:lnSpc>
            </a:pPr>
            <a:endParaRPr lang="en-GB" sz="500" dirty="0"/>
          </a:p>
          <a:p>
            <a:pPr lvl="1">
              <a:lnSpc>
                <a:spcPct val="150000"/>
              </a:lnSpc>
            </a:pPr>
            <a:r>
              <a:rPr lang="en-GB" dirty="0"/>
              <a:t>Is it possible for you/us to…?</a:t>
            </a:r>
          </a:p>
          <a:p>
            <a:pPr lvl="1">
              <a:lnSpc>
                <a:spcPct val="150000"/>
              </a:lnSpc>
            </a:pPr>
            <a:endParaRPr lang="en-GB" sz="500" dirty="0"/>
          </a:p>
          <a:p>
            <a:pPr lvl="1">
              <a:lnSpc>
                <a:spcPct val="150000"/>
              </a:lnSpc>
            </a:pPr>
            <a:r>
              <a:rPr lang="en-GB" dirty="0"/>
              <a:t>I would like to know…</a:t>
            </a:r>
          </a:p>
          <a:p>
            <a:pPr lvl="1">
              <a:lnSpc>
                <a:spcPct val="150000"/>
              </a:lnSpc>
            </a:pPr>
            <a:endParaRPr lang="en-GB" sz="500" dirty="0"/>
          </a:p>
          <a:p>
            <a:pPr lvl="1">
              <a:lnSpc>
                <a:spcPct val="150000"/>
              </a:lnSpc>
            </a:pPr>
            <a:r>
              <a:rPr lang="en-GB" dirty="0"/>
              <a:t>If you could (please) tell me…</a:t>
            </a:r>
          </a:p>
          <a:p>
            <a:pPr lvl="1">
              <a:lnSpc>
                <a:spcPct val="150000"/>
              </a:lnSpc>
            </a:pPr>
            <a:endParaRPr lang="en-GB" sz="500" dirty="0"/>
          </a:p>
          <a:p>
            <a:pPr lvl="1">
              <a:lnSpc>
                <a:spcPct val="150000"/>
              </a:lnSpc>
            </a:pPr>
            <a:r>
              <a:rPr lang="en-GB" dirty="0"/>
              <a:t>Would you mind telling me…?</a:t>
            </a:r>
          </a:p>
          <a:p>
            <a:endParaRPr lang="en-IN" dirty="0"/>
          </a:p>
        </p:txBody>
      </p:sp>
      <p:pic>
        <p:nvPicPr>
          <p:cNvPr id="11" name="Picture 10">
            <a:extLst>
              <a:ext uri="{FF2B5EF4-FFF2-40B4-BE49-F238E27FC236}">
                <a16:creationId xmlns:a16="http://schemas.microsoft.com/office/drawing/2014/main" id="{4B8BA93A-BA8F-5FEF-3B1C-E10DF41C2961}"/>
              </a:ext>
            </a:extLst>
          </p:cNvPr>
          <p:cNvPicPr>
            <a:picLocks noChangeAspect="1"/>
          </p:cNvPicPr>
          <p:nvPr/>
        </p:nvPicPr>
        <p:blipFill rotWithShape="1">
          <a:blip r:embed="rId3">
            <a:extLst>
              <a:ext uri="{28A0092B-C50C-407E-A947-70E740481C1C}">
                <a14:useLocalDpi xmlns:a14="http://schemas.microsoft.com/office/drawing/2010/main" val="0"/>
              </a:ext>
            </a:extLst>
          </a:blip>
          <a:srcRect l="47272" r="4564"/>
          <a:stretch/>
        </p:blipFill>
        <p:spPr>
          <a:xfrm>
            <a:off x="8077670" y="1736203"/>
            <a:ext cx="4114330" cy="3747239"/>
          </a:xfrm>
          <a:prstGeom prst="rect">
            <a:avLst/>
          </a:prstGeom>
          <a:ln>
            <a:noFill/>
          </a:ln>
        </p:spPr>
      </p:pic>
    </p:spTree>
    <p:extLst>
      <p:ext uri="{BB962C8B-B14F-4D97-AF65-F5344CB8AC3E}">
        <p14:creationId xmlns:p14="http://schemas.microsoft.com/office/powerpoint/2010/main" val="138945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53810-20BB-A3AB-D6D6-C00470A2FFA4}"/>
              </a:ext>
            </a:extLst>
          </p:cNvPr>
          <p:cNvSpPr>
            <a:spLocks noGrp="1"/>
          </p:cNvSpPr>
          <p:nvPr>
            <p:ph type="title"/>
          </p:nvPr>
        </p:nvSpPr>
        <p:spPr>
          <a:xfrm>
            <a:off x="125919" y="293109"/>
            <a:ext cx="3546389" cy="720725"/>
          </a:xfrm>
        </p:spPr>
        <p:txBody>
          <a:bodyPr>
            <a:normAutofit fontScale="90000"/>
          </a:bodyPr>
          <a:lstStyle/>
          <a:p>
            <a:r>
              <a:rPr lang="en-GB" sz="3200" b="1" dirty="0"/>
              <a:t>Activity- Asking Questions</a:t>
            </a:r>
            <a:endParaRPr lang="en-IN" sz="3200" b="1" dirty="0"/>
          </a:p>
        </p:txBody>
      </p:sp>
      <p:pic>
        <p:nvPicPr>
          <p:cNvPr id="9222" name="Picture 6" descr="If you dont ask you dont get shot of a group of businesspeople holding questions marks in front of their faces">
            <a:extLst>
              <a:ext uri="{FF2B5EF4-FFF2-40B4-BE49-F238E27FC236}">
                <a16:creationId xmlns:a16="http://schemas.microsoft.com/office/drawing/2014/main" id="{DCCA0C50-B138-8DBA-8625-686ACF36CF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8246" y="111213"/>
            <a:ext cx="6391808" cy="4380328"/>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id="{584F935A-ADDD-7CF3-2D39-88C0517CF1EA}"/>
              </a:ext>
            </a:extLst>
          </p:cNvPr>
          <p:cNvSpPr/>
          <p:nvPr/>
        </p:nvSpPr>
        <p:spPr>
          <a:xfrm>
            <a:off x="806824" y="4497859"/>
            <a:ext cx="11352499" cy="21258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8" name="TextBox 17">
            <a:extLst>
              <a:ext uri="{FF2B5EF4-FFF2-40B4-BE49-F238E27FC236}">
                <a16:creationId xmlns:a16="http://schemas.microsoft.com/office/drawing/2014/main" id="{2FABA10D-5B17-91BB-8821-EE30940DAE96}"/>
              </a:ext>
            </a:extLst>
          </p:cNvPr>
          <p:cNvSpPr txBox="1"/>
          <p:nvPr/>
        </p:nvSpPr>
        <p:spPr>
          <a:xfrm>
            <a:off x="1052899" y="4556649"/>
            <a:ext cx="9270656" cy="2008242"/>
          </a:xfrm>
          <a:prstGeom prst="rect">
            <a:avLst/>
          </a:prstGeom>
          <a:noFill/>
        </p:spPr>
        <p:txBody>
          <a:bodyPr wrap="square">
            <a:spAutoFit/>
          </a:bodyPr>
          <a:lstStyle/>
          <a:p>
            <a:pPr marL="228600" indent="-228600">
              <a:buFont typeface="+mj-lt"/>
              <a:buAutoNum type="arabicPeriod"/>
            </a:pPr>
            <a:r>
              <a:rPr lang="en-GB" sz="1600" dirty="0"/>
              <a:t>You have forgotten what time the meeting was.</a:t>
            </a:r>
          </a:p>
          <a:p>
            <a:pPr marL="0" indent="0">
              <a:buFont typeface="+mj-lt"/>
              <a:buNone/>
            </a:pPr>
            <a:endParaRPr lang="en-GB" sz="1050" dirty="0"/>
          </a:p>
          <a:p>
            <a:pPr marL="228600" indent="-228600">
              <a:buFont typeface="+mj-lt"/>
              <a:buAutoNum type="arabicPeriod" startAt="2"/>
            </a:pPr>
            <a:r>
              <a:rPr lang="en-GB" sz="1600" dirty="0"/>
              <a:t>You need some data urgently.</a:t>
            </a:r>
          </a:p>
          <a:p>
            <a:pPr marL="0" indent="0">
              <a:buFont typeface="+mj-lt"/>
              <a:buNone/>
            </a:pPr>
            <a:endParaRPr lang="en-GB" sz="1000" dirty="0"/>
          </a:p>
          <a:p>
            <a:pPr marL="228600" indent="-228600">
              <a:buFont typeface="+mj-lt"/>
              <a:buAutoNum type="arabicPeriod" startAt="3"/>
            </a:pPr>
            <a:r>
              <a:rPr lang="en-GB" sz="1600" dirty="0"/>
              <a:t>You didn’t understand the email.</a:t>
            </a:r>
          </a:p>
          <a:p>
            <a:pPr marL="0" indent="0">
              <a:buFont typeface="+mj-lt"/>
              <a:buNone/>
            </a:pPr>
            <a:endParaRPr lang="en-GB" sz="1000" dirty="0"/>
          </a:p>
          <a:p>
            <a:pPr marL="228600" indent="-228600">
              <a:buFont typeface="+mj-lt"/>
              <a:buAutoNum type="arabicPeriod" startAt="4"/>
            </a:pPr>
            <a:r>
              <a:rPr lang="en-GB" sz="1600" dirty="0"/>
              <a:t>You want to know when you will get your salary.</a:t>
            </a:r>
          </a:p>
          <a:p>
            <a:pPr marL="0" indent="0">
              <a:buFont typeface="+mj-lt"/>
              <a:buNone/>
            </a:pPr>
            <a:endParaRPr lang="en-GB" sz="1000" dirty="0"/>
          </a:p>
          <a:p>
            <a:pPr marL="228600" indent="-228600">
              <a:buFont typeface="+mj-lt"/>
              <a:buAutoNum type="arabicPeriod" startAt="5"/>
            </a:pPr>
            <a:r>
              <a:rPr lang="en-GB" sz="1600" dirty="0"/>
              <a:t>You want to know why a client is insisting on a certain aspect of the project.</a:t>
            </a:r>
          </a:p>
        </p:txBody>
      </p:sp>
    </p:spTree>
    <p:extLst>
      <p:ext uri="{BB962C8B-B14F-4D97-AF65-F5344CB8AC3E}">
        <p14:creationId xmlns:p14="http://schemas.microsoft.com/office/powerpoint/2010/main" val="539870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8">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8">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8">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2F94B-7A34-8D87-5C1E-A530306B20E3}"/>
              </a:ext>
            </a:extLst>
          </p:cNvPr>
          <p:cNvSpPr>
            <a:spLocks noGrp="1"/>
          </p:cNvSpPr>
          <p:nvPr>
            <p:ph type="title"/>
          </p:nvPr>
        </p:nvSpPr>
        <p:spPr>
          <a:xfrm>
            <a:off x="624840" y="396239"/>
            <a:ext cx="10515600" cy="569595"/>
          </a:xfrm>
        </p:spPr>
        <p:txBody>
          <a:bodyPr>
            <a:noAutofit/>
          </a:bodyPr>
          <a:lstStyle/>
          <a:p>
            <a:r>
              <a:rPr lang="en-US" b="1" dirty="0"/>
              <a:t>Responding to an irate email</a:t>
            </a:r>
            <a:endParaRPr lang="en-IN" b="1" dirty="0"/>
          </a:p>
        </p:txBody>
      </p:sp>
      <p:sp>
        <p:nvSpPr>
          <p:cNvPr id="3" name="Content Placeholder 2">
            <a:extLst>
              <a:ext uri="{FF2B5EF4-FFF2-40B4-BE49-F238E27FC236}">
                <a16:creationId xmlns:a16="http://schemas.microsoft.com/office/drawing/2014/main" id="{EE076303-87D3-3278-3A50-B01148782AF8}"/>
              </a:ext>
            </a:extLst>
          </p:cNvPr>
          <p:cNvSpPr>
            <a:spLocks noGrp="1"/>
          </p:cNvSpPr>
          <p:nvPr>
            <p:ph idx="1"/>
          </p:nvPr>
        </p:nvSpPr>
        <p:spPr>
          <a:xfrm>
            <a:off x="0" y="1598014"/>
            <a:ext cx="6945895" cy="3795790"/>
          </a:xfrm>
          <a:solidFill>
            <a:srgbClr val="E6E6DA"/>
          </a:solidFill>
        </p:spPr>
        <p:txBody>
          <a:bodyPr anchor="ctr"/>
          <a:lstStyle/>
          <a:p>
            <a:pPr>
              <a:lnSpc>
                <a:spcPct val="150000"/>
              </a:lnSpc>
            </a:pPr>
            <a:r>
              <a:rPr lang="en-GB" sz="2400" dirty="0"/>
              <a:t>Empathize</a:t>
            </a:r>
          </a:p>
          <a:p>
            <a:pPr>
              <a:lnSpc>
                <a:spcPct val="150000"/>
              </a:lnSpc>
            </a:pPr>
            <a:endParaRPr lang="en-GB" sz="900" dirty="0"/>
          </a:p>
          <a:p>
            <a:pPr>
              <a:lnSpc>
                <a:spcPct val="150000"/>
              </a:lnSpc>
            </a:pPr>
            <a:r>
              <a:rPr lang="en-GB" sz="2400" dirty="0"/>
              <a:t>Apologize, if necessary</a:t>
            </a:r>
          </a:p>
          <a:p>
            <a:pPr>
              <a:lnSpc>
                <a:spcPct val="100000"/>
              </a:lnSpc>
            </a:pPr>
            <a:endParaRPr lang="en-GB" sz="2400" dirty="0"/>
          </a:p>
          <a:p>
            <a:pPr>
              <a:lnSpc>
                <a:spcPct val="100000"/>
              </a:lnSpc>
            </a:pPr>
            <a:r>
              <a:rPr lang="en-GB" sz="2400" dirty="0"/>
              <a:t>Suggest solutions, alternatives or workarounds</a:t>
            </a:r>
          </a:p>
          <a:p>
            <a:pPr>
              <a:lnSpc>
                <a:spcPct val="150000"/>
              </a:lnSpc>
            </a:pPr>
            <a:endParaRPr lang="en-GB" sz="1050" dirty="0"/>
          </a:p>
          <a:p>
            <a:pPr>
              <a:lnSpc>
                <a:spcPct val="150000"/>
              </a:lnSpc>
            </a:pPr>
            <a:r>
              <a:rPr lang="en-GB" sz="2400" dirty="0"/>
              <a:t>Reassure and commit to action</a:t>
            </a:r>
            <a:r>
              <a:rPr lang="en-GB" dirty="0"/>
              <a:t> </a:t>
            </a:r>
            <a:endParaRPr lang="en-IN" dirty="0"/>
          </a:p>
        </p:txBody>
      </p:sp>
      <p:pic>
        <p:nvPicPr>
          <p:cNvPr id="18434" name="Picture 2" descr="Photo angry unhappy businessman">
            <a:extLst>
              <a:ext uri="{FF2B5EF4-FFF2-40B4-BE49-F238E27FC236}">
                <a16:creationId xmlns:a16="http://schemas.microsoft.com/office/drawing/2014/main" id="{D62D2087-AC3C-4C88-876E-F0167E9C67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5895" y="1598013"/>
            <a:ext cx="5268658" cy="3795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0512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D6966-B9A6-6B7D-EF93-73709AEE6EE6}"/>
              </a:ext>
            </a:extLst>
          </p:cNvPr>
          <p:cNvSpPr>
            <a:spLocks noGrp="1"/>
          </p:cNvSpPr>
          <p:nvPr>
            <p:ph type="title"/>
          </p:nvPr>
        </p:nvSpPr>
        <p:spPr>
          <a:xfrm>
            <a:off x="203107" y="169480"/>
            <a:ext cx="10515600" cy="606425"/>
          </a:xfrm>
        </p:spPr>
        <p:txBody>
          <a:bodyPr>
            <a:noAutofit/>
          </a:bodyPr>
          <a:lstStyle/>
          <a:p>
            <a:r>
              <a:rPr lang="en-GB" sz="3200" b="1" dirty="0"/>
              <a:t>Opening statements- For Angry Customer/Issue resolution</a:t>
            </a:r>
            <a:endParaRPr lang="en-IN" sz="3200" b="1" dirty="0"/>
          </a:p>
        </p:txBody>
      </p:sp>
      <p:sp>
        <p:nvSpPr>
          <p:cNvPr id="3" name="Content Placeholder 2">
            <a:extLst>
              <a:ext uri="{FF2B5EF4-FFF2-40B4-BE49-F238E27FC236}">
                <a16:creationId xmlns:a16="http://schemas.microsoft.com/office/drawing/2014/main" id="{BEB05852-8F27-75F9-EAB3-2DCC08EE9A7A}"/>
              </a:ext>
            </a:extLst>
          </p:cNvPr>
          <p:cNvSpPr>
            <a:spLocks noGrp="1"/>
          </p:cNvSpPr>
          <p:nvPr>
            <p:ph idx="1"/>
          </p:nvPr>
        </p:nvSpPr>
        <p:spPr>
          <a:xfrm>
            <a:off x="0" y="1011657"/>
            <a:ext cx="6810374" cy="4901463"/>
          </a:xfrm>
          <a:solidFill>
            <a:schemeClr val="accent4">
              <a:lumMod val="20000"/>
              <a:lumOff val="80000"/>
            </a:schemeClr>
          </a:solidFill>
        </p:spPr>
        <p:txBody>
          <a:bodyPr tIns="612000" anchor="t">
            <a:normAutofit/>
          </a:bodyPr>
          <a:lstStyle/>
          <a:p>
            <a:pPr lvl="1">
              <a:lnSpc>
                <a:spcPct val="100000"/>
              </a:lnSpc>
            </a:pPr>
            <a:r>
              <a:rPr lang="en-US" sz="2800" dirty="0"/>
              <a:t>Apology and empathetic statements must be expressed first.</a:t>
            </a:r>
          </a:p>
          <a:p>
            <a:pPr lvl="1">
              <a:lnSpc>
                <a:spcPct val="140000"/>
              </a:lnSpc>
            </a:pPr>
            <a:r>
              <a:rPr lang="en-US" sz="2800" dirty="0"/>
              <a:t>I am sorry for/that</a:t>
            </a:r>
          </a:p>
          <a:p>
            <a:pPr lvl="1">
              <a:lnSpc>
                <a:spcPct val="140000"/>
              </a:lnSpc>
            </a:pPr>
            <a:r>
              <a:rPr lang="en-US" sz="2800" dirty="0"/>
              <a:t>I understand how you feel</a:t>
            </a:r>
          </a:p>
          <a:p>
            <a:pPr lvl="1">
              <a:lnSpc>
                <a:spcPct val="140000"/>
              </a:lnSpc>
            </a:pPr>
            <a:r>
              <a:rPr lang="en-US" sz="2800" dirty="0"/>
              <a:t>I apologize for</a:t>
            </a:r>
          </a:p>
          <a:p>
            <a:pPr algn="just">
              <a:lnSpc>
                <a:spcPct val="110000"/>
              </a:lnSpc>
            </a:pPr>
            <a:endParaRPr lang="en-US" sz="2800" dirty="0">
              <a:effectLst/>
              <a:ea typeface="Calibri" panose="020F0502020204030204" pitchFamily="34" charset="0"/>
              <a:cs typeface="Symbol" panose="05050102010706020507" pitchFamily="18" charset="2"/>
            </a:endParaRPr>
          </a:p>
          <a:p>
            <a:pPr marL="0" lvl="0" indent="0" algn="just">
              <a:lnSpc>
                <a:spcPct val="110000"/>
              </a:lnSpc>
              <a:buNone/>
            </a:pPr>
            <a:endParaRPr lang="en-US" sz="2800" dirty="0">
              <a:effectLst/>
              <a:ea typeface="Calibri" panose="020F0502020204030204" pitchFamily="34" charset="0"/>
              <a:cs typeface="Symbol" panose="05050102010706020507" pitchFamily="18" charset="2"/>
            </a:endParaRPr>
          </a:p>
          <a:p>
            <a:pPr marL="285750" lvl="0" indent="-285750" algn="just">
              <a:lnSpc>
                <a:spcPct val="110000"/>
              </a:lnSpc>
              <a:spcAft>
                <a:spcPts val="1000"/>
              </a:spcAft>
              <a:buFont typeface="Arial" panose="020B0604020202020204" pitchFamily="34" charset="0"/>
              <a:buChar char="•"/>
            </a:pPr>
            <a:endParaRPr lang="en-US" sz="2800" dirty="0">
              <a:effectLst/>
              <a:ea typeface="Calibri" panose="020F0502020204030204" pitchFamily="34" charset="0"/>
              <a:cs typeface="Symbol" panose="05050102010706020507" pitchFamily="18" charset="2"/>
            </a:endParaRPr>
          </a:p>
          <a:p>
            <a:pPr marL="342900" lvl="0" indent="-342900" algn="just">
              <a:lnSpc>
                <a:spcPct val="110000"/>
              </a:lnSpc>
              <a:buFont typeface="Symbol" panose="05050102010706020507" pitchFamily="18" charset="2"/>
              <a:buChar char=""/>
            </a:pPr>
            <a:endParaRPr lang="en-IN" dirty="0"/>
          </a:p>
        </p:txBody>
      </p:sp>
      <p:pic>
        <p:nvPicPr>
          <p:cNvPr id="5" name="Picture 4">
            <a:extLst>
              <a:ext uri="{FF2B5EF4-FFF2-40B4-BE49-F238E27FC236}">
                <a16:creationId xmlns:a16="http://schemas.microsoft.com/office/drawing/2014/main" id="{2A52828F-F014-FD1E-2566-3E2E73055DC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675" b="5463"/>
          <a:stretch/>
        </p:blipFill>
        <p:spPr>
          <a:xfrm>
            <a:off x="6810374" y="1011657"/>
            <a:ext cx="5381625" cy="4901463"/>
          </a:xfrm>
          <a:prstGeom prst="rect">
            <a:avLst/>
          </a:prstGeom>
        </p:spPr>
      </p:pic>
    </p:spTree>
    <p:extLst>
      <p:ext uri="{BB962C8B-B14F-4D97-AF65-F5344CB8AC3E}">
        <p14:creationId xmlns:p14="http://schemas.microsoft.com/office/powerpoint/2010/main" val="2745731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bg/>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7C216-1CC4-8CB7-0842-3C96D8F12B6B}"/>
              </a:ext>
            </a:extLst>
          </p:cNvPr>
          <p:cNvSpPr>
            <a:spLocks noGrp="1"/>
          </p:cNvSpPr>
          <p:nvPr>
            <p:ph type="title"/>
          </p:nvPr>
        </p:nvSpPr>
        <p:spPr>
          <a:xfrm>
            <a:off x="645160" y="289661"/>
            <a:ext cx="10515600" cy="752475"/>
          </a:xfrm>
        </p:spPr>
        <p:txBody>
          <a:bodyPr/>
          <a:lstStyle/>
          <a:p>
            <a:r>
              <a:rPr lang="en-US" b="1" dirty="0"/>
              <a:t>What to do when you are unsure?</a:t>
            </a:r>
            <a:endParaRPr lang="en-IN" b="1" dirty="0"/>
          </a:p>
        </p:txBody>
      </p:sp>
      <p:sp>
        <p:nvSpPr>
          <p:cNvPr id="3" name="Content Placeholder 2">
            <a:extLst>
              <a:ext uri="{FF2B5EF4-FFF2-40B4-BE49-F238E27FC236}">
                <a16:creationId xmlns:a16="http://schemas.microsoft.com/office/drawing/2014/main" id="{7033216E-2EEA-6851-DF4E-8AA348BEB183}"/>
              </a:ext>
            </a:extLst>
          </p:cNvPr>
          <p:cNvSpPr>
            <a:spLocks noGrp="1"/>
          </p:cNvSpPr>
          <p:nvPr>
            <p:ph idx="1"/>
          </p:nvPr>
        </p:nvSpPr>
        <p:spPr>
          <a:xfrm>
            <a:off x="0" y="1021817"/>
            <a:ext cx="6810373" cy="4901462"/>
          </a:xfrm>
        </p:spPr>
        <p:txBody>
          <a:bodyPr anchor="ctr"/>
          <a:lstStyle/>
          <a:p>
            <a:pPr lvl="1">
              <a:lnSpc>
                <a:spcPct val="110000"/>
              </a:lnSpc>
            </a:pPr>
            <a:r>
              <a:rPr lang="en-GB" sz="2800" dirty="0"/>
              <a:t>Ensure that you do not commit</a:t>
            </a:r>
          </a:p>
          <a:p>
            <a:pPr lvl="1">
              <a:lnSpc>
                <a:spcPct val="110000"/>
              </a:lnSpc>
            </a:pPr>
            <a:endParaRPr lang="en-GB" sz="2800" dirty="0"/>
          </a:p>
          <a:p>
            <a:pPr lvl="1">
              <a:lnSpc>
                <a:spcPct val="110000"/>
              </a:lnSpc>
            </a:pPr>
            <a:r>
              <a:rPr lang="en-GB" sz="2800" dirty="0"/>
              <a:t>Use tentative words like</a:t>
            </a:r>
          </a:p>
          <a:p>
            <a:pPr lvl="2">
              <a:lnSpc>
                <a:spcPct val="110000"/>
              </a:lnSpc>
            </a:pPr>
            <a:r>
              <a:rPr lang="en-GB" sz="2400" dirty="0"/>
              <a:t>May</a:t>
            </a:r>
          </a:p>
          <a:p>
            <a:pPr lvl="2">
              <a:lnSpc>
                <a:spcPct val="110000"/>
              </a:lnSpc>
            </a:pPr>
            <a:r>
              <a:rPr lang="en-GB" sz="2400" dirty="0"/>
              <a:t>Might</a:t>
            </a:r>
          </a:p>
          <a:p>
            <a:pPr lvl="2">
              <a:lnSpc>
                <a:spcPct val="110000"/>
              </a:lnSpc>
            </a:pPr>
            <a:r>
              <a:rPr lang="en-GB" sz="2400" dirty="0"/>
              <a:t>Seems like</a:t>
            </a:r>
          </a:p>
          <a:p>
            <a:pPr lvl="2">
              <a:lnSpc>
                <a:spcPct val="110000"/>
              </a:lnSpc>
            </a:pPr>
            <a:r>
              <a:rPr lang="en-GB" sz="2400" dirty="0"/>
              <a:t>Looks as if</a:t>
            </a:r>
          </a:p>
          <a:p>
            <a:pPr lvl="2">
              <a:lnSpc>
                <a:spcPct val="110000"/>
              </a:lnSpc>
            </a:pPr>
            <a:r>
              <a:rPr lang="en-GB" sz="2400" dirty="0"/>
              <a:t>Comes across as </a:t>
            </a:r>
          </a:p>
          <a:p>
            <a:pPr lvl="2">
              <a:lnSpc>
                <a:spcPct val="110000"/>
              </a:lnSpc>
            </a:pPr>
            <a:r>
              <a:rPr lang="en-GB" sz="2400" dirty="0"/>
              <a:t>It is possible</a:t>
            </a:r>
            <a:endParaRPr lang="en-IN" sz="2400" dirty="0"/>
          </a:p>
        </p:txBody>
      </p:sp>
      <p:pic>
        <p:nvPicPr>
          <p:cNvPr id="9" name="Picture 8">
            <a:extLst>
              <a:ext uri="{FF2B5EF4-FFF2-40B4-BE49-F238E27FC236}">
                <a16:creationId xmlns:a16="http://schemas.microsoft.com/office/drawing/2014/main" id="{A0142465-6A0E-07C2-ECD5-ECBB236DA7AB}"/>
              </a:ext>
            </a:extLst>
          </p:cNvPr>
          <p:cNvPicPr>
            <a:picLocks noChangeAspect="1"/>
          </p:cNvPicPr>
          <p:nvPr/>
        </p:nvPicPr>
        <p:blipFill>
          <a:blip r:embed="rId3">
            <a:extLst>
              <a:ext uri="{28A0092B-C50C-407E-A947-70E740481C1C}">
                <a14:useLocalDpi xmlns:a14="http://schemas.microsoft.com/office/drawing/2010/main" val="0"/>
              </a:ext>
            </a:extLst>
          </a:blip>
          <a:srcRect l="17647" r="17647"/>
          <a:stretch/>
        </p:blipFill>
        <p:spPr>
          <a:xfrm>
            <a:off x="6810374" y="1021817"/>
            <a:ext cx="5381625" cy="4901463"/>
          </a:xfrm>
          <a:prstGeom prst="rect">
            <a:avLst/>
          </a:prstGeom>
          <a:ln>
            <a:noFill/>
          </a:ln>
        </p:spPr>
      </p:pic>
    </p:spTree>
    <p:extLst>
      <p:ext uri="{BB962C8B-B14F-4D97-AF65-F5344CB8AC3E}">
        <p14:creationId xmlns:p14="http://schemas.microsoft.com/office/powerpoint/2010/main" val="2758500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E9A188E-0BC9-7AED-99E9-1AC88C23EF69}"/>
              </a:ext>
            </a:extLst>
          </p:cNvPr>
          <p:cNvPicPr>
            <a:picLocks noChangeAspect="1"/>
          </p:cNvPicPr>
          <p:nvPr/>
        </p:nvPicPr>
        <p:blipFill>
          <a:blip r:embed="rId3">
            <a:extLst>
              <a:ext uri="{28A0092B-C50C-407E-A947-70E740481C1C}">
                <a14:useLocalDpi xmlns:a14="http://schemas.microsoft.com/office/drawing/2010/main" val="0"/>
              </a:ext>
            </a:extLst>
          </a:blip>
          <a:srcRect l="1804" r="1804"/>
          <a:stretch/>
        </p:blipFill>
        <p:spPr>
          <a:xfrm>
            <a:off x="-1" y="0"/>
            <a:ext cx="12192000" cy="4975051"/>
          </a:xfrm>
          <a:prstGeom prst="rect">
            <a:avLst/>
          </a:prstGeom>
        </p:spPr>
      </p:pic>
      <p:sp>
        <p:nvSpPr>
          <p:cNvPr id="2" name="Title 6">
            <a:extLst>
              <a:ext uri="{FF2B5EF4-FFF2-40B4-BE49-F238E27FC236}">
                <a16:creationId xmlns:a16="http://schemas.microsoft.com/office/drawing/2014/main" id="{AD82A9F8-9CFC-202C-47E3-12BC6E376D45}"/>
              </a:ext>
            </a:extLst>
          </p:cNvPr>
          <p:cNvSpPr txBox="1">
            <a:spLocks/>
          </p:cNvSpPr>
          <p:nvPr/>
        </p:nvSpPr>
        <p:spPr>
          <a:xfrm>
            <a:off x="1524000" y="5456778"/>
            <a:ext cx="9144000" cy="140122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a:solidFill>
                  <a:schemeClr val="tx1"/>
                </a:solidFill>
                <a:latin typeface="Swis721 Cn BT" panose="020B0506020202030204" pitchFamily="34" charset="0"/>
                <a:ea typeface="+mj-ea"/>
                <a:cs typeface="+mj-cs"/>
              </a:defRPr>
            </a:lvl1pPr>
          </a:lstStyle>
          <a:p>
            <a:pPr algn="ctr">
              <a:spcBef>
                <a:spcPts val="0"/>
              </a:spcBef>
            </a:pPr>
            <a:r>
              <a:rPr lang="en-US" sz="3200" b="1" dirty="0">
                <a:solidFill>
                  <a:srgbClr val="000000"/>
                </a:solidFill>
              </a:rPr>
              <a:t>Module 6: </a:t>
            </a:r>
            <a:br>
              <a:rPr lang="en-US" sz="3200" b="1" dirty="0">
                <a:solidFill>
                  <a:srgbClr val="000000"/>
                </a:solidFill>
              </a:rPr>
            </a:br>
            <a:r>
              <a:rPr lang="en-US" sz="3200" b="1" dirty="0">
                <a:solidFill>
                  <a:srgbClr val="000000"/>
                </a:solidFill>
              </a:rPr>
              <a:t>Avoiding </a:t>
            </a:r>
            <a:r>
              <a:rPr lang="en-GB" sz="3200" b="1" dirty="0"/>
              <a:t>Common errors &amp; Email Management</a:t>
            </a:r>
            <a:endParaRPr lang="en-US" sz="3200" b="1" dirty="0"/>
          </a:p>
        </p:txBody>
      </p:sp>
    </p:spTree>
    <p:extLst>
      <p:ext uri="{BB962C8B-B14F-4D97-AF65-F5344CB8AC3E}">
        <p14:creationId xmlns:p14="http://schemas.microsoft.com/office/powerpoint/2010/main" val="383239797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D52A3-A192-B08D-3D49-4F4AE549C128}"/>
              </a:ext>
            </a:extLst>
          </p:cNvPr>
          <p:cNvSpPr>
            <a:spLocks noGrp="1"/>
          </p:cNvSpPr>
          <p:nvPr>
            <p:ph type="title"/>
          </p:nvPr>
        </p:nvSpPr>
        <p:spPr>
          <a:xfrm>
            <a:off x="501748" y="315108"/>
            <a:ext cx="10515600" cy="678229"/>
          </a:xfrm>
        </p:spPr>
        <p:txBody>
          <a:bodyPr>
            <a:normAutofit fontScale="90000"/>
          </a:bodyPr>
          <a:lstStyle/>
          <a:p>
            <a:r>
              <a:rPr lang="en-US" b="1" dirty="0"/>
              <a:t> </a:t>
            </a:r>
            <a:r>
              <a:rPr lang="en-US" sz="4900" b="1" dirty="0"/>
              <a:t>Errors within an email</a:t>
            </a:r>
            <a:endParaRPr lang="en-IN" b="1" dirty="0"/>
          </a:p>
        </p:txBody>
      </p:sp>
      <p:sp>
        <p:nvSpPr>
          <p:cNvPr id="3" name="Content Placeholder 2">
            <a:extLst>
              <a:ext uri="{FF2B5EF4-FFF2-40B4-BE49-F238E27FC236}">
                <a16:creationId xmlns:a16="http://schemas.microsoft.com/office/drawing/2014/main" id="{4C6769AE-9AE9-8ADF-A9C1-D52D271A9ED8}"/>
              </a:ext>
            </a:extLst>
          </p:cNvPr>
          <p:cNvSpPr>
            <a:spLocks noGrp="1"/>
          </p:cNvSpPr>
          <p:nvPr>
            <p:ph idx="1"/>
          </p:nvPr>
        </p:nvSpPr>
        <p:spPr>
          <a:xfrm>
            <a:off x="0" y="1444749"/>
            <a:ext cx="7151077" cy="4929941"/>
          </a:xfrm>
        </p:spPr>
        <p:txBody>
          <a:bodyPr>
            <a:normAutofit/>
          </a:bodyPr>
          <a:lstStyle/>
          <a:p>
            <a:pPr lvl="1">
              <a:lnSpc>
                <a:spcPct val="150000"/>
              </a:lnSpc>
            </a:pPr>
            <a:r>
              <a:rPr lang="en-US" dirty="0">
                <a:effectLst/>
                <a:ea typeface="Calibri" panose="020F0502020204030204" pitchFamily="34" charset="0"/>
                <a:cs typeface="Symbol" panose="05050102010706020507" pitchFamily="18" charset="2"/>
              </a:rPr>
              <a:t>Avoid smileys and winks.</a:t>
            </a:r>
          </a:p>
          <a:p>
            <a:pPr lvl="1">
              <a:lnSpc>
                <a:spcPct val="150000"/>
              </a:lnSpc>
            </a:pPr>
            <a:endParaRPr lang="en-US" sz="100" dirty="0">
              <a:effectLst/>
              <a:ea typeface="Calibri" panose="020F0502020204030204" pitchFamily="34" charset="0"/>
              <a:cs typeface="Symbol" panose="05050102010706020507" pitchFamily="18" charset="2"/>
            </a:endParaRPr>
          </a:p>
          <a:p>
            <a:pPr lvl="1">
              <a:lnSpc>
                <a:spcPct val="100000"/>
              </a:lnSpc>
            </a:pPr>
            <a:r>
              <a:rPr lang="en-US" dirty="0">
                <a:ea typeface="Calibri" panose="020F0502020204030204" pitchFamily="34" charset="0"/>
                <a:cs typeface="Symbol" panose="05050102010706020507" pitchFamily="18" charset="2"/>
              </a:rPr>
              <a:t>Avoid jargon with people who are not from your field</a:t>
            </a:r>
          </a:p>
          <a:p>
            <a:pPr lvl="1">
              <a:lnSpc>
                <a:spcPct val="100000"/>
              </a:lnSpc>
            </a:pPr>
            <a:endParaRPr lang="en-US" sz="1300" dirty="0">
              <a:ea typeface="Calibri" panose="020F0502020204030204" pitchFamily="34" charset="0"/>
              <a:cs typeface="Symbol" panose="05050102010706020507" pitchFamily="18" charset="2"/>
            </a:endParaRPr>
          </a:p>
          <a:p>
            <a:pPr lvl="1">
              <a:lnSpc>
                <a:spcPct val="100000"/>
              </a:lnSpc>
            </a:pPr>
            <a:r>
              <a:rPr lang="en-US" dirty="0">
                <a:ea typeface="Calibri" panose="020F0502020204030204" pitchFamily="34" charset="0"/>
                <a:cs typeface="Symbol" panose="05050102010706020507" pitchFamily="18" charset="2"/>
              </a:rPr>
              <a:t>Don’t use capital letters through and through</a:t>
            </a:r>
          </a:p>
          <a:p>
            <a:pPr lvl="1">
              <a:lnSpc>
                <a:spcPct val="100000"/>
              </a:lnSpc>
            </a:pPr>
            <a:endParaRPr lang="en-US" sz="1200" dirty="0">
              <a:ea typeface="Calibri" panose="020F0502020204030204" pitchFamily="34" charset="0"/>
              <a:cs typeface="Symbol" panose="05050102010706020507" pitchFamily="18" charset="2"/>
            </a:endParaRPr>
          </a:p>
          <a:p>
            <a:pPr lvl="1">
              <a:lnSpc>
                <a:spcPct val="100000"/>
              </a:lnSpc>
            </a:pPr>
            <a:r>
              <a:rPr lang="en-US" dirty="0">
                <a:ea typeface="Calibri" panose="020F0502020204030204" pitchFamily="34" charset="0"/>
                <a:cs typeface="Symbol" panose="05050102010706020507" pitchFamily="18" charset="2"/>
              </a:rPr>
              <a:t>Avoid acronyms or shortcuts -  </a:t>
            </a:r>
            <a:r>
              <a:rPr lang="en-US" dirty="0">
                <a:effectLst/>
                <a:ea typeface="Calibri" panose="020F0502020204030204" pitchFamily="34" charset="0"/>
                <a:cs typeface="Symbol" panose="05050102010706020507" pitchFamily="18" charset="2"/>
              </a:rPr>
              <a:t>ASAP, FYI, PFA, PFB </a:t>
            </a:r>
          </a:p>
          <a:p>
            <a:pPr lvl="1">
              <a:lnSpc>
                <a:spcPct val="100000"/>
              </a:lnSpc>
            </a:pPr>
            <a:endParaRPr lang="en-US" sz="1200" dirty="0">
              <a:ea typeface="Calibri" panose="020F0502020204030204" pitchFamily="34" charset="0"/>
              <a:cs typeface="Symbol" panose="05050102010706020507" pitchFamily="18" charset="2"/>
            </a:endParaRPr>
          </a:p>
          <a:p>
            <a:pPr lvl="1">
              <a:lnSpc>
                <a:spcPct val="100000"/>
              </a:lnSpc>
            </a:pPr>
            <a:r>
              <a:rPr lang="en-US" dirty="0">
                <a:ea typeface="Calibri" panose="020F0502020204030204" pitchFamily="34" charset="0"/>
                <a:cs typeface="Symbol" panose="05050102010706020507" pitchFamily="18" charset="2"/>
              </a:rPr>
              <a:t>Don’t be vague.</a:t>
            </a:r>
          </a:p>
          <a:p>
            <a:pPr lvl="1">
              <a:lnSpc>
                <a:spcPct val="100000"/>
              </a:lnSpc>
            </a:pPr>
            <a:endParaRPr lang="en-US" sz="1200" dirty="0">
              <a:ea typeface="Calibri" panose="020F0502020204030204" pitchFamily="34" charset="0"/>
              <a:cs typeface="Symbol" panose="05050102010706020507" pitchFamily="18" charset="2"/>
            </a:endParaRPr>
          </a:p>
          <a:p>
            <a:pPr lvl="1">
              <a:lnSpc>
                <a:spcPct val="100000"/>
              </a:lnSpc>
            </a:pPr>
            <a:r>
              <a:rPr lang="en-US" dirty="0">
                <a:ea typeface="Calibri" panose="020F0502020204030204" pitchFamily="34" charset="0"/>
                <a:cs typeface="Symbol" panose="05050102010706020507" pitchFamily="18" charset="2"/>
              </a:rPr>
              <a:t>Don’t use Uppercase for writing the entire email</a:t>
            </a:r>
          </a:p>
          <a:p>
            <a:endParaRPr lang="en-IN" sz="2800" dirty="0">
              <a:effectLst/>
              <a:ea typeface="Calibri" panose="020F0502020204030204" pitchFamily="34" charset="0"/>
              <a:cs typeface="Symbol" panose="05050102010706020507" pitchFamily="18" charset="2"/>
            </a:endParaRPr>
          </a:p>
          <a:p>
            <a:endParaRPr lang="en-IN" sz="2800" dirty="0">
              <a:effectLst/>
              <a:ea typeface="Calibri" panose="020F0502020204030204" pitchFamily="34" charset="0"/>
              <a:cs typeface="Symbol" panose="05050102010706020507" pitchFamily="18" charset="2"/>
            </a:endParaRPr>
          </a:p>
          <a:p>
            <a:endParaRPr lang="en-US" dirty="0"/>
          </a:p>
          <a:p>
            <a:endParaRPr lang="en-IN" dirty="0"/>
          </a:p>
        </p:txBody>
      </p:sp>
      <p:pic>
        <p:nvPicPr>
          <p:cNvPr id="7" name="Picture 6">
            <a:extLst>
              <a:ext uri="{FF2B5EF4-FFF2-40B4-BE49-F238E27FC236}">
                <a16:creationId xmlns:a16="http://schemas.microsoft.com/office/drawing/2014/main" id="{5C0470F4-9A78-879B-70E3-7CC4352FB056}"/>
              </a:ext>
            </a:extLst>
          </p:cNvPr>
          <p:cNvPicPr>
            <a:picLocks noChangeAspect="1"/>
          </p:cNvPicPr>
          <p:nvPr/>
        </p:nvPicPr>
        <p:blipFill rotWithShape="1">
          <a:blip r:embed="rId3">
            <a:extLst>
              <a:ext uri="{28A0092B-C50C-407E-A947-70E740481C1C}">
                <a14:useLocalDpi xmlns:a14="http://schemas.microsoft.com/office/drawing/2010/main" val="0"/>
              </a:ext>
            </a:extLst>
          </a:blip>
          <a:srcRect l="18587" t="11216" r="21710" b="9964"/>
          <a:stretch/>
        </p:blipFill>
        <p:spPr>
          <a:xfrm>
            <a:off x="7850077" y="1318099"/>
            <a:ext cx="4341923" cy="4221802"/>
          </a:xfrm>
          <a:prstGeom prst="rect">
            <a:avLst/>
          </a:prstGeom>
          <a:ln>
            <a:noFill/>
          </a:ln>
        </p:spPr>
      </p:pic>
    </p:spTree>
    <p:extLst>
      <p:ext uri="{BB962C8B-B14F-4D97-AF65-F5344CB8AC3E}">
        <p14:creationId xmlns:p14="http://schemas.microsoft.com/office/powerpoint/2010/main" val="133700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2A5C5-5A78-6771-547C-60329CA7B60C}"/>
              </a:ext>
            </a:extLst>
          </p:cNvPr>
          <p:cNvSpPr>
            <a:spLocks noGrp="1"/>
          </p:cNvSpPr>
          <p:nvPr>
            <p:ph type="title"/>
          </p:nvPr>
        </p:nvSpPr>
        <p:spPr>
          <a:xfrm>
            <a:off x="207910" y="202912"/>
            <a:ext cx="10515600" cy="795459"/>
          </a:xfrm>
        </p:spPr>
        <p:txBody>
          <a:bodyPr>
            <a:normAutofit/>
          </a:bodyPr>
          <a:lstStyle/>
          <a:p>
            <a:r>
              <a:rPr lang="en-US" b="1" dirty="0"/>
              <a:t>Grammar &amp; Punctuation</a:t>
            </a:r>
            <a:endParaRPr lang="en-IN" b="1" dirty="0"/>
          </a:p>
        </p:txBody>
      </p:sp>
      <p:sp>
        <p:nvSpPr>
          <p:cNvPr id="3" name="Content Placeholder 2">
            <a:extLst>
              <a:ext uri="{FF2B5EF4-FFF2-40B4-BE49-F238E27FC236}">
                <a16:creationId xmlns:a16="http://schemas.microsoft.com/office/drawing/2014/main" id="{461422CA-0C76-4744-614D-6FDD1F18A095}"/>
              </a:ext>
            </a:extLst>
          </p:cNvPr>
          <p:cNvSpPr>
            <a:spLocks noGrp="1"/>
          </p:cNvSpPr>
          <p:nvPr>
            <p:ph idx="1"/>
          </p:nvPr>
        </p:nvSpPr>
        <p:spPr>
          <a:xfrm>
            <a:off x="0" y="1068709"/>
            <a:ext cx="6810373" cy="4854569"/>
          </a:xfrm>
          <a:solidFill>
            <a:srgbClr val="F1E9E6"/>
          </a:solidFill>
        </p:spPr>
        <p:txBody>
          <a:bodyPr anchor="ctr">
            <a:normAutofit/>
          </a:bodyPr>
          <a:lstStyle/>
          <a:p>
            <a:pPr lvl="1">
              <a:lnSpc>
                <a:spcPct val="150000"/>
              </a:lnSpc>
            </a:pPr>
            <a:r>
              <a:rPr lang="en-GB" dirty="0"/>
              <a:t>Be clear on what you want to convey</a:t>
            </a:r>
          </a:p>
          <a:p>
            <a:pPr lvl="1">
              <a:lnSpc>
                <a:spcPct val="150000"/>
              </a:lnSpc>
            </a:pPr>
            <a:endParaRPr lang="en-GB" dirty="0"/>
          </a:p>
          <a:p>
            <a:pPr lvl="1">
              <a:lnSpc>
                <a:spcPct val="150000"/>
              </a:lnSpc>
            </a:pPr>
            <a:r>
              <a:rPr lang="en-GB" dirty="0"/>
              <a:t>Make simpler and shorter sentences</a:t>
            </a:r>
          </a:p>
          <a:p>
            <a:pPr lvl="1">
              <a:lnSpc>
                <a:spcPct val="150000"/>
              </a:lnSpc>
            </a:pPr>
            <a:endParaRPr lang="en-GB" dirty="0"/>
          </a:p>
          <a:p>
            <a:pPr lvl="1">
              <a:lnSpc>
                <a:spcPct val="150000"/>
              </a:lnSpc>
            </a:pPr>
            <a:r>
              <a:rPr lang="en-GB" dirty="0"/>
              <a:t>Use tools for automated checking</a:t>
            </a:r>
          </a:p>
          <a:p>
            <a:pPr lvl="1">
              <a:lnSpc>
                <a:spcPct val="150000"/>
              </a:lnSpc>
            </a:pPr>
            <a:endParaRPr lang="en-GB" dirty="0"/>
          </a:p>
          <a:p>
            <a:pPr lvl="1">
              <a:lnSpc>
                <a:spcPct val="150000"/>
              </a:lnSpc>
            </a:pPr>
            <a:r>
              <a:rPr lang="en-GB" dirty="0"/>
              <a:t>Ask someone else to check for errors</a:t>
            </a:r>
            <a:endParaRPr lang="en-IN" dirty="0"/>
          </a:p>
        </p:txBody>
      </p:sp>
      <p:pic>
        <p:nvPicPr>
          <p:cNvPr id="9" name="Picture 8">
            <a:extLst>
              <a:ext uri="{FF2B5EF4-FFF2-40B4-BE49-F238E27FC236}">
                <a16:creationId xmlns:a16="http://schemas.microsoft.com/office/drawing/2014/main" id="{F9D8AD14-3F0D-90FB-2A7E-6A78A23105F2}"/>
              </a:ext>
            </a:extLst>
          </p:cNvPr>
          <p:cNvPicPr>
            <a:picLocks noChangeAspect="1"/>
          </p:cNvPicPr>
          <p:nvPr/>
        </p:nvPicPr>
        <p:blipFill>
          <a:blip r:embed="rId3">
            <a:extLst>
              <a:ext uri="{28A0092B-C50C-407E-A947-70E740481C1C}">
                <a14:useLocalDpi xmlns:a14="http://schemas.microsoft.com/office/drawing/2010/main" val="0"/>
              </a:ext>
            </a:extLst>
          </a:blip>
          <a:srcRect l="15378" r="15378"/>
          <a:stretch/>
        </p:blipFill>
        <p:spPr>
          <a:xfrm>
            <a:off x="6810374" y="1021817"/>
            <a:ext cx="5381625" cy="4901463"/>
          </a:xfrm>
          <a:prstGeom prst="rect">
            <a:avLst/>
          </a:prstGeom>
          <a:ln>
            <a:noFill/>
          </a:ln>
        </p:spPr>
      </p:pic>
    </p:spTree>
    <p:extLst>
      <p:ext uri="{BB962C8B-B14F-4D97-AF65-F5344CB8AC3E}">
        <p14:creationId xmlns:p14="http://schemas.microsoft.com/office/powerpoint/2010/main" val="250892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2279A-CDED-B72D-01EE-DCCD01678310}"/>
              </a:ext>
            </a:extLst>
          </p:cNvPr>
          <p:cNvSpPr>
            <a:spLocks noGrp="1"/>
          </p:cNvSpPr>
          <p:nvPr>
            <p:ph type="title"/>
          </p:nvPr>
        </p:nvSpPr>
        <p:spPr>
          <a:xfrm>
            <a:off x="618978" y="277445"/>
            <a:ext cx="10515600" cy="783737"/>
          </a:xfrm>
        </p:spPr>
        <p:txBody>
          <a:bodyPr>
            <a:normAutofit/>
          </a:bodyPr>
          <a:lstStyle/>
          <a:p>
            <a:r>
              <a:rPr lang="en-GB" sz="4000" b="1" dirty="0"/>
              <a:t>Errors while sending emails</a:t>
            </a:r>
            <a:endParaRPr lang="en-IN" sz="4000" b="1" dirty="0"/>
          </a:p>
        </p:txBody>
      </p:sp>
      <p:sp>
        <p:nvSpPr>
          <p:cNvPr id="3" name="Content Placeholder 2">
            <a:extLst>
              <a:ext uri="{FF2B5EF4-FFF2-40B4-BE49-F238E27FC236}">
                <a16:creationId xmlns:a16="http://schemas.microsoft.com/office/drawing/2014/main" id="{DB822C9D-50C5-AFDD-0179-F496279BC154}"/>
              </a:ext>
            </a:extLst>
          </p:cNvPr>
          <p:cNvSpPr>
            <a:spLocks noGrp="1"/>
          </p:cNvSpPr>
          <p:nvPr>
            <p:ph idx="1"/>
          </p:nvPr>
        </p:nvSpPr>
        <p:spPr>
          <a:xfrm>
            <a:off x="0" y="1678330"/>
            <a:ext cx="7899749" cy="3909285"/>
          </a:xfrm>
          <a:solidFill>
            <a:srgbClr val="AEAEAE"/>
          </a:solidFill>
        </p:spPr>
        <p:txBody>
          <a:bodyPr tIns="612000" anchor="ctr">
            <a:normAutofit/>
          </a:bodyPr>
          <a:lstStyle/>
          <a:p>
            <a:pPr lvl="1">
              <a:lnSpc>
                <a:spcPct val="150000"/>
              </a:lnSpc>
            </a:pPr>
            <a:r>
              <a:rPr lang="en-GB" dirty="0"/>
              <a:t>Follow the sequence</a:t>
            </a:r>
          </a:p>
          <a:p>
            <a:pPr lvl="1">
              <a:lnSpc>
                <a:spcPct val="150000"/>
              </a:lnSpc>
            </a:pPr>
            <a:endParaRPr lang="en-GB" sz="1100" dirty="0"/>
          </a:p>
          <a:p>
            <a:pPr lvl="1">
              <a:lnSpc>
                <a:spcPct val="100000"/>
              </a:lnSpc>
            </a:pPr>
            <a:r>
              <a:rPr lang="en-GB" dirty="0"/>
              <a:t>Check if chain emails and subject lines are relevant</a:t>
            </a:r>
          </a:p>
          <a:p>
            <a:pPr lvl="1">
              <a:lnSpc>
                <a:spcPct val="150000"/>
              </a:lnSpc>
            </a:pPr>
            <a:endParaRPr lang="en-GB" sz="1100" dirty="0"/>
          </a:p>
          <a:p>
            <a:pPr lvl="1">
              <a:lnSpc>
                <a:spcPct val="150000"/>
              </a:lnSpc>
            </a:pPr>
            <a:r>
              <a:rPr lang="en-GB" dirty="0"/>
              <a:t>Hitting </a:t>
            </a:r>
            <a:r>
              <a:rPr lang="en-US" dirty="0">
                <a:effectLst/>
                <a:ea typeface="Calibri" panose="020F0502020204030204" pitchFamily="34" charset="0"/>
                <a:cs typeface="Symbol" panose="05050102010706020507" pitchFamily="18" charset="2"/>
              </a:rPr>
              <a:t>“Reply All” </a:t>
            </a:r>
          </a:p>
          <a:p>
            <a:pPr lvl="1">
              <a:lnSpc>
                <a:spcPct val="150000"/>
              </a:lnSpc>
            </a:pPr>
            <a:endParaRPr lang="en-US" sz="1100" dirty="0"/>
          </a:p>
          <a:p>
            <a:pPr lvl="1">
              <a:lnSpc>
                <a:spcPct val="150000"/>
              </a:lnSpc>
            </a:pPr>
            <a:r>
              <a:rPr lang="en-US" dirty="0"/>
              <a:t> </a:t>
            </a:r>
            <a:r>
              <a:rPr lang="en-US" dirty="0">
                <a:effectLst/>
                <a:ea typeface="Calibri" panose="020F0502020204030204" pitchFamily="34" charset="0"/>
                <a:cs typeface="Symbol" panose="05050102010706020507" pitchFamily="18" charset="2"/>
              </a:rPr>
              <a:t>Emailing the wrong person</a:t>
            </a:r>
            <a:endParaRPr lang="en-GB" dirty="0"/>
          </a:p>
          <a:p>
            <a:endParaRPr lang="en-GB" sz="3200" dirty="0"/>
          </a:p>
          <a:p>
            <a:endParaRPr lang="en-IN" sz="3200" dirty="0"/>
          </a:p>
        </p:txBody>
      </p:sp>
      <p:pic>
        <p:nvPicPr>
          <p:cNvPr id="7" name="Picture 6">
            <a:extLst>
              <a:ext uri="{FF2B5EF4-FFF2-40B4-BE49-F238E27FC236}">
                <a16:creationId xmlns:a16="http://schemas.microsoft.com/office/drawing/2014/main" id="{6F6D26AD-E4B0-2412-B5CF-AFC7F273646E}"/>
              </a:ext>
            </a:extLst>
          </p:cNvPr>
          <p:cNvPicPr>
            <a:picLocks noChangeAspect="1"/>
          </p:cNvPicPr>
          <p:nvPr/>
        </p:nvPicPr>
        <p:blipFill>
          <a:blip r:embed="rId3" cstate="print">
            <a:extLst>
              <a:ext uri="{28A0092B-C50C-407E-A947-70E740481C1C}">
                <a14:useLocalDpi xmlns:a14="http://schemas.microsoft.com/office/drawing/2010/main" val="0"/>
              </a:ext>
            </a:extLst>
          </a:blip>
          <a:srcRect l="13657" r="13657"/>
          <a:stretch/>
        </p:blipFill>
        <p:spPr>
          <a:xfrm>
            <a:off x="7899750" y="1678330"/>
            <a:ext cx="4292250" cy="3909285"/>
          </a:xfrm>
          <a:prstGeom prst="rect">
            <a:avLst/>
          </a:prstGeom>
          <a:ln>
            <a:noFill/>
          </a:ln>
        </p:spPr>
      </p:pic>
    </p:spTree>
    <p:extLst>
      <p:ext uri="{BB962C8B-B14F-4D97-AF65-F5344CB8AC3E}">
        <p14:creationId xmlns:p14="http://schemas.microsoft.com/office/powerpoint/2010/main" val="3100277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01AC99-CC96-9A34-1079-B0417AFCE1F3}"/>
              </a:ext>
            </a:extLst>
          </p:cNvPr>
          <p:cNvSpPr>
            <a:spLocks noGrp="1"/>
          </p:cNvSpPr>
          <p:nvPr>
            <p:ph type="ctrTitle"/>
          </p:nvPr>
        </p:nvSpPr>
        <p:spPr>
          <a:xfrm>
            <a:off x="621323" y="278302"/>
            <a:ext cx="9144000" cy="729882"/>
          </a:xfrm>
        </p:spPr>
        <p:txBody>
          <a:bodyPr>
            <a:normAutofit fontScale="90000"/>
          </a:bodyPr>
          <a:lstStyle/>
          <a:p>
            <a:pPr algn="l"/>
            <a:r>
              <a:rPr lang="en-GB" sz="4400" b="1" dirty="0"/>
              <a:t>Managing your emails-Organising Inbox</a:t>
            </a:r>
            <a:endParaRPr lang="en-IN" sz="4400" b="1" dirty="0"/>
          </a:p>
        </p:txBody>
      </p:sp>
      <p:pic>
        <p:nvPicPr>
          <p:cNvPr id="7" name="Picture 6">
            <a:extLst>
              <a:ext uri="{FF2B5EF4-FFF2-40B4-BE49-F238E27FC236}">
                <a16:creationId xmlns:a16="http://schemas.microsoft.com/office/drawing/2014/main" id="{4B6ECB83-86F1-A214-09A2-9C41C9340DCC}"/>
              </a:ext>
            </a:extLst>
          </p:cNvPr>
          <p:cNvPicPr>
            <a:picLocks noChangeAspect="1"/>
          </p:cNvPicPr>
          <p:nvPr/>
        </p:nvPicPr>
        <p:blipFill>
          <a:blip r:embed="rId3">
            <a:extLst>
              <a:ext uri="{28A0092B-C50C-407E-A947-70E740481C1C}">
                <a14:useLocalDpi xmlns:a14="http://schemas.microsoft.com/office/drawing/2010/main" val="0"/>
              </a:ext>
            </a:extLst>
          </a:blip>
          <a:srcRect t="19396" b="19396"/>
          <a:stretch/>
        </p:blipFill>
        <p:spPr>
          <a:xfrm>
            <a:off x="0" y="1805651"/>
            <a:ext cx="7836061" cy="4188748"/>
          </a:xfrm>
          <a:prstGeom prst="rect">
            <a:avLst/>
          </a:prstGeom>
        </p:spPr>
      </p:pic>
      <p:sp>
        <p:nvSpPr>
          <p:cNvPr id="2" name="Content Placeholder 2">
            <a:extLst>
              <a:ext uri="{FF2B5EF4-FFF2-40B4-BE49-F238E27FC236}">
                <a16:creationId xmlns:a16="http://schemas.microsoft.com/office/drawing/2014/main" id="{7995DECF-DDBD-16E8-B9BF-616E8CDCAF46}"/>
              </a:ext>
            </a:extLst>
          </p:cNvPr>
          <p:cNvSpPr txBox="1">
            <a:spLocks/>
          </p:cNvSpPr>
          <p:nvPr/>
        </p:nvSpPr>
        <p:spPr>
          <a:xfrm>
            <a:off x="7836060" y="1805650"/>
            <a:ext cx="4355939" cy="4188749"/>
          </a:xfrm>
          <a:prstGeom prst="rect">
            <a:avLst/>
          </a:prstGeom>
          <a:solidFill>
            <a:srgbClr val="398386"/>
          </a:solidFill>
        </p:spPr>
        <p:txBody>
          <a:bodyPr vert="horz" lIns="91440" tIns="792000" rIns="91440" bIns="45720" rtlCol="0" anchor="ctr">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Swis721 Cn BT" panose="020B050602020203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Swis721 Cn BT" panose="020B050602020203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Swis721 Cn BT" panose="020B050602020203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Swis721 Cn BT" panose="020B050602020203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Swis721 Cn BT" panose="020B050602020203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800100" lvl="1" indent="-342900" algn="l">
              <a:lnSpc>
                <a:spcPct val="150000"/>
              </a:lnSpc>
              <a:buFont typeface="Arial" panose="020B0604020202020204" pitchFamily="34" charset="0"/>
              <a:buChar char="•"/>
            </a:pPr>
            <a:r>
              <a:rPr lang="en-GB" sz="2200" dirty="0">
                <a:solidFill>
                  <a:schemeClr val="bg1"/>
                </a:solidFill>
              </a:rPr>
              <a:t>Create and use </a:t>
            </a:r>
            <a:r>
              <a:rPr lang="en-US" sz="2200" dirty="0">
                <a:solidFill>
                  <a:schemeClr val="bg1"/>
                </a:solidFill>
              </a:rPr>
              <a:t>folders</a:t>
            </a:r>
          </a:p>
          <a:p>
            <a:pPr marL="800100" lvl="1" indent="-342900" algn="l">
              <a:lnSpc>
                <a:spcPct val="150000"/>
              </a:lnSpc>
              <a:buFont typeface="Arial" panose="020B0604020202020204" pitchFamily="34" charset="0"/>
              <a:buChar char="•"/>
            </a:pPr>
            <a:endParaRPr lang="en-US" sz="900" dirty="0">
              <a:solidFill>
                <a:schemeClr val="bg1"/>
              </a:solidFill>
            </a:endParaRPr>
          </a:p>
          <a:p>
            <a:pPr marL="800100" lvl="1" indent="-342900" algn="l">
              <a:lnSpc>
                <a:spcPct val="150000"/>
              </a:lnSpc>
              <a:buFont typeface="Arial" panose="020B0604020202020204" pitchFamily="34" charset="0"/>
              <a:buChar char="•"/>
            </a:pPr>
            <a:r>
              <a:rPr lang="en-US" sz="2200" dirty="0">
                <a:solidFill>
                  <a:schemeClr val="bg1"/>
                </a:solidFill>
              </a:rPr>
              <a:t>Use stars and flags</a:t>
            </a:r>
          </a:p>
          <a:p>
            <a:pPr marL="800100" lvl="1" indent="-342900" algn="l">
              <a:lnSpc>
                <a:spcPct val="150000"/>
              </a:lnSpc>
              <a:buFont typeface="Arial" panose="020B0604020202020204" pitchFamily="34" charset="0"/>
              <a:buChar char="•"/>
            </a:pPr>
            <a:endParaRPr lang="en-US" sz="900" dirty="0">
              <a:solidFill>
                <a:schemeClr val="bg1"/>
              </a:solidFill>
            </a:endParaRPr>
          </a:p>
          <a:p>
            <a:pPr marL="800100" lvl="1" indent="-342900" algn="l">
              <a:lnSpc>
                <a:spcPct val="150000"/>
              </a:lnSpc>
              <a:buFont typeface="Arial" panose="020B0604020202020204" pitchFamily="34" charset="0"/>
              <a:buChar char="•"/>
            </a:pPr>
            <a:r>
              <a:rPr lang="en-US" sz="2200" dirty="0">
                <a:solidFill>
                  <a:schemeClr val="bg1"/>
                </a:solidFill>
              </a:rPr>
              <a:t>Archive messages for easy accessibility</a:t>
            </a:r>
          </a:p>
          <a:p>
            <a:pPr marL="800100" lvl="1" indent="-342900" algn="l">
              <a:lnSpc>
                <a:spcPct val="150000"/>
              </a:lnSpc>
              <a:buFont typeface="Arial" panose="020B0604020202020204" pitchFamily="34" charset="0"/>
              <a:buChar char="•"/>
            </a:pPr>
            <a:endParaRPr lang="en-US" sz="900" dirty="0">
              <a:solidFill>
                <a:schemeClr val="bg1"/>
              </a:solidFill>
            </a:endParaRPr>
          </a:p>
          <a:p>
            <a:pPr marL="800100" lvl="1" indent="-342900" algn="l">
              <a:lnSpc>
                <a:spcPct val="150000"/>
              </a:lnSpc>
              <a:buFont typeface="Arial" panose="020B0604020202020204" pitchFamily="34" charset="0"/>
              <a:buChar char="•"/>
            </a:pPr>
            <a:r>
              <a:rPr lang="en-US" sz="2200" dirty="0">
                <a:solidFill>
                  <a:schemeClr val="bg1"/>
                </a:solidFill>
              </a:rPr>
              <a:t>Unsubscribe from unwanted emails</a:t>
            </a:r>
          </a:p>
          <a:p>
            <a:pPr marL="342900" indent="-342900" algn="l">
              <a:buFont typeface="Arial" panose="020B0604020202020204" pitchFamily="34" charset="0"/>
              <a:buChar char="•"/>
            </a:pPr>
            <a:endParaRPr lang="en-US" dirty="0">
              <a:solidFill>
                <a:schemeClr val="bg1"/>
              </a:solidFill>
            </a:endParaRPr>
          </a:p>
          <a:p>
            <a:endParaRPr lang="en-IN" dirty="0">
              <a:solidFill>
                <a:schemeClr val="bg1"/>
              </a:solidFill>
            </a:endParaRPr>
          </a:p>
        </p:txBody>
      </p:sp>
    </p:spTree>
    <p:extLst>
      <p:ext uri="{BB962C8B-B14F-4D97-AF65-F5344CB8AC3E}">
        <p14:creationId xmlns:p14="http://schemas.microsoft.com/office/powerpoint/2010/main" val="91890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99B3516-8D7C-C1C8-0FB8-43D03293FD6C}"/>
              </a:ext>
            </a:extLst>
          </p:cNvPr>
          <p:cNvSpPr>
            <a:spLocks noGrp="1"/>
          </p:cNvSpPr>
          <p:nvPr>
            <p:ph idx="1"/>
          </p:nvPr>
        </p:nvSpPr>
        <p:spPr>
          <a:xfrm>
            <a:off x="548640" y="1825625"/>
            <a:ext cx="10805160" cy="4351338"/>
          </a:xfrm>
        </p:spPr>
        <p:txBody>
          <a:bodyPr>
            <a:normAutofit/>
          </a:bodyPr>
          <a:lstStyle/>
          <a:p>
            <a:pPr marL="0" indent="0">
              <a:buNone/>
            </a:pPr>
            <a:endParaRPr lang="en-GB" dirty="0"/>
          </a:p>
          <a:p>
            <a:pPr marL="0" indent="0">
              <a:buNone/>
            </a:pPr>
            <a:r>
              <a:rPr lang="en-GB" sz="2400" dirty="0"/>
              <a:t>Common scenarios:</a:t>
            </a:r>
          </a:p>
          <a:p>
            <a:pPr indent="315913"/>
            <a:r>
              <a:rPr lang="en-GB" sz="2400" dirty="0"/>
              <a:t>Promotions</a:t>
            </a:r>
          </a:p>
          <a:p>
            <a:pPr indent="315913"/>
            <a:r>
              <a:rPr lang="en-GB" sz="2400" dirty="0"/>
              <a:t>Updates</a:t>
            </a:r>
          </a:p>
          <a:p>
            <a:pPr indent="315913"/>
            <a:r>
              <a:rPr lang="en-GB" sz="2400" dirty="0"/>
              <a:t>Confirmation</a:t>
            </a:r>
          </a:p>
          <a:p>
            <a:pPr indent="315913"/>
            <a:r>
              <a:rPr lang="en-GB" sz="2400" dirty="0"/>
              <a:t>Announcements</a:t>
            </a:r>
          </a:p>
          <a:p>
            <a:pPr indent="315913"/>
            <a:r>
              <a:rPr lang="en-GB" sz="2400" dirty="0"/>
              <a:t>Common processes</a:t>
            </a:r>
          </a:p>
          <a:p>
            <a:pPr indent="315913"/>
            <a:r>
              <a:rPr lang="en-GB" sz="2400" dirty="0"/>
              <a:t>Follow-ups</a:t>
            </a:r>
          </a:p>
          <a:p>
            <a:pPr marL="0" indent="0">
              <a:buNone/>
            </a:pPr>
            <a:endParaRPr lang="en-IN" dirty="0"/>
          </a:p>
        </p:txBody>
      </p:sp>
      <p:sp>
        <p:nvSpPr>
          <p:cNvPr id="2" name="Title 1">
            <a:extLst>
              <a:ext uri="{FF2B5EF4-FFF2-40B4-BE49-F238E27FC236}">
                <a16:creationId xmlns:a16="http://schemas.microsoft.com/office/drawing/2014/main" id="{62F960C1-3E59-5A63-6EB3-46825A610193}"/>
              </a:ext>
            </a:extLst>
          </p:cNvPr>
          <p:cNvSpPr>
            <a:spLocks noGrp="1"/>
          </p:cNvSpPr>
          <p:nvPr>
            <p:ph type="title"/>
          </p:nvPr>
        </p:nvSpPr>
        <p:spPr>
          <a:xfrm>
            <a:off x="615461" y="187569"/>
            <a:ext cx="10515600" cy="925195"/>
          </a:xfrm>
        </p:spPr>
        <p:txBody>
          <a:bodyPr/>
          <a:lstStyle/>
          <a:p>
            <a:r>
              <a:rPr lang="en-US" b="1" dirty="0"/>
              <a:t>Preparing templates</a:t>
            </a:r>
            <a:endParaRPr lang="en-IN" b="1" dirty="0"/>
          </a:p>
        </p:txBody>
      </p:sp>
      <p:sp>
        <p:nvSpPr>
          <p:cNvPr id="5" name="TextBox 4">
            <a:extLst>
              <a:ext uri="{FF2B5EF4-FFF2-40B4-BE49-F238E27FC236}">
                <a16:creationId xmlns:a16="http://schemas.microsoft.com/office/drawing/2014/main" id="{0B4438F1-E0D3-7153-F3CA-1C304749349D}"/>
              </a:ext>
            </a:extLst>
          </p:cNvPr>
          <p:cNvSpPr txBox="1"/>
          <p:nvPr/>
        </p:nvSpPr>
        <p:spPr>
          <a:xfrm>
            <a:off x="376130" y="1470573"/>
            <a:ext cx="8478456" cy="461665"/>
          </a:xfrm>
          <a:prstGeom prst="rect">
            <a:avLst/>
          </a:prstGeom>
          <a:noFill/>
        </p:spPr>
        <p:txBody>
          <a:bodyPr wrap="square">
            <a:spAutoFit/>
          </a:bodyPr>
          <a:lstStyle/>
          <a:p>
            <a:r>
              <a:rPr lang="en-GB" sz="2400" dirty="0"/>
              <a:t>Templates are to be used only when you send similar emails frequently</a:t>
            </a:r>
            <a:endParaRPr lang="en-IN" sz="2400" dirty="0"/>
          </a:p>
        </p:txBody>
      </p:sp>
      <p:pic>
        <p:nvPicPr>
          <p:cNvPr id="27650" name="Picture 2" descr="Photo email interface client mail list web design template online message communication">
            <a:extLst>
              <a:ext uri="{FF2B5EF4-FFF2-40B4-BE49-F238E27FC236}">
                <a16:creationId xmlns:a16="http://schemas.microsoft.com/office/drawing/2014/main" id="{7BCD19EF-F791-1ED4-6DC2-6A8B4533E5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324894"/>
            <a:ext cx="5962650" cy="3352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9240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BA2A6-E771-EAE6-679A-EA2A60986255}"/>
              </a:ext>
            </a:extLst>
          </p:cNvPr>
          <p:cNvSpPr>
            <a:spLocks noGrp="1"/>
          </p:cNvSpPr>
          <p:nvPr>
            <p:ph type="title"/>
          </p:nvPr>
        </p:nvSpPr>
        <p:spPr>
          <a:xfrm>
            <a:off x="638908" y="251714"/>
            <a:ext cx="8727829" cy="772013"/>
          </a:xfrm>
        </p:spPr>
        <p:txBody>
          <a:bodyPr/>
          <a:lstStyle/>
          <a:p>
            <a:r>
              <a:rPr lang="en-US" b="1" dirty="0"/>
              <a:t>Timing your response</a:t>
            </a:r>
            <a:endParaRPr lang="en-IN" b="1" dirty="0"/>
          </a:p>
        </p:txBody>
      </p:sp>
      <p:sp>
        <p:nvSpPr>
          <p:cNvPr id="3" name="Content Placeholder 2">
            <a:extLst>
              <a:ext uri="{FF2B5EF4-FFF2-40B4-BE49-F238E27FC236}">
                <a16:creationId xmlns:a16="http://schemas.microsoft.com/office/drawing/2014/main" id="{EC4BD737-F361-DF9E-6FD9-6D74EED7382A}"/>
              </a:ext>
            </a:extLst>
          </p:cNvPr>
          <p:cNvSpPr>
            <a:spLocks noGrp="1"/>
          </p:cNvSpPr>
          <p:nvPr>
            <p:ph idx="1"/>
          </p:nvPr>
        </p:nvSpPr>
        <p:spPr>
          <a:xfrm>
            <a:off x="0" y="1021817"/>
            <a:ext cx="6810371" cy="4901460"/>
          </a:xfrm>
        </p:spPr>
        <p:txBody>
          <a:bodyPr anchor="ctr">
            <a:normAutofit/>
          </a:bodyPr>
          <a:lstStyle/>
          <a:p>
            <a:pPr lvl="1"/>
            <a:r>
              <a:rPr lang="en-GB" sz="2800" dirty="0"/>
              <a:t>Turn Around Time (TAT) set by your company</a:t>
            </a:r>
          </a:p>
          <a:p>
            <a:pPr lvl="1"/>
            <a:endParaRPr lang="en-GB" sz="2800" dirty="0"/>
          </a:p>
          <a:p>
            <a:pPr lvl="1"/>
            <a:r>
              <a:rPr lang="en-GB" sz="2800" dirty="0"/>
              <a:t>Urgency and importance as per time management</a:t>
            </a:r>
          </a:p>
          <a:p>
            <a:pPr lvl="1"/>
            <a:endParaRPr lang="en-GB" sz="2800" dirty="0"/>
          </a:p>
          <a:p>
            <a:pPr lvl="1"/>
            <a:r>
              <a:rPr lang="en-GB" sz="2800" dirty="0"/>
              <a:t>The complexity of the task</a:t>
            </a:r>
          </a:p>
        </p:txBody>
      </p:sp>
      <p:pic>
        <p:nvPicPr>
          <p:cNvPr id="7" name="Picture 6">
            <a:extLst>
              <a:ext uri="{FF2B5EF4-FFF2-40B4-BE49-F238E27FC236}">
                <a16:creationId xmlns:a16="http://schemas.microsoft.com/office/drawing/2014/main" id="{62CD7890-30D5-38AA-5F29-6937E7A9FE27}"/>
              </a:ext>
            </a:extLst>
          </p:cNvPr>
          <p:cNvPicPr>
            <a:picLocks noChangeAspect="1"/>
          </p:cNvPicPr>
          <p:nvPr/>
        </p:nvPicPr>
        <p:blipFill>
          <a:blip r:embed="rId3">
            <a:extLst>
              <a:ext uri="{28A0092B-C50C-407E-A947-70E740481C1C}">
                <a14:useLocalDpi xmlns:a14="http://schemas.microsoft.com/office/drawing/2010/main" val="0"/>
              </a:ext>
            </a:extLst>
          </a:blip>
          <a:srcRect l="13401" r="13401"/>
          <a:stretch/>
        </p:blipFill>
        <p:spPr>
          <a:xfrm>
            <a:off x="6810374" y="1021817"/>
            <a:ext cx="5381625" cy="4901463"/>
          </a:xfrm>
          <a:prstGeom prst="rect">
            <a:avLst/>
          </a:prstGeom>
          <a:ln>
            <a:noFill/>
          </a:ln>
        </p:spPr>
      </p:pic>
    </p:spTree>
    <p:extLst>
      <p:ext uri="{BB962C8B-B14F-4D97-AF65-F5344CB8AC3E}">
        <p14:creationId xmlns:p14="http://schemas.microsoft.com/office/powerpoint/2010/main" val="2665212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7D2E3-CD5B-6C2D-270F-49B8BBEE0413}"/>
              </a:ext>
            </a:extLst>
          </p:cNvPr>
          <p:cNvSpPr>
            <a:spLocks noGrp="1"/>
          </p:cNvSpPr>
          <p:nvPr>
            <p:ph type="title"/>
          </p:nvPr>
        </p:nvSpPr>
        <p:spPr>
          <a:xfrm>
            <a:off x="638908" y="206716"/>
            <a:ext cx="7004538" cy="925195"/>
          </a:xfrm>
        </p:spPr>
        <p:txBody>
          <a:bodyPr/>
          <a:lstStyle/>
          <a:p>
            <a:r>
              <a:rPr lang="en-US" b="1" dirty="0"/>
              <a:t>Out of Office Notifications</a:t>
            </a:r>
            <a:endParaRPr lang="en-IN" b="1" dirty="0"/>
          </a:p>
        </p:txBody>
      </p:sp>
      <p:sp>
        <p:nvSpPr>
          <p:cNvPr id="3" name="Content Placeholder 2">
            <a:extLst>
              <a:ext uri="{FF2B5EF4-FFF2-40B4-BE49-F238E27FC236}">
                <a16:creationId xmlns:a16="http://schemas.microsoft.com/office/drawing/2014/main" id="{7C9C0C7C-E7CF-65B0-EC4D-15768A41AE09}"/>
              </a:ext>
            </a:extLst>
          </p:cNvPr>
          <p:cNvSpPr>
            <a:spLocks noGrp="1"/>
          </p:cNvSpPr>
          <p:nvPr>
            <p:ph idx="1"/>
          </p:nvPr>
        </p:nvSpPr>
        <p:spPr>
          <a:xfrm>
            <a:off x="548639" y="1582615"/>
            <a:ext cx="11643361" cy="4594348"/>
          </a:xfrm>
        </p:spPr>
        <p:txBody>
          <a:bodyPr>
            <a:normAutofit/>
          </a:bodyPr>
          <a:lstStyle/>
          <a:p>
            <a:pPr marL="0" indent="0">
              <a:buNone/>
            </a:pPr>
            <a:r>
              <a:rPr lang="en-GB" sz="2400" dirty="0"/>
              <a:t>Templates and automated responses are available in most email providers.</a:t>
            </a:r>
          </a:p>
          <a:p>
            <a:pPr marL="0" indent="0">
              <a:buNone/>
            </a:pPr>
            <a:endParaRPr lang="en-GB" sz="2400" dirty="0"/>
          </a:p>
          <a:p>
            <a:pPr marL="0" indent="0">
              <a:buNone/>
            </a:pPr>
            <a:r>
              <a:rPr lang="en-GB" sz="2400" dirty="0"/>
              <a:t>You must include the following information in your Out-of-Office email:</a:t>
            </a:r>
          </a:p>
          <a:p>
            <a:pPr>
              <a:lnSpc>
                <a:spcPct val="150000"/>
              </a:lnSpc>
            </a:pPr>
            <a:r>
              <a:rPr lang="en-GB" sz="2000" dirty="0"/>
              <a:t>Dates when you will be unavailable</a:t>
            </a:r>
          </a:p>
          <a:p>
            <a:pPr>
              <a:lnSpc>
                <a:spcPct val="150000"/>
              </a:lnSpc>
            </a:pPr>
            <a:r>
              <a:rPr lang="en-GB" sz="2000" dirty="0"/>
              <a:t>Whether you will have access to email and phone</a:t>
            </a:r>
          </a:p>
          <a:p>
            <a:pPr>
              <a:lnSpc>
                <a:spcPct val="150000"/>
              </a:lnSpc>
            </a:pPr>
            <a:r>
              <a:rPr lang="en-GB" sz="2000" dirty="0"/>
              <a:t>Your backup and their contact details</a:t>
            </a:r>
          </a:p>
          <a:p>
            <a:endParaRPr lang="en-GB" sz="3000" dirty="0"/>
          </a:p>
          <a:p>
            <a:endParaRPr lang="en-GB" sz="3000" dirty="0"/>
          </a:p>
          <a:p>
            <a:pPr marL="0" indent="0">
              <a:buNone/>
            </a:pPr>
            <a:endParaRPr lang="en-GB" sz="3000" dirty="0"/>
          </a:p>
          <a:p>
            <a:pPr marL="0" indent="0">
              <a:buNone/>
            </a:pPr>
            <a:endParaRPr lang="en-GB" sz="3000" dirty="0"/>
          </a:p>
        </p:txBody>
      </p:sp>
      <p:pic>
        <p:nvPicPr>
          <p:cNvPr id="7" name="Picture 6">
            <a:extLst>
              <a:ext uri="{FF2B5EF4-FFF2-40B4-BE49-F238E27FC236}">
                <a16:creationId xmlns:a16="http://schemas.microsoft.com/office/drawing/2014/main" id="{05B3BFCD-905C-A15A-4224-C4ED79B7961A}"/>
              </a:ext>
            </a:extLst>
          </p:cNvPr>
          <p:cNvPicPr>
            <a:picLocks noChangeAspect="1"/>
          </p:cNvPicPr>
          <p:nvPr/>
        </p:nvPicPr>
        <p:blipFill rotWithShape="1">
          <a:blip r:embed="rId3">
            <a:extLst>
              <a:ext uri="{28A0092B-C50C-407E-A947-70E740481C1C}">
                <a14:useLocalDpi xmlns:a14="http://schemas.microsoft.com/office/drawing/2010/main" val="0"/>
              </a:ext>
            </a:extLst>
          </a:blip>
          <a:srcRect l="54800" r="755"/>
          <a:stretch/>
        </p:blipFill>
        <p:spPr>
          <a:xfrm>
            <a:off x="8371632" y="2604026"/>
            <a:ext cx="3820368" cy="4032611"/>
          </a:xfrm>
          <a:prstGeom prst="rect">
            <a:avLst/>
          </a:prstGeom>
        </p:spPr>
      </p:pic>
    </p:spTree>
    <p:extLst>
      <p:ext uri="{BB962C8B-B14F-4D97-AF65-F5344CB8AC3E}">
        <p14:creationId xmlns:p14="http://schemas.microsoft.com/office/powerpoint/2010/main" val="1841382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01AC99-CC96-9A34-1079-B0417AFCE1F3}"/>
              </a:ext>
            </a:extLst>
          </p:cNvPr>
          <p:cNvSpPr>
            <a:spLocks noGrp="1"/>
          </p:cNvSpPr>
          <p:nvPr>
            <p:ph type="ctrTitle"/>
          </p:nvPr>
        </p:nvSpPr>
        <p:spPr>
          <a:xfrm>
            <a:off x="621323" y="278302"/>
            <a:ext cx="9144000" cy="729882"/>
          </a:xfrm>
        </p:spPr>
        <p:txBody>
          <a:bodyPr>
            <a:normAutofit/>
          </a:bodyPr>
          <a:lstStyle/>
          <a:p>
            <a:pPr algn="l"/>
            <a:r>
              <a:rPr lang="en-GB" sz="4400" b="1" dirty="0"/>
              <a:t>Practice</a:t>
            </a:r>
            <a:endParaRPr lang="en-IN" sz="4400" b="1" dirty="0"/>
          </a:p>
        </p:txBody>
      </p:sp>
      <p:pic>
        <p:nvPicPr>
          <p:cNvPr id="2" name="Picture 1">
            <a:extLst>
              <a:ext uri="{FF2B5EF4-FFF2-40B4-BE49-F238E27FC236}">
                <a16:creationId xmlns:a16="http://schemas.microsoft.com/office/drawing/2014/main" id="{9A5B314C-D083-0D38-9092-AAD2503C0FF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1308" b="12911"/>
          <a:stretch/>
        </p:blipFill>
        <p:spPr>
          <a:xfrm>
            <a:off x="3537916" y="1286228"/>
            <a:ext cx="5655198" cy="4285543"/>
          </a:xfrm>
          <a:prstGeom prst="rect">
            <a:avLst/>
          </a:prstGeom>
        </p:spPr>
      </p:pic>
    </p:spTree>
    <p:extLst>
      <p:ext uri="{BB962C8B-B14F-4D97-AF65-F5344CB8AC3E}">
        <p14:creationId xmlns:p14="http://schemas.microsoft.com/office/powerpoint/2010/main" val="83555616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p:cNvSpPr>
            <a:spLocks noGrp="1"/>
          </p:cNvSpPr>
          <p:nvPr>
            <p:ph type="title"/>
          </p:nvPr>
        </p:nvSpPr>
        <p:spPr>
          <a:xfrm>
            <a:off x="646539" y="246184"/>
            <a:ext cx="9306351" cy="836637"/>
          </a:xfrm>
          <a:noFill/>
          <a:ln>
            <a:noFill/>
          </a:ln>
        </p:spPr>
        <p:txBody>
          <a:bodyPr vert="horz" wrap="square" lIns="91440" tIns="45720" rIns="91440" bIns="45720" numCol="1" anchor="ctr" anchorCtr="0" compatLnSpc="1">
            <a:noAutofit/>
          </a:bodyPr>
          <a:lstStyle/>
          <a:p>
            <a:r>
              <a:rPr lang="en-US" altLang="en-US" b="1" dirty="0"/>
              <a:t>Teamwise Revision</a:t>
            </a:r>
          </a:p>
        </p:txBody>
      </p:sp>
      <p:sp>
        <p:nvSpPr>
          <p:cNvPr id="50179" name="TextBox 3"/>
          <p:cNvSpPr txBox="1">
            <a:spLocks noChangeArrowheads="1"/>
          </p:cNvSpPr>
          <p:nvPr/>
        </p:nvSpPr>
        <p:spPr bwMode="auto">
          <a:xfrm>
            <a:off x="8616950" y="5857875"/>
            <a:ext cx="1593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Verdana" panose="020B060403050404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Verdana" panose="020B060403050404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Verdana" panose="020B060403050404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Verdana" panose="020B0604030504040204" pitchFamily="34" charset="0"/>
                <a:ea typeface="MS PGothic" panose="020B0600070205080204" pitchFamily="34" charset="-128"/>
              </a:defRPr>
            </a:lvl9pPr>
          </a:lstStyle>
          <a:p>
            <a:pPr eaLnBrk="1" hangingPunct="1">
              <a:spcBef>
                <a:spcPct val="0"/>
              </a:spcBef>
              <a:buFontTx/>
              <a:buNone/>
            </a:pPr>
            <a:r>
              <a:rPr lang="en-US" altLang="en-US" sz="1800" dirty="0">
                <a:latin typeface="Swis721 Cn BT" panose="020B0506020202030204" pitchFamily="34" charset="0"/>
              </a:rPr>
              <a:t> </a:t>
            </a:r>
          </a:p>
        </p:txBody>
      </p:sp>
      <p:pic>
        <p:nvPicPr>
          <p:cNvPr id="2" name="Picture 4">
            <a:extLst>
              <a:ext uri="{FF2B5EF4-FFF2-40B4-BE49-F238E27FC236}">
                <a16:creationId xmlns:a16="http://schemas.microsoft.com/office/drawing/2014/main" id="{D364AA70-62C6-E16F-7B96-39EB4D59D8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63" b="63"/>
          <a:stretch/>
        </p:blipFill>
        <p:spPr bwMode="auto">
          <a:xfrm>
            <a:off x="646539" y="2755313"/>
            <a:ext cx="2721157" cy="263855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 2">
            <a:extLst>
              <a:ext uri="{FF2B5EF4-FFF2-40B4-BE49-F238E27FC236}">
                <a16:creationId xmlns:a16="http://schemas.microsoft.com/office/drawing/2014/main" id="{0BCB436E-AFBF-2140-EF63-D1B81478FC47}"/>
              </a:ext>
            </a:extLst>
          </p:cNvPr>
          <p:cNvGraphicFramePr>
            <a:graphicFrameLocks noGrp="1"/>
          </p:cNvGraphicFramePr>
          <p:nvPr>
            <p:extLst>
              <p:ext uri="{D42A27DB-BD31-4B8C-83A1-F6EECF244321}">
                <p14:modId xmlns:p14="http://schemas.microsoft.com/office/powerpoint/2010/main" val="3621715347"/>
              </p:ext>
            </p:extLst>
          </p:nvPr>
        </p:nvGraphicFramePr>
        <p:xfrm>
          <a:off x="3858593" y="2056100"/>
          <a:ext cx="7552858" cy="3145514"/>
        </p:xfrm>
        <a:graphic>
          <a:graphicData uri="http://schemas.openxmlformats.org/drawingml/2006/table">
            <a:tbl>
              <a:tblPr firstRow="1" bandRow="1">
                <a:tableStyleId>{793D81CF-94F2-401A-BA57-92F5A7B2D0C5}</a:tableStyleId>
              </a:tblPr>
              <a:tblGrid>
                <a:gridCol w="2018922">
                  <a:extLst>
                    <a:ext uri="{9D8B030D-6E8A-4147-A177-3AD203B41FA5}">
                      <a16:colId xmlns:a16="http://schemas.microsoft.com/office/drawing/2014/main" val="20000"/>
                    </a:ext>
                  </a:extLst>
                </a:gridCol>
                <a:gridCol w="5533936">
                  <a:extLst>
                    <a:ext uri="{9D8B030D-6E8A-4147-A177-3AD203B41FA5}">
                      <a16:colId xmlns:a16="http://schemas.microsoft.com/office/drawing/2014/main" val="20001"/>
                    </a:ext>
                  </a:extLst>
                </a:gridCol>
              </a:tblGrid>
              <a:tr h="518947">
                <a:tc>
                  <a:txBody>
                    <a:bodyPr/>
                    <a:lstStyle/>
                    <a:p>
                      <a:pPr algn="ctr"/>
                      <a:r>
                        <a:rPr lang="en-IN" sz="2000" dirty="0">
                          <a:latin typeface="Swis721 Cn BT" panose="020B0506020202030204" pitchFamily="34" charset="0"/>
                        </a:rPr>
                        <a:t>Module</a:t>
                      </a:r>
                      <a:r>
                        <a:rPr lang="en-IN" sz="2000" baseline="0" dirty="0">
                          <a:latin typeface="Swis721 Cn BT" panose="020B0506020202030204" pitchFamily="34" charset="0"/>
                        </a:rPr>
                        <a:t> No.</a:t>
                      </a:r>
                      <a:endParaRPr lang="en-IN" sz="2000" dirty="0">
                        <a:solidFill>
                          <a:srgbClr val="E46C0A"/>
                        </a:solidFill>
                        <a:latin typeface="Swis721 Cn BT" panose="020B0506020202030204" pitchFamily="34" charset="0"/>
                      </a:endParaRPr>
                    </a:p>
                  </a:txBody>
                  <a:tcPr marT="45721" marB="45721"/>
                </a:tc>
                <a:tc>
                  <a:txBody>
                    <a:bodyPr/>
                    <a:lstStyle/>
                    <a:p>
                      <a:pPr algn="ctr"/>
                      <a:r>
                        <a:rPr lang="en-IN" sz="2000" dirty="0">
                          <a:latin typeface="Swis721 Cn BT" panose="020B0506020202030204" pitchFamily="34" charset="0"/>
                        </a:rPr>
                        <a:t>Topic</a:t>
                      </a:r>
                      <a:endParaRPr lang="en-IN" sz="2000" dirty="0">
                        <a:solidFill>
                          <a:srgbClr val="E46C0A"/>
                        </a:solidFill>
                        <a:latin typeface="Swis721 Cn BT" panose="020B0506020202030204" pitchFamily="34" charset="0"/>
                      </a:endParaRPr>
                    </a:p>
                  </a:txBody>
                  <a:tcPr marT="45721" marB="45721"/>
                </a:tc>
                <a:extLst>
                  <a:ext uri="{0D108BD9-81ED-4DB2-BD59-A6C34878D82A}">
                    <a16:rowId xmlns:a16="http://schemas.microsoft.com/office/drawing/2014/main" val="10000"/>
                  </a:ext>
                </a:extLst>
              </a:tr>
              <a:tr h="469094">
                <a:tc>
                  <a:txBody>
                    <a:bodyPr/>
                    <a:lstStyle/>
                    <a:p>
                      <a:pPr algn="ctr"/>
                      <a:r>
                        <a:rPr lang="en-IN" sz="2000" kern="1200" baseline="0" dirty="0">
                          <a:solidFill>
                            <a:schemeClr val="dk1"/>
                          </a:solidFill>
                          <a:latin typeface="Swis721 Cn BT" panose="020B0506020202030204" pitchFamily="34" charset="0"/>
                          <a:ea typeface="+mn-ea"/>
                          <a:cs typeface="+mn-cs"/>
                        </a:rPr>
                        <a:t>Module 1</a:t>
                      </a:r>
                    </a:p>
                  </a:txBody>
                  <a:tcPr marT="45721" marB="45721"/>
                </a:tc>
                <a:tc>
                  <a:txBody>
                    <a:bodyPr/>
                    <a:lstStyle/>
                    <a:p>
                      <a:pPr rtl="0">
                        <a:spcBef>
                          <a:spcPts val="0"/>
                        </a:spcBef>
                        <a:spcAft>
                          <a:spcPts val="0"/>
                        </a:spcAft>
                        <a:buFont typeface="Wingdings" panose="05000000000000000000" pitchFamily="2" charset="2"/>
                        <a:buNone/>
                      </a:pPr>
                      <a:r>
                        <a:rPr lang="en-US" sz="2000" b="0" i="0" u="none" strike="noStrike" dirty="0">
                          <a:solidFill>
                            <a:srgbClr val="000000"/>
                          </a:solidFill>
                          <a:effectLst/>
                          <a:latin typeface="Swis721 Cn BT" panose="020B0506020202030204" pitchFamily="34" charset="0"/>
                        </a:rPr>
                        <a:t>Introduction to Business Communication</a:t>
                      </a:r>
                      <a:endParaRPr lang="en-US" sz="2000" b="0" dirty="0">
                        <a:effectLst/>
                        <a:latin typeface="Swis721 Cn BT" panose="020B0506020202030204" pitchFamily="34" charset="0"/>
                      </a:endParaRPr>
                    </a:p>
                  </a:txBody>
                  <a:tcPr marT="45721" marB="45721"/>
                </a:tc>
                <a:extLst>
                  <a:ext uri="{0D108BD9-81ED-4DB2-BD59-A6C34878D82A}">
                    <a16:rowId xmlns:a16="http://schemas.microsoft.com/office/drawing/2014/main" val="10001"/>
                  </a:ext>
                </a:extLst>
              </a:tr>
              <a:tr h="449274">
                <a:tc>
                  <a:txBody>
                    <a:bodyPr/>
                    <a:lstStyle/>
                    <a:p>
                      <a:pPr algn="ctr"/>
                      <a:r>
                        <a:rPr lang="en-IN" sz="2000" kern="1200" baseline="0" dirty="0">
                          <a:solidFill>
                            <a:schemeClr val="dk1"/>
                          </a:solidFill>
                          <a:latin typeface="Swis721 Cn BT" panose="020B0506020202030204" pitchFamily="34" charset="0"/>
                          <a:ea typeface="+mn-ea"/>
                          <a:cs typeface="+mn-cs"/>
                        </a:rPr>
                        <a:t>Module 2</a:t>
                      </a:r>
                    </a:p>
                  </a:txBody>
                  <a:tcPr marT="45721" marB="45721"/>
                </a:tc>
                <a:tc>
                  <a:txBody>
                    <a:bodyPr/>
                    <a:lstStyle/>
                    <a:p>
                      <a:pPr lvl="0"/>
                      <a:r>
                        <a:rPr lang="en-US" sz="2000" b="0" i="0" u="none" strike="noStrike" dirty="0">
                          <a:solidFill>
                            <a:srgbClr val="000000"/>
                          </a:solidFill>
                          <a:effectLst/>
                          <a:latin typeface="Swis721 Cn BT" panose="020B0506020202030204" pitchFamily="34" charset="0"/>
                        </a:rPr>
                        <a:t>Business Writing-Getting to Know Email</a:t>
                      </a:r>
                      <a:endParaRPr lang="en-US" sz="2000" kern="1200" baseline="0" dirty="0">
                        <a:solidFill>
                          <a:schemeClr val="dk1"/>
                        </a:solidFill>
                        <a:latin typeface="Swis721 Cn BT" panose="020B0506020202030204" pitchFamily="34" charset="0"/>
                        <a:ea typeface="+mn-ea"/>
                        <a:cs typeface="+mn-cs"/>
                      </a:endParaRPr>
                    </a:p>
                  </a:txBody>
                  <a:tcPr marT="45721" marB="45721"/>
                </a:tc>
                <a:extLst>
                  <a:ext uri="{0D108BD9-81ED-4DB2-BD59-A6C34878D82A}">
                    <a16:rowId xmlns:a16="http://schemas.microsoft.com/office/drawing/2014/main" val="10002"/>
                  </a:ext>
                </a:extLst>
              </a:tr>
              <a:tr h="453552">
                <a:tc>
                  <a:txBody>
                    <a:bodyPr/>
                    <a:lstStyle/>
                    <a:p>
                      <a:pPr algn="ctr"/>
                      <a:r>
                        <a:rPr lang="en-IN" sz="2000" kern="1200" baseline="0" dirty="0">
                          <a:solidFill>
                            <a:schemeClr val="dk1"/>
                          </a:solidFill>
                          <a:latin typeface="Swis721 Cn BT" panose="020B0506020202030204" pitchFamily="34" charset="0"/>
                          <a:ea typeface="+mn-ea"/>
                          <a:cs typeface="+mn-cs"/>
                        </a:rPr>
                        <a:t>Module 3</a:t>
                      </a:r>
                    </a:p>
                  </a:txBody>
                  <a:tcPr marT="45721" marB="45721"/>
                </a:tc>
                <a:tc>
                  <a:txBody>
                    <a:bodyPr/>
                    <a:lstStyle/>
                    <a:p>
                      <a:pPr lvl="0" eaLnBrk="0" hangingPunct="0"/>
                      <a:r>
                        <a:rPr lang="en-US" sz="2000" b="0" i="0" u="none" strike="noStrike" dirty="0">
                          <a:solidFill>
                            <a:srgbClr val="000000"/>
                          </a:solidFill>
                          <a:effectLst/>
                          <a:latin typeface="Swis721 Cn BT" panose="020B0506020202030204" pitchFamily="34" charset="0"/>
                        </a:rPr>
                        <a:t>Email Structure</a:t>
                      </a:r>
                      <a:endParaRPr lang="en-US" sz="2000" kern="1200" baseline="0" dirty="0">
                        <a:solidFill>
                          <a:schemeClr val="dk1"/>
                        </a:solidFill>
                        <a:latin typeface="Swis721 Cn BT" panose="020B0506020202030204" pitchFamily="34" charset="0"/>
                        <a:ea typeface="+mn-ea"/>
                        <a:cs typeface="+mn-cs"/>
                      </a:endParaRPr>
                    </a:p>
                  </a:txBody>
                  <a:tcPr marT="45721" marB="45721"/>
                </a:tc>
                <a:extLst>
                  <a:ext uri="{0D108BD9-81ED-4DB2-BD59-A6C34878D82A}">
                    <a16:rowId xmlns:a16="http://schemas.microsoft.com/office/drawing/2014/main" val="10003"/>
                  </a:ext>
                </a:extLst>
              </a:tr>
              <a:tr h="409695">
                <a:tc>
                  <a:txBody>
                    <a:bodyPr/>
                    <a:lstStyle/>
                    <a:p>
                      <a:pPr algn="ctr"/>
                      <a:r>
                        <a:rPr lang="en-IN" sz="2000" kern="1200" baseline="0" dirty="0">
                          <a:solidFill>
                            <a:schemeClr val="dk1"/>
                          </a:solidFill>
                          <a:latin typeface="Swis721 Cn BT" panose="020B0506020202030204" pitchFamily="34" charset="0"/>
                          <a:ea typeface="+mn-ea"/>
                          <a:cs typeface="+mn-cs"/>
                        </a:rPr>
                        <a:t>Module 4</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0" i="0" u="none" strike="noStrike" dirty="0">
                          <a:solidFill>
                            <a:srgbClr val="000000"/>
                          </a:solidFill>
                          <a:effectLst/>
                          <a:latin typeface="Swis721 Cn BT" panose="020B0506020202030204" pitchFamily="34" charset="0"/>
                        </a:rPr>
                        <a:t>Writing Impactful Emails</a:t>
                      </a:r>
                      <a:endParaRPr lang="en-IN" sz="2000" kern="1200" baseline="0" dirty="0">
                        <a:solidFill>
                          <a:schemeClr val="dk1"/>
                        </a:solidFill>
                        <a:latin typeface="Swis721 Cn BT" panose="020B0506020202030204" pitchFamily="34" charset="0"/>
                        <a:ea typeface="+mn-ea"/>
                        <a:cs typeface="+mn-cs"/>
                      </a:endParaRPr>
                    </a:p>
                  </a:txBody>
                  <a:tcPr marT="45721" marB="45721"/>
                </a:tc>
                <a:extLst>
                  <a:ext uri="{0D108BD9-81ED-4DB2-BD59-A6C34878D82A}">
                    <a16:rowId xmlns:a16="http://schemas.microsoft.com/office/drawing/2014/main" val="10004"/>
                  </a:ext>
                </a:extLst>
              </a:tr>
              <a:tr h="435257">
                <a:tc>
                  <a:txBody>
                    <a:bodyPr/>
                    <a:lstStyle/>
                    <a:p>
                      <a:pPr algn="ctr"/>
                      <a:r>
                        <a:rPr lang="en-IN" sz="2000" kern="1200" baseline="0" dirty="0">
                          <a:solidFill>
                            <a:schemeClr val="dk1"/>
                          </a:solidFill>
                          <a:latin typeface="Swis721 Cn BT" panose="020B0506020202030204" pitchFamily="34" charset="0"/>
                          <a:ea typeface="+mn-ea"/>
                          <a:cs typeface="+mn-cs"/>
                        </a:rPr>
                        <a:t>Module 5</a:t>
                      </a:r>
                    </a:p>
                  </a:txBody>
                  <a:tcPr marT="45721" marB="4572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0" i="0" u="none" strike="noStrike" dirty="0">
                          <a:solidFill>
                            <a:srgbClr val="000000"/>
                          </a:solidFill>
                          <a:effectLst/>
                          <a:latin typeface="Swis721 Cn BT" panose="020B0506020202030204" pitchFamily="34" charset="0"/>
                        </a:rPr>
                        <a:t>Tone of Emails</a:t>
                      </a:r>
                      <a:endParaRPr lang="en-IN" sz="2000" kern="1200" baseline="0" dirty="0">
                        <a:solidFill>
                          <a:schemeClr val="dk1"/>
                        </a:solidFill>
                        <a:latin typeface="Swis721 Cn BT" panose="020B0506020202030204" pitchFamily="34" charset="0"/>
                        <a:ea typeface="+mn-ea"/>
                        <a:cs typeface="+mn-cs"/>
                      </a:endParaRPr>
                    </a:p>
                  </a:txBody>
                  <a:tcPr marT="45721" marB="45721"/>
                </a:tc>
                <a:extLst>
                  <a:ext uri="{0D108BD9-81ED-4DB2-BD59-A6C34878D82A}">
                    <a16:rowId xmlns:a16="http://schemas.microsoft.com/office/drawing/2014/main" val="10005"/>
                  </a:ext>
                </a:extLst>
              </a:tr>
              <a:tr h="40969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2000" kern="1200" baseline="0" dirty="0">
                          <a:solidFill>
                            <a:schemeClr val="dk1"/>
                          </a:solidFill>
                          <a:latin typeface="Swis721 Cn BT" panose="020B0506020202030204" pitchFamily="34" charset="0"/>
                          <a:ea typeface="+mn-ea"/>
                          <a:cs typeface="+mn-cs"/>
                        </a:rPr>
                        <a:t>Module 6</a:t>
                      </a:r>
                    </a:p>
                  </a:txBody>
                  <a:tcPr marT="45721" marB="4572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0" i="0" u="none" strike="noStrike" dirty="0">
                          <a:solidFill>
                            <a:srgbClr val="000000"/>
                          </a:solidFill>
                          <a:effectLst/>
                          <a:latin typeface="Swis721 Cn BT" panose="020B0506020202030204" pitchFamily="34" charset="0"/>
                        </a:rPr>
                        <a:t>Avoiding common errors &amp;  Email Management</a:t>
                      </a:r>
                      <a:endParaRPr lang="en-US" sz="2000" kern="1200" baseline="0" dirty="0">
                        <a:solidFill>
                          <a:schemeClr val="dk1"/>
                        </a:solidFill>
                        <a:latin typeface="Swis721 Cn BT" panose="020B0506020202030204" pitchFamily="34" charset="0"/>
                        <a:ea typeface="+mn-ea"/>
                        <a:cs typeface="+mn-cs"/>
                      </a:endParaRPr>
                    </a:p>
                  </a:txBody>
                  <a:tcPr marT="45721" marB="45721"/>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14911566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a:extLst>
              <a:ext uri="{FF2B5EF4-FFF2-40B4-BE49-F238E27FC236}">
                <a16:creationId xmlns:a16="http://schemas.microsoft.com/office/drawing/2014/main" id="{EF352B0D-799E-4CBB-A1B3-308FF1E6338C}"/>
              </a:ext>
            </a:extLst>
          </p:cNvPr>
          <p:cNvSpPr txBox="1">
            <a:spLocks/>
          </p:cNvSpPr>
          <p:nvPr/>
        </p:nvSpPr>
        <p:spPr>
          <a:xfrm>
            <a:off x="1524000" y="0"/>
            <a:ext cx="9144000" cy="116738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Swis721 Cn BT" panose="020B0506020202030204" pitchFamily="34" charset="0"/>
              </a:rPr>
              <a:t>Video</a:t>
            </a:r>
          </a:p>
        </p:txBody>
      </p:sp>
      <p:pic>
        <p:nvPicPr>
          <p:cNvPr id="4" name="Picture 3">
            <a:extLst>
              <a:ext uri="{FF2B5EF4-FFF2-40B4-BE49-F238E27FC236}">
                <a16:creationId xmlns:a16="http://schemas.microsoft.com/office/drawing/2014/main" id="{3478C993-A213-4F6F-B804-1D4052E6EE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8850" y="981137"/>
            <a:ext cx="7734300" cy="5156630"/>
          </a:xfrm>
          <a:prstGeom prst="rect">
            <a:avLst/>
          </a:prstGeom>
        </p:spPr>
      </p:pic>
    </p:spTree>
    <p:extLst>
      <p:ext uri="{BB962C8B-B14F-4D97-AF65-F5344CB8AC3E}">
        <p14:creationId xmlns:p14="http://schemas.microsoft.com/office/powerpoint/2010/main" val="168816546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3">
            <a:extLst>
              <a:ext uri="{FF2B5EF4-FFF2-40B4-BE49-F238E27FC236}">
                <a16:creationId xmlns:a16="http://schemas.microsoft.com/office/drawing/2014/main" id="{A72CE6F6-5B03-8BDB-8BD9-E0E45560A13E}"/>
              </a:ext>
            </a:extLst>
          </p:cNvPr>
          <p:cNvSpPr txBox="1">
            <a:spLocks/>
          </p:cNvSpPr>
          <p:nvPr/>
        </p:nvSpPr>
        <p:spPr>
          <a:xfrm>
            <a:off x="1777799" y="5285446"/>
            <a:ext cx="8636400" cy="621247"/>
          </a:xfrm>
        </p:spPr>
        <p:txBody>
          <a:bodyPr>
            <a:noAutofit/>
          </a:bodyPr>
          <a:lstStyle>
            <a:lvl1pPr marL="455516" indent="-455516" algn="l" defTabSz="607355" rtl="0" eaLnBrk="1" latinLnBrk="0" hangingPunct="1">
              <a:spcBef>
                <a:spcPct val="20000"/>
              </a:spcBef>
              <a:buFont typeface="Arial"/>
              <a:buChar char="•"/>
              <a:defRPr sz="4252" kern="1200">
                <a:solidFill>
                  <a:schemeClr val="tx1"/>
                </a:solidFill>
                <a:latin typeface="+mn-lt"/>
                <a:ea typeface="+mn-ea"/>
                <a:cs typeface="+mn-cs"/>
              </a:defRPr>
            </a:lvl1pPr>
            <a:lvl2pPr marL="986953" indent="-379597" algn="l" defTabSz="607355" rtl="0" eaLnBrk="1" latinLnBrk="0" hangingPunct="1">
              <a:spcBef>
                <a:spcPct val="20000"/>
              </a:spcBef>
              <a:buFont typeface="Arial"/>
              <a:buChar char="–"/>
              <a:defRPr sz="3721" kern="1200">
                <a:solidFill>
                  <a:schemeClr val="tx1"/>
                </a:solidFill>
                <a:latin typeface="+mn-lt"/>
                <a:ea typeface="+mn-ea"/>
                <a:cs typeface="+mn-cs"/>
              </a:defRPr>
            </a:lvl2pPr>
            <a:lvl3pPr marL="1518390" indent="-303679" algn="l" defTabSz="607355" rtl="0" eaLnBrk="1" latinLnBrk="0" hangingPunct="1">
              <a:spcBef>
                <a:spcPct val="20000"/>
              </a:spcBef>
              <a:buFont typeface="Arial"/>
              <a:buChar char="•"/>
              <a:defRPr sz="3189" kern="1200">
                <a:solidFill>
                  <a:schemeClr val="tx1"/>
                </a:solidFill>
                <a:latin typeface="+mn-lt"/>
                <a:ea typeface="+mn-ea"/>
                <a:cs typeface="+mn-cs"/>
              </a:defRPr>
            </a:lvl3pPr>
            <a:lvl4pPr marL="2125745" indent="-303679" algn="l" defTabSz="607355" rtl="0" eaLnBrk="1" latinLnBrk="0" hangingPunct="1">
              <a:spcBef>
                <a:spcPct val="20000"/>
              </a:spcBef>
              <a:buFont typeface="Arial"/>
              <a:buChar char="–"/>
              <a:defRPr sz="2657" kern="1200">
                <a:solidFill>
                  <a:schemeClr val="tx1"/>
                </a:solidFill>
                <a:latin typeface="+mn-lt"/>
                <a:ea typeface="+mn-ea"/>
                <a:cs typeface="+mn-cs"/>
              </a:defRPr>
            </a:lvl4pPr>
            <a:lvl5pPr marL="2733101" indent="-303679" algn="l" defTabSz="607355" rtl="0" eaLnBrk="1" latinLnBrk="0" hangingPunct="1">
              <a:spcBef>
                <a:spcPct val="20000"/>
              </a:spcBef>
              <a:buFont typeface="Arial"/>
              <a:buChar char="»"/>
              <a:defRPr sz="2657" kern="1200">
                <a:solidFill>
                  <a:schemeClr val="tx1"/>
                </a:solidFill>
                <a:latin typeface="+mn-lt"/>
                <a:ea typeface="+mn-ea"/>
                <a:cs typeface="+mn-cs"/>
              </a:defRPr>
            </a:lvl5pPr>
            <a:lvl6pPr marL="3340458" indent="-303679" algn="l" defTabSz="607355" rtl="0" eaLnBrk="1" latinLnBrk="0" hangingPunct="1">
              <a:spcBef>
                <a:spcPct val="20000"/>
              </a:spcBef>
              <a:buFont typeface="Arial"/>
              <a:buChar char="•"/>
              <a:defRPr sz="2657" kern="1200">
                <a:solidFill>
                  <a:schemeClr val="tx1"/>
                </a:solidFill>
                <a:latin typeface="+mn-lt"/>
                <a:ea typeface="+mn-ea"/>
                <a:cs typeface="+mn-cs"/>
              </a:defRPr>
            </a:lvl6pPr>
            <a:lvl7pPr marL="3947813" indent="-303679" algn="l" defTabSz="607355" rtl="0" eaLnBrk="1" latinLnBrk="0" hangingPunct="1">
              <a:spcBef>
                <a:spcPct val="20000"/>
              </a:spcBef>
              <a:buFont typeface="Arial"/>
              <a:buChar char="•"/>
              <a:defRPr sz="2657" kern="1200">
                <a:solidFill>
                  <a:schemeClr val="tx1"/>
                </a:solidFill>
                <a:latin typeface="+mn-lt"/>
                <a:ea typeface="+mn-ea"/>
                <a:cs typeface="+mn-cs"/>
              </a:defRPr>
            </a:lvl7pPr>
            <a:lvl8pPr marL="4555168" indent="-303679" algn="l" defTabSz="607355" rtl="0" eaLnBrk="1" latinLnBrk="0" hangingPunct="1">
              <a:spcBef>
                <a:spcPct val="20000"/>
              </a:spcBef>
              <a:buFont typeface="Arial"/>
              <a:buChar char="•"/>
              <a:defRPr sz="2657" kern="1200">
                <a:solidFill>
                  <a:schemeClr val="tx1"/>
                </a:solidFill>
                <a:latin typeface="+mn-lt"/>
                <a:ea typeface="+mn-ea"/>
                <a:cs typeface="+mn-cs"/>
              </a:defRPr>
            </a:lvl8pPr>
            <a:lvl9pPr marL="5162524" indent="-303679" algn="l" defTabSz="607355" rtl="0" eaLnBrk="1" latinLnBrk="0" hangingPunct="1">
              <a:spcBef>
                <a:spcPct val="20000"/>
              </a:spcBef>
              <a:buFont typeface="Arial"/>
              <a:buChar char="•"/>
              <a:defRPr sz="2657" kern="1200">
                <a:solidFill>
                  <a:schemeClr val="tx1"/>
                </a:solidFill>
                <a:latin typeface="+mn-lt"/>
                <a:ea typeface="+mn-ea"/>
                <a:cs typeface="+mn-cs"/>
              </a:defRPr>
            </a:lvl9pPr>
          </a:lstStyle>
          <a:p>
            <a:pPr marL="0" indent="0" algn="ctr">
              <a:buFont typeface="Arial"/>
              <a:buNone/>
            </a:pPr>
            <a:r>
              <a:rPr lang="en-US" sz="3600" b="1" dirty="0">
                <a:latin typeface="Swis721 Cn BT" panose="020B0506020202030204" pitchFamily="34" charset="0"/>
              </a:rPr>
              <a:t>Let us discuss and clarify questions or doubts.</a:t>
            </a:r>
            <a:endParaRPr lang="en-IN" sz="3600" b="1" dirty="0">
              <a:latin typeface="Swis721 Cn BT" panose="020B0506020202030204" pitchFamily="34" charset="0"/>
            </a:endParaRPr>
          </a:p>
        </p:txBody>
      </p:sp>
      <p:pic>
        <p:nvPicPr>
          <p:cNvPr id="3" name="Picture 2">
            <a:extLst>
              <a:ext uri="{FF2B5EF4-FFF2-40B4-BE49-F238E27FC236}">
                <a16:creationId xmlns:a16="http://schemas.microsoft.com/office/drawing/2014/main" id="{4EDCC29B-A8CA-1D70-6D89-AEEFA33EB35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5352" y="395567"/>
            <a:ext cx="7335336" cy="4889879"/>
          </a:xfrm>
          <a:prstGeom prst="rect">
            <a:avLst/>
          </a:prstGeom>
        </p:spPr>
      </p:pic>
    </p:spTree>
    <p:extLst>
      <p:ext uri="{BB962C8B-B14F-4D97-AF65-F5344CB8AC3E}">
        <p14:creationId xmlns:p14="http://schemas.microsoft.com/office/powerpoint/2010/main" val="99677570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20D6DF7-1982-8D75-AE66-2C0597186B73}"/>
              </a:ext>
            </a:extLst>
          </p:cNvPr>
          <p:cNvSpPr txBox="1">
            <a:spLocks/>
          </p:cNvSpPr>
          <p:nvPr/>
        </p:nvSpPr>
        <p:spPr>
          <a:xfrm>
            <a:off x="1958898" y="5731250"/>
            <a:ext cx="8229600" cy="44533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600" b="1" dirty="0">
                <a:latin typeface="Swis721 Cn BT" panose="020B0506020202030204" pitchFamily="34" charset="0"/>
              </a:rPr>
              <a:t>Post Training Assessment</a:t>
            </a:r>
          </a:p>
        </p:txBody>
      </p:sp>
      <p:pic>
        <p:nvPicPr>
          <p:cNvPr id="2" name="Picture 6" descr="Free vector tiny businesswoman checking completed tasks on clipboard flat illustration.">
            <a:extLst>
              <a:ext uri="{FF2B5EF4-FFF2-40B4-BE49-F238E27FC236}">
                <a16:creationId xmlns:a16="http://schemas.microsoft.com/office/drawing/2014/main" id="{656FF269-FC9D-73A8-E255-B4DB79C6E56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820" r="7203"/>
          <a:stretch/>
        </p:blipFill>
        <p:spPr bwMode="auto">
          <a:xfrm>
            <a:off x="3243580" y="1082855"/>
            <a:ext cx="5443220" cy="4266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50461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hoto on a light background, a craft envelope, an alarm clock, paper clips, a blue pen and a sheet of paper with the text feedback">
            <a:extLst>
              <a:ext uri="{FF2B5EF4-FFF2-40B4-BE49-F238E27FC236}">
                <a16:creationId xmlns:a16="http://schemas.microsoft.com/office/drawing/2014/main" id="{1BDC1030-B4C7-6874-FDE0-D088E3D022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8590"/>
            <a:ext cx="10957560" cy="5843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480791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08ED435E-0101-638D-0975-F217F207B6C4}"/>
              </a:ext>
            </a:extLst>
          </p:cNvPr>
          <p:cNvGrpSpPr/>
          <p:nvPr/>
        </p:nvGrpSpPr>
        <p:grpSpPr>
          <a:xfrm>
            <a:off x="906780" y="630078"/>
            <a:ext cx="9883140" cy="5597843"/>
            <a:chOff x="906780" y="630078"/>
            <a:chExt cx="9883140" cy="5597843"/>
          </a:xfrm>
        </p:grpSpPr>
        <p:pic>
          <p:nvPicPr>
            <p:cNvPr id="2052" name="Picture 4" descr="Photo picture frames">
              <a:extLst>
                <a:ext uri="{FF2B5EF4-FFF2-40B4-BE49-F238E27FC236}">
                  <a16:creationId xmlns:a16="http://schemas.microsoft.com/office/drawing/2014/main" id="{9493BB1A-B085-177C-D91F-5523AC395AA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74" r="2513" b="2213"/>
            <a:stretch/>
          </p:blipFill>
          <p:spPr bwMode="auto">
            <a:xfrm>
              <a:off x="906780" y="630078"/>
              <a:ext cx="9883140" cy="55978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hoto large team of coworkers">
              <a:extLst>
                <a:ext uri="{FF2B5EF4-FFF2-40B4-BE49-F238E27FC236}">
                  <a16:creationId xmlns:a16="http://schemas.microsoft.com/office/drawing/2014/main" id="{7840CCA7-ABC5-AAA7-7021-DDBE55C681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8780" y="1249680"/>
              <a:ext cx="8450580" cy="4471729"/>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Title 3">
            <a:extLst>
              <a:ext uri="{FF2B5EF4-FFF2-40B4-BE49-F238E27FC236}">
                <a16:creationId xmlns:a16="http://schemas.microsoft.com/office/drawing/2014/main" id="{7CDEB5F6-0A82-2930-3117-CA6E96E8CAB1}"/>
              </a:ext>
            </a:extLst>
          </p:cNvPr>
          <p:cNvSpPr txBox="1">
            <a:spLocks/>
          </p:cNvSpPr>
          <p:nvPr/>
        </p:nvSpPr>
        <p:spPr>
          <a:xfrm>
            <a:off x="1524000" y="117706"/>
            <a:ext cx="9144000" cy="60252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a:latin typeface="Swis721 Cn BT" panose="020B0506020202030204" pitchFamily="34" charset="0"/>
              </a:rPr>
              <a:t>Photo Time</a:t>
            </a:r>
            <a:endParaRPr lang="en-US" sz="3600" b="1" dirty="0">
              <a:latin typeface="Swis721 Cn BT" panose="020B0506020202030204" pitchFamily="34" charset="0"/>
            </a:endParaRPr>
          </a:p>
        </p:txBody>
      </p:sp>
    </p:spTree>
    <p:extLst>
      <p:ext uri="{BB962C8B-B14F-4D97-AF65-F5344CB8AC3E}">
        <p14:creationId xmlns:p14="http://schemas.microsoft.com/office/powerpoint/2010/main" val="202755967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ee vector thank you placard concept illustration"/>
          <p:cNvPicPr>
            <a:picLocks noChangeAspect="1" noChangeArrowheads="1"/>
          </p:cNvPicPr>
          <p:nvPr/>
        </p:nvPicPr>
        <p:blipFill rotWithShape="1">
          <a:blip r:embed="rId2">
            <a:extLst>
              <a:ext uri="{28A0092B-C50C-407E-A947-70E740481C1C}">
                <a14:useLocalDpi xmlns:a14="http://schemas.microsoft.com/office/drawing/2010/main" val="0"/>
              </a:ext>
            </a:extLst>
          </a:blip>
          <a:srcRect t="10657" b="14010"/>
          <a:stretch>
            <a:fillRect/>
          </a:stretch>
        </p:blipFill>
        <p:spPr bwMode="auto">
          <a:xfrm>
            <a:off x="3093027" y="851022"/>
            <a:ext cx="6185736" cy="310414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1533503" y="4656766"/>
            <a:ext cx="505326" cy="505326"/>
          </a:xfrm>
          <a:prstGeom prst="rect">
            <a:avLst/>
          </a:prstGeom>
        </p:spPr>
      </p:pic>
      <p:pic>
        <p:nvPicPr>
          <p:cNvPr id="7" name="Picture 6"/>
          <p:cNvPicPr>
            <a:picLocks noChangeAspect="1"/>
          </p:cNvPicPr>
          <p:nvPr/>
        </p:nvPicPr>
        <p:blipFill>
          <a:blip r:embed="rId4"/>
          <a:stretch>
            <a:fillRect/>
          </a:stretch>
        </p:blipFill>
        <p:spPr>
          <a:xfrm>
            <a:off x="5771147" y="4512387"/>
            <a:ext cx="649705" cy="649705"/>
          </a:xfrm>
          <a:prstGeom prst="rect">
            <a:avLst/>
          </a:prstGeom>
        </p:spPr>
      </p:pic>
      <p:pic>
        <p:nvPicPr>
          <p:cNvPr id="9" name="Picture 8"/>
          <p:cNvPicPr>
            <a:picLocks noChangeAspect="1"/>
          </p:cNvPicPr>
          <p:nvPr/>
        </p:nvPicPr>
        <p:blipFill>
          <a:blip r:embed="rId5"/>
          <a:stretch>
            <a:fillRect/>
          </a:stretch>
        </p:blipFill>
        <p:spPr>
          <a:xfrm>
            <a:off x="9869812" y="4599640"/>
            <a:ext cx="649705" cy="649705"/>
          </a:xfrm>
          <a:prstGeom prst="rect">
            <a:avLst/>
          </a:prstGeom>
        </p:spPr>
      </p:pic>
      <p:pic>
        <p:nvPicPr>
          <p:cNvPr id="11" name="Picture 10"/>
          <p:cNvPicPr>
            <a:picLocks noChangeAspect="1"/>
          </p:cNvPicPr>
          <p:nvPr/>
        </p:nvPicPr>
        <p:blipFill>
          <a:blip r:embed="rId6"/>
          <a:stretch>
            <a:fillRect/>
          </a:stretch>
        </p:blipFill>
        <p:spPr>
          <a:xfrm>
            <a:off x="3737229" y="6037842"/>
            <a:ext cx="517358" cy="517358"/>
          </a:xfrm>
          <a:prstGeom prst="rect">
            <a:avLst/>
          </a:prstGeom>
        </p:spPr>
      </p:pic>
      <p:sp>
        <p:nvSpPr>
          <p:cNvPr id="12" name="TextBox 11"/>
          <p:cNvSpPr txBox="1"/>
          <p:nvPr/>
        </p:nvSpPr>
        <p:spPr>
          <a:xfrm>
            <a:off x="5057221" y="5249345"/>
            <a:ext cx="2257349" cy="307777"/>
          </a:xfrm>
          <a:prstGeom prst="rect">
            <a:avLst/>
          </a:prstGeom>
          <a:noFill/>
        </p:spPr>
        <p:txBody>
          <a:bodyPr wrap="none" rtlCol="0">
            <a:spAutoFit/>
          </a:bodyPr>
          <a:lstStyle/>
          <a:p>
            <a:r>
              <a:rPr lang="en-IN" sz="1400" dirty="0">
                <a:latin typeface="Swis721 Cn BT" panose="020B0506020202030204" pitchFamily="34" charset="0"/>
              </a:rPr>
              <a:t>Hello@freelancetrainings.com</a:t>
            </a:r>
          </a:p>
        </p:txBody>
      </p:sp>
      <p:sp>
        <p:nvSpPr>
          <p:cNvPr id="13" name="TextBox 12"/>
          <p:cNvSpPr txBox="1"/>
          <p:nvPr/>
        </p:nvSpPr>
        <p:spPr>
          <a:xfrm>
            <a:off x="1170453" y="5209719"/>
            <a:ext cx="1231427" cy="307777"/>
          </a:xfrm>
          <a:prstGeom prst="rect">
            <a:avLst/>
          </a:prstGeom>
          <a:noFill/>
        </p:spPr>
        <p:txBody>
          <a:bodyPr wrap="none" rtlCol="0">
            <a:spAutoFit/>
          </a:bodyPr>
          <a:lstStyle/>
          <a:p>
            <a:r>
              <a:rPr lang="en-IN" sz="1400" dirty="0">
                <a:latin typeface="Swis721 Cn BT" panose="020B0506020202030204" pitchFamily="34" charset="0"/>
              </a:rPr>
              <a:t>12345-567890</a:t>
            </a:r>
          </a:p>
        </p:txBody>
      </p:sp>
      <p:sp>
        <p:nvSpPr>
          <p:cNvPr id="14" name="TextBox 13"/>
          <p:cNvSpPr txBox="1"/>
          <p:nvPr/>
        </p:nvSpPr>
        <p:spPr>
          <a:xfrm>
            <a:off x="9129438" y="5177156"/>
            <a:ext cx="2130455" cy="307777"/>
          </a:xfrm>
          <a:prstGeom prst="rect">
            <a:avLst/>
          </a:prstGeom>
          <a:noFill/>
        </p:spPr>
        <p:txBody>
          <a:bodyPr wrap="none" rtlCol="0">
            <a:spAutoFit/>
          </a:bodyPr>
          <a:lstStyle/>
          <a:p>
            <a:r>
              <a:rPr lang="en-IN" sz="1400" dirty="0">
                <a:latin typeface="Swis721 Cn BT" panose="020B0506020202030204" pitchFamily="34" charset="0"/>
              </a:rPr>
              <a:t>www.freelancetrainings.com</a:t>
            </a:r>
          </a:p>
        </p:txBody>
      </p:sp>
      <p:sp>
        <p:nvSpPr>
          <p:cNvPr id="15" name="TextBox 14"/>
          <p:cNvSpPr txBox="1"/>
          <p:nvPr/>
        </p:nvSpPr>
        <p:spPr>
          <a:xfrm>
            <a:off x="4153845" y="6247423"/>
            <a:ext cx="5326651" cy="307777"/>
          </a:xfrm>
          <a:prstGeom prst="rect">
            <a:avLst/>
          </a:prstGeom>
          <a:noFill/>
        </p:spPr>
        <p:txBody>
          <a:bodyPr wrap="none" rtlCol="0">
            <a:spAutoFit/>
          </a:bodyPr>
          <a:lstStyle/>
          <a:p>
            <a:r>
              <a:rPr lang="en-IN" sz="1400" dirty="0">
                <a:latin typeface="Swis721 Cn BT" panose="020B0506020202030204" pitchFamily="34" charset="0"/>
              </a:rPr>
              <a:t>406, Titanium City Centre Mall, Anand Nagar, Satellite, Ahmedabad-380015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FT FONTS">
      <a:majorFont>
        <a:latin typeface="Swis721 Cn BT"/>
        <a:ea typeface=""/>
        <a:cs typeface=""/>
      </a:majorFont>
      <a:minorFont>
        <a:latin typeface="Swis721 Cn B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4885</TotalTime>
  <Words>14890</Words>
  <Application>Microsoft Office PowerPoint</Application>
  <PresentationFormat>Widescreen</PresentationFormat>
  <Paragraphs>2031</Paragraphs>
  <Slides>75</Slides>
  <Notes>72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75</vt:i4>
      </vt:variant>
    </vt:vector>
  </HeadingPairs>
  <TitlesOfParts>
    <vt:vector size="84" baseType="lpstr">
      <vt:lpstr>Agency FB</vt:lpstr>
      <vt:lpstr>-apple-system</vt:lpstr>
      <vt:lpstr>Arial</vt:lpstr>
      <vt:lpstr>Calibri</vt:lpstr>
      <vt:lpstr>Euclid</vt:lpstr>
      <vt:lpstr>Swis721 Cn BT</vt:lpstr>
      <vt:lpstr>Symbol</vt:lpstr>
      <vt:lpstr>Wingdings</vt:lpstr>
      <vt:lpstr>Office Theme</vt:lpstr>
      <vt:lpstr>PowerPoint Presentation</vt:lpstr>
      <vt:lpstr>Get Familiar with the Module</vt:lpstr>
      <vt:lpstr>PowerPoint Presentation</vt:lpstr>
      <vt:lpstr> Why are we here? </vt:lpstr>
      <vt:lpstr>Ice breaker Activity</vt:lpstr>
      <vt:lpstr>PowerPoint Presentation</vt:lpstr>
      <vt:lpstr>PowerPoint Presentation</vt:lpstr>
      <vt:lpstr>PowerPoint Presentation</vt:lpstr>
      <vt:lpstr>Business communication?</vt:lpstr>
      <vt:lpstr>Importance of business communication</vt:lpstr>
      <vt:lpstr>Modes of business communication</vt:lpstr>
      <vt:lpstr>Business writing</vt:lpstr>
      <vt:lpstr>What’s the big deal about business writing?</vt:lpstr>
      <vt:lpstr>PowerPoint Presentation</vt:lpstr>
      <vt:lpstr>Etiquette</vt:lpstr>
      <vt:lpstr>Email etiquette</vt:lpstr>
      <vt:lpstr>Activity- Write an Email</vt:lpstr>
      <vt:lpstr>PowerPoint Presentation</vt:lpstr>
      <vt:lpstr>Components/Layout of an email</vt:lpstr>
      <vt:lpstr>Drafting an email-The right Sequence</vt:lpstr>
      <vt:lpstr>Use of Address Book (To, Cc, Bcc)</vt:lpstr>
      <vt:lpstr>Drafting a Subject Appropriate Line</vt:lpstr>
      <vt:lpstr>Subject Line- Important Pointers</vt:lpstr>
      <vt:lpstr>Example of subject line </vt:lpstr>
      <vt:lpstr>PowerPoint Presentation</vt:lpstr>
      <vt:lpstr>Salutations &amp; Greetings</vt:lpstr>
      <vt:lpstr>Designations</vt:lpstr>
      <vt:lpstr>Greetings</vt:lpstr>
      <vt:lpstr>Signature of the emails</vt:lpstr>
      <vt:lpstr>Attachment</vt:lpstr>
      <vt:lpstr>Examples of Naming attachment</vt:lpstr>
      <vt:lpstr>Activity- Point out wrong attachment names. </vt:lpstr>
      <vt:lpstr>PowerPoint Presentation</vt:lpstr>
      <vt:lpstr>PowerPoint Presentation</vt:lpstr>
      <vt:lpstr>PowerPoint Presentation</vt:lpstr>
      <vt:lpstr>Sample Reason for email statements</vt:lpstr>
      <vt:lpstr>Call-to-action statements</vt:lpstr>
      <vt:lpstr>Examples- Call to Action Statements </vt:lpstr>
      <vt:lpstr>Call-to-action in email marketing</vt:lpstr>
      <vt:lpstr>Examples</vt:lpstr>
      <vt:lpstr>Closing statements</vt:lpstr>
      <vt:lpstr>PowerPoint Presentation</vt:lpstr>
      <vt:lpstr>Deciding the right contents</vt:lpstr>
      <vt:lpstr>Font colour &amp; Size</vt:lpstr>
      <vt:lpstr>Use of bullets</vt:lpstr>
      <vt:lpstr>Example- Clustering Information using Bullets &amp; Numbering</vt:lpstr>
      <vt:lpstr>PowerPoint Presentation</vt:lpstr>
      <vt:lpstr>PowerPoint Presentation</vt:lpstr>
      <vt:lpstr>Courteous</vt:lpstr>
      <vt:lpstr>Assertiveness</vt:lpstr>
      <vt:lpstr>Activity- Find out the Assertive statements. </vt:lpstr>
      <vt:lpstr>Respect</vt:lpstr>
      <vt:lpstr>Empathy</vt:lpstr>
      <vt:lpstr>Activity-Form Empathetic Statements</vt:lpstr>
      <vt:lpstr>How to question on an email?</vt:lpstr>
      <vt:lpstr>Activity- Asking Questions</vt:lpstr>
      <vt:lpstr>Responding to an irate email</vt:lpstr>
      <vt:lpstr>Opening statements- For Angry Customer/Issue resolution</vt:lpstr>
      <vt:lpstr>What to do when you are unsure?</vt:lpstr>
      <vt:lpstr>PowerPoint Presentation</vt:lpstr>
      <vt:lpstr> Errors within an email</vt:lpstr>
      <vt:lpstr>Grammar &amp; Punctuation</vt:lpstr>
      <vt:lpstr>Errors while sending emails</vt:lpstr>
      <vt:lpstr>Managing your emails-Organising Inbox</vt:lpstr>
      <vt:lpstr>Preparing templates</vt:lpstr>
      <vt:lpstr>Timing your response</vt:lpstr>
      <vt:lpstr>Out of Office Notifications</vt:lpstr>
      <vt:lpstr>Practice</vt:lpstr>
      <vt:lpstr>Teamwise Revision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Freelance Training</dc:creator>
  <cp:lastModifiedBy>DELL</cp:lastModifiedBy>
  <cp:revision>164</cp:revision>
  <dcterms:created xsi:type="dcterms:W3CDTF">2023-01-23T06:20:00Z</dcterms:created>
  <dcterms:modified xsi:type="dcterms:W3CDTF">2024-09-03T05:55:33Z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90EF907C673F404189FE2F52BB681FE7</vt:lpwstr>
  </property>
  <property fmtid="{D5CDD505-2E9C-101B-9397-08002B2CF9AE}" pid="3" name="KSOProductBuildVer">
    <vt:lpwstr>1033-11.2.0.11486</vt:lpwstr>
  </property>
</Properties>
</file>